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1"/>
  </p:notesMasterIdLst>
  <p:sldIdLst>
    <p:sldId id="288" r:id="rId2"/>
    <p:sldId id="289" r:id="rId3"/>
    <p:sldId id="259" r:id="rId4"/>
    <p:sldId id="260" r:id="rId5"/>
    <p:sldId id="261" r:id="rId6"/>
    <p:sldId id="262" r:id="rId7"/>
    <p:sldId id="263" r:id="rId8"/>
    <p:sldId id="264" r:id="rId9"/>
    <p:sldId id="265" r:id="rId10"/>
    <p:sldId id="266" r:id="rId11"/>
    <p:sldId id="271" r:id="rId12"/>
    <p:sldId id="267" r:id="rId13"/>
    <p:sldId id="269" r:id="rId14"/>
    <p:sldId id="272" r:id="rId15"/>
    <p:sldId id="270" r:id="rId16"/>
    <p:sldId id="279" r:id="rId17"/>
    <p:sldId id="286" r:id="rId18"/>
    <p:sldId id="285" r:id="rId19"/>
    <p:sldId id="280" r:id="rId20"/>
    <p:sldId id="274" r:id="rId21"/>
    <p:sldId id="275" r:id="rId22"/>
    <p:sldId id="276" r:id="rId23"/>
    <p:sldId id="277" r:id="rId24"/>
    <p:sldId id="278" r:id="rId25"/>
    <p:sldId id="281" r:id="rId26"/>
    <p:sldId id="284" r:id="rId27"/>
    <p:sldId id="282" r:id="rId28"/>
    <p:sldId id="287" r:id="rId29"/>
    <p:sldId id="273"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00FF"/>
  </p:clrMru>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2" d="100"/>
          <a:sy n="112" d="100"/>
        </p:scale>
        <p:origin x="-1584"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3C3ADA-B817-4B5E-B001-474CCD1C6381}" type="datetimeFigureOut">
              <a:rPr lang="en-US" smtClean="0"/>
              <a:pPr/>
              <a:t>24/01/06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089173-9981-4191-8D7B-F9852F80868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3B3E952-4E66-4055-A5F1-3FA99F7E413A}"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r>
              <a:rPr lang="en-US" dirty="0" smtClean="0"/>
              <a:t>Once radon enters a building it is easily dispersed through the air.  The radioactive decay process that leads to the creation of radon does not stop.  This causes the radon to decay into several radioactive elements called </a:t>
            </a:r>
            <a:r>
              <a:rPr lang="en-US" b="1" dirty="0" smtClean="0"/>
              <a:t>radon decay products</a:t>
            </a:r>
            <a:r>
              <a:rPr lang="en-US" dirty="0" smtClean="0"/>
              <a:t>. These decay products are made up of different forms of polonium, lead and bismuth.</a:t>
            </a:r>
          </a:p>
          <a:p>
            <a:pPr eaLnBrk="1" hangingPunct="1"/>
            <a:r>
              <a:rPr lang="en-US" dirty="0" smtClean="0"/>
              <a:t>Unlike radon, which is a gas, the radon decay products produced from radon are solid particles.  These particles become suspended in the air when they are formed from the decaying radon gas.  These particles are extremely small and cannot be seen.</a:t>
            </a:r>
          </a:p>
          <a:p>
            <a:pPr eaLnBrk="1" hangingPunct="1"/>
            <a:r>
              <a:rPr lang="en-US" dirty="0" smtClean="0"/>
              <a:t>Because they are extremely small particles, radon decay products are easily inhaled and can attach to lung tissue.  They have very short “half-lives” which means that they will decay relatively quickly after they are formed.  In fact, if they are inhaled, they will decay in the lungs before the lungs have an opportunity to clean themselves.</a:t>
            </a:r>
          </a:p>
          <a:p>
            <a:pPr eaLnBrk="1" hangingPunct="1"/>
            <a:r>
              <a:rPr lang="en-US" dirty="0" smtClean="0"/>
              <a:t>It is the radon decay products that actually present the health risk associated with radon gas.</a:t>
            </a:r>
            <a:r>
              <a:rPr lang="en-US" i="1" dirty="0" smtClean="0"/>
              <a:t>  </a:t>
            </a:r>
          </a:p>
          <a:p>
            <a:pPr eaLnBrk="1" hangingPunct="1"/>
            <a:endParaRPr lang="en-US" sz="1200" dirty="0" smtClean="0"/>
          </a:p>
          <a:p>
            <a:pPr eaLnBrk="1" hangingPunct="1"/>
            <a:endParaRPr lang="en-US" sz="1200" dirty="0" smtClean="0"/>
          </a:p>
          <a:p>
            <a:endParaRPr lang="en-US" dirty="0"/>
          </a:p>
        </p:txBody>
      </p:sp>
      <p:sp>
        <p:nvSpPr>
          <p:cNvPr id="4" name="Slide Number Placeholder 3"/>
          <p:cNvSpPr>
            <a:spLocks noGrp="1"/>
          </p:cNvSpPr>
          <p:nvPr>
            <p:ph type="sldNum" sz="quarter" idx="10"/>
          </p:nvPr>
        </p:nvSpPr>
        <p:spPr/>
        <p:txBody>
          <a:bodyPr/>
          <a:lstStyle/>
          <a:p>
            <a:fld id="{63B3E952-4E66-4055-A5F1-3FA99F7E413A}" type="slidenum">
              <a:rPr lang="en-US" smtClean="0"/>
              <a:pPr/>
              <a:t>5</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3B3E952-4E66-4055-A5F1-3FA99F7E413A}" type="slidenum">
              <a:rPr lang="en-US" smtClean="0"/>
              <a:pPr/>
              <a:t>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3B3E952-4E66-4055-A5F1-3FA99F7E413A}"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3B3E952-4E66-4055-A5F1-3FA99F7E413A}" type="slidenum">
              <a:rPr lang="en-US" smtClean="0"/>
              <a:pPr/>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89173-9981-4191-8D7B-F9852F80868A}" type="slidenum">
              <a:rPr lang="en-US" smtClean="0"/>
              <a:pPr/>
              <a:t>15</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1089173-9981-4191-8D7B-F9852F80868A}" type="slidenum">
              <a:rPr lang="en-US" smtClean="0"/>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FA79FF05-59A8-4012-9513-E8F1661D34C6}" type="datetimeFigureOut">
              <a:rPr lang="en-US" smtClean="0"/>
              <a:pPr/>
              <a:t>24/01/06</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FA79FF05-59A8-4012-9513-E8F1661D34C6}" type="datetimeFigureOut">
              <a:rPr lang="en-US" smtClean="0"/>
              <a:pPr/>
              <a:t>24/01/06</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FA79FF05-59A8-4012-9513-E8F1661D34C6}" type="datetimeFigureOut">
              <a:rPr lang="en-US" smtClean="0"/>
              <a:pPr/>
              <a:t>24/01/06</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D6FE1FFB-9282-4594-B69A-0C9BFA4ABC0E}"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p:cover dir="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FA79FF05-59A8-4012-9513-E8F1661D34C6}" type="datetimeFigureOut">
              <a:rPr lang="en-US" smtClean="0"/>
              <a:pPr/>
              <a:t>24/01/06</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FA79FF05-59A8-4012-9513-E8F1661D34C6}" type="datetimeFigureOut">
              <a:rPr lang="en-US" smtClean="0"/>
              <a:pPr/>
              <a:t>24/01/06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D6FE1FFB-9282-4594-B69A-0C9BFA4ABC0E}"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p:cover dir="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FA79FF05-59A8-4012-9513-E8F1661D34C6}" type="datetimeFigureOut">
              <a:rPr lang="en-US" smtClean="0"/>
              <a:pPr/>
              <a:t>24/01/06</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A79FF05-59A8-4012-9513-E8F1661D34C6}" type="datetimeFigureOut">
              <a:rPr lang="en-US" smtClean="0"/>
              <a:pPr/>
              <a:t>24/01/06</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FA79FF05-59A8-4012-9513-E8F1661D34C6}" type="datetimeFigureOut">
              <a:rPr lang="en-US" smtClean="0"/>
              <a:pPr/>
              <a:t>24/01/06</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FA79FF05-59A8-4012-9513-E8F1661D34C6}" type="datetimeFigureOut">
              <a:rPr lang="en-US" smtClean="0"/>
              <a:pPr/>
              <a:t>24/01/06</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D6FE1FFB-9282-4594-B69A-0C9BFA4ABC0E}"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transition>
    <p:cover dir="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A79FF05-59A8-4012-9513-E8F1661D34C6}" type="datetimeFigureOut">
              <a:rPr lang="en-US" smtClean="0"/>
              <a:pPr/>
              <a:t>24/01/06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A79FF05-59A8-4012-9513-E8F1661D34C6}" type="datetimeFigureOut">
              <a:rPr lang="en-US" smtClean="0"/>
              <a:pPr/>
              <a:t>24/01/06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FE1FFB-9282-4594-B69A-0C9BFA4ABC0E}" type="slidenum">
              <a:rPr lang="en-US" smtClean="0"/>
              <a:pPr/>
              <a:t>‹#›</a:t>
            </a:fld>
            <a:endParaRPr lang="en-US"/>
          </a:p>
        </p:txBody>
      </p:sp>
    </p:spTree>
  </p:cSld>
  <p:clrMapOvr>
    <a:masterClrMapping/>
  </p:clrMapOvr>
  <p:transition>
    <p:cover dir="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FA79FF05-59A8-4012-9513-E8F1661D34C6}" type="datetimeFigureOut">
              <a:rPr lang="en-US" smtClean="0"/>
              <a:pPr/>
              <a:t>24/01/06</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6FE1FFB-9282-4594-B69A-0C9BFA4ABC0E}"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cover dir="r"/>
  </p:transition>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57200" y="5562601"/>
          <a:ext cx="8458200" cy="1612792"/>
        </p:xfrm>
        <a:graphic>
          <a:graphicData uri="http://schemas.openxmlformats.org/drawingml/2006/table">
            <a:tbl>
              <a:tblPr/>
              <a:tblGrid>
                <a:gridCol w="2754625"/>
                <a:gridCol w="2129291"/>
                <a:gridCol w="3574284"/>
              </a:tblGrid>
              <a:tr h="265466">
                <a:tc>
                  <a:txBody>
                    <a:bodyPr/>
                    <a:lstStyle/>
                    <a:p>
                      <a:pPr marL="0" marR="0" algn="l">
                        <a:lnSpc>
                          <a:spcPct val="115000"/>
                        </a:lnSpc>
                        <a:spcBef>
                          <a:spcPts val="0"/>
                        </a:spcBef>
                        <a:spcAft>
                          <a:spcPts val="1000"/>
                        </a:spcAft>
                      </a:pPr>
                      <a:r>
                        <a:rPr lang="en-US" sz="1300" dirty="0">
                          <a:latin typeface="Cambria"/>
                          <a:ea typeface="Calibri"/>
                          <a:cs typeface="Mangal"/>
                        </a:rPr>
                        <a:t>Co - Supervisor:</a:t>
                      </a:r>
                      <a:endParaRPr lang="en-US" sz="1000" dirty="0">
                        <a:latin typeface="Calibri"/>
                        <a:ea typeface="Calibri"/>
                        <a:cs typeface="Mangal"/>
                      </a:endParaRPr>
                    </a:p>
                  </a:txBody>
                  <a:tcPr marL="64641" marR="64641" marT="0" marB="0">
                    <a:lnL>
                      <a:noFill/>
                    </a:lnL>
                    <a:lnR>
                      <a:noFill/>
                    </a:lnR>
                    <a:lnT>
                      <a:noFill/>
                    </a:lnT>
                    <a:lnB>
                      <a:noFill/>
                    </a:lnB>
                  </a:tcPr>
                </a:tc>
                <a:tc>
                  <a:txBody>
                    <a:bodyPr/>
                    <a:lstStyle/>
                    <a:p>
                      <a:pPr marL="0" marR="0" algn="ctr">
                        <a:lnSpc>
                          <a:spcPct val="115000"/>
                        </a:lnSpc>
                        <a:spcBef>
                          <a:spcPts val="0"/>
                        </a:spcBef>
                        <a:spcAft>
                          <a:spcPts val="1000"/>
                        </a:spcAft>
                      </a:pPr>
                      <a:endParaRPr lang="en-US" sz="1300">
                        <a:latin typeface="Cambria"/>
                        <a:ea typeface="Calibri"/>
                        <a:cs typeface="Mangal"/>
                      </a:endParaRPr>
                    </a:p>
                  </a:txBody>
                  <a:tcPr marL="64641" marR="64641" marT="0" marB="0">
                    <a:lnL>
                      <a:noFill/>
                    </a:lnL>
                    <a:lnR>
                      <a:noFill/>
                    </a:lnR>
                    <a:lnT>
                      <a:noFill/>
                    </a:lnT>
                    <a:lnB>
                      <a:noFill/>
                    </a:lnB>
                  </a:tcPr>
                </a:tc>
                <a:tc>
                  <a:txBody>
                    <a:bodyPr/>
                    <a:lstStyle/>
                    <a:p>
                      <a:pPr marL="0" marR="0" algn="ctr">
                        <a:lnSpc>
                          <a:spcPct val="115000"/>
                        </a:lnSpc>
                        <a:spcBef>
                          <a:spcPts val="0"/>
                        </a:spcBef>
                        <a:spcAft>
                          <a:spcPts val="1000"/>
                        </a:spcAft>
                      </a:pPr>
                      <a:r>
                        <a:rPr lang="en-US" sz="1300" dirty="0">
                          <a:latin typeface="Cambria"/>
                          <a:ea typeface="Calibri"/>
                          <a:cs typeface="Mangal"/>
                        </a:rPr>
                        <a:t>               </a:t>
                      </a:r>
                      <a:r>
                        <a:rPr lang="en-US" sz="1300" dirty="0" smtClean="0">
                          <a:latin typeface="Cambria"/>
                          <a:ea typeface="Calibri"/>
                          <a:cs typeface="Mangal"/>
                        </a:rPr>
                        <a:t>                               Supervisor</a:t>
                      </a:r>
                      <a:r>
                        <a:rPr lang="en-US" sz="1300" dirty="0">
                          <a:latin typeface="Cambria"/>
                          <a:ea typeface="Calibri"/>
                          <a:cs typeface="Mangal"/>
                        </a:rPr>
                        <a:t>:</a:t>
                      </a:r>
                      <a:endParaRPr lang="en-US" sz="1000" dirty="0">
                        <a:latin typeface="Calibri"/>
                        <a:ea typeface="Calibri"/>
                        <a:cs typeface="Mangal"/>
                      </a:endParaRPr>
                    </a:p>
                  </a:txBody>
                  <a:tcPr marL="64641" marR="64641" marT="0" marB="0">
                    <a:lnL>
                      <a:noFill/>
                    </a:lnL>
                    <a:lnR>
                      <a:noFill/>
                    </a:lnR>
                    <a:lnT>
                      <a:noFill/>
                    </a:lnT>
                    <a:lnB>
                      <a:noFill/>
                    </a:lnB>
                  </a:tcPr>
                </a:tc>
              </a:tr>
              <a:tr h="269465">
                <a:tc>
                  <a:txBody>
                    <a:bodyPr/>
                    <a:lstStyle/>
                    <a:p>
                      <a:pPr marL="0" marR="0" algn="l">
                        <a:lnSpc>
                          <a:spcPct val="115000"/>
                        </a:lnSpc>
                        <a:spcBef>
                          <a:spcPts val="0"/>
                        </a:spcBef>
                        <a:spcAft>
                          <a:spcPts val="1000"/>
                        </a:spcAft>
                        <a:tabLst>
                          <a:tab pos="314325" algn="l"/>
                          <a:tab pos="880110" algn="ctr"/>
                        </a:tabLst>
                      </a:pPr>
                      <a:r>
                        <a:rPr lang="en-US" sz="1300" b="1" dirty="0">
                          <a:latin typeface="Cambria"/>
                          <a:ea typeface="Calibri"/>
                          <a:cs typeface="Mangal"/>
                        </a:rPr>
                        <a:t>Dr. Anil Kumar</a:t>
                      </a:r>
                      <a:endParaRPr lang="en-US" sz="1000" dirty="0">
                        <a:latin typeface="Calibri"/>
                        <a:ea typeface="Calibri"/>
                        <a:cs typeface="Mangal"/>
                      </a:endParaRPr>
                    </a:p>
                  </a:txBody>
                  <a:tcPr marL="64641" marR="64641" marT="0" marB="0">
                    <a:lnL>
                      <a:noFill/>
                    </a:lnL>
                    <a:lnR>
                      <a:noFill/>
                    </a:lnR>
                    <a:lnT>
                      <a:noFill/>
                    </a:lnT>
                    <a:lnB>
                      <a:noFill/>
                    </a:lnB>
                  </a:tcPr>
                </a:tc>
                <a:tc>
                  <a:txBody>
                    <a:bodyPr/>
                    <a:lstStyle/>
                    <a:p>
                      <a:pPr marL="0" marR="0" algn="ctr">
                        <a:lnSpc>
                          <a:spcPct val="115000"/>
                        </a:lnSpc>
                        <a:spcBef>
                          <a:spcPts val="0"/>
                        </a:spcBef>
                        <a:spcAft>
                          <a:spcPts val="1000"/>
                        </a:spcAft>
                      </a:pPr>
                      <a:endParaRPr lang="en-US" sz="1000" dirty="0">
                        <a:latin typeface="Calibri"/>
                        <a:ea typeface="Calibri"/>
                        <a:cs typeface="Mangal"/>
                      </a:endParaRPr>
                    </a:p>
                  </a:txBody>
                  <a:tcPr marL="64641" marR="64641" marT="0" marB="0">
                    <a:lnL>
                      <a:noFill/>
                    </a:lnL>
                    <a:lnR>
                      <a:noFill/>
                    </a:lnR>
                    <a:lnT>
                      <a:noFill/>
                    </a:lnT>
                    <a:lnB>
                      <a:noFill/>
                    </a:lnB>
                  </a:tcPr>
                </a:tc>
                <a:tc>
                  <a:txBody>
                    <a:bodyPr/>
                    <a:lstStyle/>
                    <a:p>
                      <a:pPr marL="0" marR="0" algn="r">
                        <a:lnSpc>
                          <a:spcPct val="115000"/>
                        </a:lnSpc>
                        <a:spcBef>
                          <a:spcPts val="0"/>
                        </a:spcBef>
                        <a:spcAft>
                          <a:spcPts val="1000"/>
                        </a:spcAft>
                      </a:pPr>
                      <a:r>
                        <a:rPr lang="en-US" sz="1300" b="1">
                          <a:latin typeface="Cambria"/>
                          <a:ea typeface="Calibri"/>
                          <a:cs typeface="Mangal"/>
                        </a:rPr>
                        <a:t>Dr. Neeraj Rathaur</a:t>
                      </a:r>
                      <a:endParaRPr lang="en-US" sz="1000">
                        <a:latin typeface="Calibri"/>
                        <a:ea typeface="Calibri"/>
                        <a:cs typeface="Mangal"/>
                      </a:endParaRPr>
                    </a:p>
                  </a:txBody>
                  <a:tcPr marL="64641" marR="64641" marT="0" marB="0">
                    <a:lnL>
                      <a:noFill/>
                    </a:lnL>
                    <a:lnR>
                      <a:noFill/>
                    </a:lnR>
                    <a:lnT>
                      <a:noFill/>
                    </a:lnT>
                    <a:lnB>
                      <a:noFill/>
                    </a:lnB>
                  </a:tcPr>
                </a:tc>
              </a:tr>
              <a:tr h="269465">
                <a:tc>
                  <a:txBody>
                    <a:bodyPr/>
                    <a:lstStyle/>
                    <a:p>
                      <a:pPr marL="0" marR="0" algn="l">
                        <a:lnSpc>
                          <a:spcPct val="115000"/>
                        </a:lnSpc>
                        <a:spcBef>
                          <a:spcPts val="0"/>
                        </a:spcBef>
                        <a:spcAft>
                          <a:spcPts val="1000"/>
                        </a:spcAft>
                      </a:pPr>
                      <a:r>
                        <a:rPr lang="en-US" sz="1300">
                          <a:latin typeface="Cambria"/>
                          <a:ea typeface="Calibri"/>
                          <a:cs typeface="Mangal"/>
                        </a:rPr>
                        <a:t>Assistant Professor,</a:t>
                      </a:r>
                      <a:endParaRPr lang="en-US" sz="1000">
                        <a:latin typeface="Calibri"/>
                        <a:ea typeface="Calibri"/>
                        <a:cs typeface="Mangal"/>
                      </a:endParaRPr>
                    </a:p>
                  </a:txBody>
                  <a:tcPr marL="64641" marR="64641" marT="0" marB="0">
                    <a:lnL>
                      <a:noFill/>
                    </a:lnL>
                    <a:lnR>
                      <a:noFill/>
                    </a:lnR>
                    <a:lnT>
                      <a:noFill/>
                    </a:lnT>
                    <a:lnB>
                      <a:noFill/>
                    </a:lnB>
                  </a:tcPr>
                </a:tc>
                <a:tc>
                  <a:txBody>
                    <a:bodyPr/>
                    <a:lstStyle/>
                    <a:p>
                      <a:pPr marL="0" marR="0" algn="ctr">
                        <a:lnSpc>
                          <a:spcPct val="115000"/>
                        </a:lnSpc>
                        <a:spcBef>
                          <a:spcPts val="0"/>
                        </a:spcBef>
                        <a:spcAft>
                          <a:spcPts val="1000"/>
                        </a:spcAft>
                      </a:pPr>
                      <a:endParaRPr lang="en-US" sz="1300">
                        <a:latin typeface="Cambria"/>
                        <a:ea typeface="Calibri"/>
                        <a:cs typeface="Mangal"/>
                      </a:endParaRPr>
                    </a:p>
                  </a:txBody>
                  <a:tcPr marL="64641" marR="64641" marT="0" marB="0">
                    <a:lnL>
                      <a:noFill/>
                    </a:lnL>
                    <a:lnR>
                      <a:noFill/>
                    </a:lnR>
                    <a:lnT>
                      <a:noFill/>
                    </a:lnT>
                    <a:lnB>
                      <a:noFill/>
                    </a:lnB>
                  </a:tcPr>
                </a:tc>
                <a:tc>
                  <a:txBody>
                    <a:bodyPr/>
                    <a:lstStyle/>
                    <a:p>
                      <a:pPr marL="0" marR="0" algn="r">
                        <a:lnSpc>
                          <a:spcPct val="115000"/>
                        </a:lnSpc>
                        <a:spcBef>
                          <a:spcPts val="0"/>
                        </a:spcBef>
                        <a:spcAft>
                          <a:spcPts val="1000"/>
                        </a:spcAft>
                      </a:pPr>
                      <a:r>
                        <a:rPr lang="en-US" sz="1300">
                          <a:latin typeface="Cambria"/>
                          <a:ea typeface="Calibri"/>
                          <a:cs typeface="Mangal"/>
                        </a:rPr>
                        <a:t>Associate Professor,</a:t>
                      </a:r>
                      <a:endParaRPr lang="en-US" sz="1000">
                        <a:latin typeface="Calibri"/>
                        <a:ea typeface="Calibri"/>
                        <a:cs typeface="Mangal"/>
                      </a:endParaRPr>
                    </a:p>
                  </a:txBody>
                  <a:tcPr marL="64641" marR="64641" marT="0" marB="0">
                    <a:lnL>
                      <a:noFill/>
                    </a:lnL>
                    <a:lnR>
                      <a:noFill/>
                    </a:lnR>
                    <a:lnT>
                      <a:noFill/>
                    </a:lnT>
                    <a:lnB>
                      <a:noFill/>
                    </a:lnB>
                  </a:tcPr>
                </a:tc>
              </a:tr>
              <a:tr h="269465">
                <a:tc>
                  <a:txBody>
                    <a:bodyPr/>
                    <a:lstStyle/>
                    <a:p>
                      <a:pPr marL="0" marR="0" algn="l">
                        <a:lnSpc>
                          <a:spcPct val="115000"/>
                        </a:lnSpc>
                        <a:spcBef>
                          <a:spcPts val="0"/>
                        </a:spcBef>
                        <a:spcAft>
                          <a:spcPts val="1000"/>
                        </a:spcAft>
                      </a:pPr>
                      <a:r>
                        <a:rPr lang="en-US" sz="1300" dirty="0">
                          <a:latin typeface="Cambria"/>
                          <a:ea typeface="Calibri"/>
                          <a:cs typeface="Mangal"/>
                        </a:rPr>
                        <a:t>Department of Physics,                                        </a:t>
                      </a:r>
                      <a:endParaRPr lang="en-US" sz="1000" dirty="0">
                        <a:latin typeface="Calibri"/>
                        <a:ea typeface="Calibri"/>
                        <a:cs typeface="Mangal"/>
                      </a:endParaRPr>
                    </a:p>
                  </a:txBody>
                  <a:tcPr marL="64641" marR="64641" marT="0" marB="0">
                    <a:lnL>
                      <a:noFill/>
                    </a:lnL>
                    <a:lnR>
                      <a:noFill/>
                    </a:lnR>
                    <a:lnT>
                      <a:noFill/>
                    </a:lnT>
                    <a:lnB>
                      <a:noFill/>
                    </a:lnB>
                  </a:tcPr>
                </a:tc>
                <a:tc>
                  <a:txBody>
                    <a:bodyPr/>
                    <a:lstStyle/>
                    <a:p>
                      <a:pPr marL="0" marR="0" algn="ctr">
                        <a:lnSpc>
                          <a:spcPct val="115000"/>
                        </a:lnSpc>
                        <a:spcBef>
                          <a:spcPts val="0"/>
                        </a:spcBef>
                        <a:spcAft>
                          <a:spcPts val="1000"/>
                        </a:spcAft>
                      </a:pPr>
                      <a:endParaRPr lang="en-US" sz="1300">
                        <a:latin typeface="Cambria"/>
                        <a:ea typeface="Calibri"/>
                        <a:cs typeface="Mangal"/>
                      </a:endParaRPr>
                    </a:p>
                  </a:txBody>
                  <a:tcPr marL="64641" marR="64641" marT="0" marB="0">
                    <a:lnL>
                      <a:noFill/>
                    </a:lnL>
                    <a:lnR>
                      <a:noFill/>
                    </a:lnR>
                    <a:lnT>
                      <a:noFill/>
                    </a:lnT>
                    <a:lnB>
                      <a:noFill/>
                    </a:lnB>
                  </a:tcPr>
                </a:tc>
                <a:tc>
                  <a:txBody>
                    <a:bodyPr/>
                    <a:lstStyle/>
                    <a:p>
                      <a:pPr marL="0" marR="0" algn="r">
                        <a:lnSpc>
                          <a:spcPct val="115000"/>
                        </a:lnSpc>
                        <a:spcBef>
                          <a:spcPts val="0"/>
                        </a:spcBef>
                        <a:spcAft>
                          <a:spcPts val="1000"/>
                        </a:spcAft>
                      </a:pPr>
                      <a:r>
                        <a:rPr lang="en-US" sz="1300">
                          <a:latin typeface="Cambria"/>
                          <a:ea typeface="Calibri"/>
                          <a:cs typeface="Mangal"/>
                        </a:rPr>
                        <a:t>Department of Physics,</a:t>
                      </a:r>
                      <a:endParaRPr lang="en-US" sz="1000">
                        <a:latin typeface="Calibri"/>
                        <a:ea typeface="Calibri"/>
                        <a:cs typeface="Mangal"/>
                      </a:endParaRPr>
                    </a:p>
                  </a:txBody>
                  <a:tcPr marL="64641" marR="64641" marT="0" marB="0">
                    <a:lnL>
                      <a:noFill/>
                    </a:lnL>
                    <a:lnR>
                      <a:noFill/>
                    </a:lnR>
                    <a:lnT>
                      <a:noFill/>
                    </a:lnT>
                    <a:lnB>
                      <a:noFill/>
                    </a:lnB>
                  </a:tcPr>
                </a:tc>
              </a:tr>
              <a:tr h="538931">
                <a:tc>
                  <a:txBody>
                    <a:bodyPr/>
                    <a:lstStyle/>
                    <a:p>
                      <a:pPr marL="0" marR="0" algn="l">
                        <a:lnSpc>
                          <a:spcPct val="115000"/>
                        </a:lnSpc>
                        <a:spcBef>
                          <a:spcPts val="0"/>
                        </a:spcBef>
                        <a:spcAft>
                          <a:spcPts val="1000"/>
                        </a:spcAft>
                      </a:pPr>
                      <a:r>
                        <a:rPr lang="en-US" sz="1300">
                          <a:latin typeface="Cambria"/>
                          <a:ea typeface="Calibri"/>
                          <a:cs typeface="Mangal"/>
                        </a:rPr>
                        <a:t>S.S. (P G) College, Shahjahanpur.</a:t>
                      </a:r>
                      <a:endParaRPr lang="en-US" sz="1000">
                        <a:latin typeface="Calibri"/>
                        <a:ea typeface="Calibri"/>
                        <a:cs typeface="Mangal"/>
                      </a:endParaRPr>
                    </a:p>
                  </a:txBody>
                  <a:tcPr marL="64641" marR="64641" marT="0" marB="0">
                    <a:lnL>
                      <a:noFill/>
                    </a:lnL>
                    <a:lnR>
                      <a:noFill/>
                    </a:lnR>
                    <a:lnT>
                      <a:noFill/>
                    </a:lnT>
                    <a:lnB>
                      <a:noFill/>
                    </a:lnB>
                  </a:tcPr>
                </a:tc>
                <a:tc>
                  <a:txBody>
                    <a:bodyPr/>
                    <a:lstStyle/>
                    <a:p>
                      <a:pPr marL="0" marR="0" algn="ctr">
                        <a:lnSpc>
                          <a:spcPct val="115000"/>
                        </a:lnSpc>
                        <a:spcBef>
                          <a:spcPts val="0"/>
                        </a:spcBef>
                        <a:spcAft>
                          <a:spcPts val="1000"/>
                        </a:spcAft>
                      </a:pPr>
                      <a:endParaRPr lang="en-US" sz="1300">
                        <a:latin typeface="Cambria"/>
                        <a:ea typeface="Calibri"/>
                        <a:cs typeface="Mangal"/>
                      </a:endParaRPr>
                    </a:p>
                  </a:txBody>
                  <a:tcPr marL="64641" marR="64641" marT="0" marB="0">
                    <a:lnL>
                      <a:noFill/>
                    </a:lnL>
                    <a:lnR>
                      <a:noFill/>
                    </a:lnR>
                    <a:lnT>
                      <a:noFill/>
                    </a:lnT>
                    <a:lnB>
                      <a:noFill/>
                    </a:lnB>
                  </a:tcPr>
                </a:tc>
                <a:tc>
                  <a:txBody>
                    <a:bodyPr/>
                    <a:lstStyle/>
                    <a:p>
                      <a:pPr marL="0" marR="0" algn="r">
                        <a:lnSpc>
                          <a:spcPct val="115000"/>
                        </a:lnSpc>
                        <a:spcBef>
                          <a:spcPts val="0"/>
                        </a:spcBef>
                        <a:spcAft>
                          <a:spcPts val="1000"/>
                        </a:spcAft>
                      </a:pPr>
                      <a:r>
                        <a:rPr lang="en-US" sz="1300" dirty="0">
                          <a:latin typeface="Cambria"/>
                          <a:ea typeface="Calibri"/>
                          <a:cs typeface="Mangal"/>
                        </a:rPr>
                        <a:t>Bareilly College, Bareilly.</a:t>
                      </a:r>
                      <a:endParaRPr lang="en-US" sz="1000" dirty="0">
                        <a:latin typeface="Calibri"/>
                        <a:ea typeface="Calibri"/>
                        <a:cs typeface="Mangal"/>
                      </a:endParaRPr>
                    </a:p>
                  </a:txBody>
                  <a:tcPr marL="64641" marR="64641" marT="0" marB="0">
                    <a:lnL>
                      <a:noFill/>
                    </a:lnL>
                    <a:lnR>
                      <a:noFill/>
                    </a:lnR>
                    <a:lnT>
                      <a:noFill/>
                    </a:lnT>
                    <a:lnB>
                      <a:noFill/>
                    </a:lnB>
                  </a:tcPr>
                </a:tc>
              </a:tr>
            </a:tbl>
          </a:graphicData>
        </a:graphic>
      </p:graphicFrame>
      <p:sp>
        <p:nvSpPr>
          <p:cNvPr id="50178" name="Rectangle 2"/>
          <p:cNvSpPr>
            <a:spLocks noChangeArrowheads="1"/>
          </p:cNvSpPr>
          <p:nvPr/>
        </p:nvSpPr>
        <p:spPr bwMode="auto">
          <a:xfrm>
            <a:off x="228600" y="0"/>
            <a:ext cx="8915400" cy="35702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971800" algn="ctr"/>
                <a:tab pos="3448050" algn="l"/>
              </a:tabLst>
            </a:pPr>
            <a:r>
              <a:rPr kumimoji="0" lang="en-US" sz="2400" b="1" i="0" u="none" strike="noStrike" cap="none" normalizeH="0" baseline="0" dirty="0" smtClean="0">
                <a:ln>
                  <a:noFill/>
                </a:ln>
                <a:solidFill>
                  <a:srgbClr val="FF3300"/>
                </a:solidFill>
                <a:effectLst/>
                <a:latin typeface="Cambria" pitchFamily="18" charset="0"/>
                <a:ea typeface="Calibri" pitchFamily="34" charset="0"/>
                <a:cs typeface="Times New Roman" pitchFamily="18" charset="0"/>
              </a:rPr>
              <a:t>To study the variation of environmental radon, </a:t>
            </a:r>
            <a:r>
              <a:rPr kumimoji="0" lang="en-US" sz="2400" b="1" i="0" u="none" strike="noStrike" cap="none" normalizeH="0" baseline="0" dirty="0" err="1" smtClean="0">
                <a:ln>
                  <a:noFill/>
                </a:ln>
                <a:solidFill>
                  <a:srgbClr val="FF3300"/>
                </a:solidFill>
                <a:effectLst/>
                <a:latin typeface="Cambria" pitchFamily="18" charset="0"/>
                <a:ea typeface="Calibri" pitchFamily="34" charset="0"/>
                <a:cs typeface="Times New Roman" pitchFamily="18" charset="0"/>
              </a:rPr>
              <a:t>thoron</a:t>
            </a:r>
            <a:r>
              <a:rPr kumimoji="0" lang="en-US" sz="2400" b="1" i="0" u="none" strike="noStrike" cap="none" normalizeH="0" baseline="0" dirty="0" smtClean="0">
                <a:ln>
                  <a:noFill/>
                </a:ln>
                <a:solidFill>
                  <a:srgbClr val="FF3300"/>
                </a:solidFill>
                <a:effectLst/>
                <a:latin typeface="Cambria" pitchFamily="18" charset="0"/>
                <a:ea typeface="Calibri" pitchFamily="34" charset="0"/>
                <a:cs typeface="Times New Roman" pitchFamily="18" charset="0"/>
              </a:rPr>
              <a:t> &amp; their progeny concentration and dose estimation derived from their exposure in dwellings of Bareilly.                                                        </a:t>
            </a:r>
            <a:r>
              <a:rPr kumimoji="0" lang="en-US" sz="2400" b="1" i="0" u="none" strike="noStrike" cap="none" normalizeH="0" dirty="0" smtClean="0">
                <a:ln>
                  <a:noFill/>
                </a:ln>
                <a:solidFill>
                  <a:srgbClr val="FF3300"/>
                </a:solidFill>
                <a:effectLst/>
                <a:latin typeface="Cambria" pitchFamily="18" charset="0"/>
                <a:ea typeface="Calibri" pitchFamily="34" charset="0"/>
                <a:cs typeface="Times New Roman" pitchFamily="18" charset="0"/>
              </a:rPr>
              <a:t>          </a:t>
            </a:r>
            <a:r>
              <a:rPr lang="en-US" sz="3200" dirty="0" smtClean="0">
                <a:solidFill>
                  <a:srgbClr val="FF3300"/>
                </a:solidFill>
                <a:latin typeface="Cambria" pitchFamily="18" charset="0"/>
                <a:ea typeface="Calibri" pitchFamily="34" charset="0"/>
                <a:cs typeface="Times New Roman" pitchFamily="18" charset="0"/>
              </a:rPr>
              <a:t>		 </a:t>
            </a:r>
            <a:r>
              <a:rPr kumimoji="0" lang="en-US" b="0" i="0" u="none" strike="noStrike" cap="none" normalizeH="0" baseline="0" dirty="0" smtClean="0">
                <a:ln>
                  <a:noFill/>
                </a:ln>
                <a:solidFill>
                  <a:srgbClr val="002060"/>
                </a:solidFill>
                <a:effectLst/>
                <a:latin typeface="Cambria" pitchFamily="18" charset="0"/>
                <a:ea typeface="Calibri" pitchFamily="34" charset="0"/>
                <a:cs typeface="Times New Roman"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tab pos="2971800" algn="ctr"/>
                <a:tab pos="3448050" algn="l"/>
              </a:tabLst>
            </a:pPr>
            <a:r>
              <a:rPr lang="en-US" dirty="0" smtClean="0">
                <a:solidFill>
                  <a:srgbClr val="002060"/>
                </a:solidFill>
                <a:latin typeface="Cambria" pitchFamily="18" charset="0"/>
                <a:ea typeface="Calibri" pitchFamily="34" charset="0"/>
                <a:cs typeface="Times New Roman" pitchFamily="18" charset="0"/>
              </a:rPr>
              <a:t>                                                                                  </a:t>
            </a:r>
            <a:r>
              <a:rPr kumimoji="0" lang="en-US" b="0" i="0" u="none" strike="noStrike" cap="none" normalizeH="0" baseline="0" dirty="0" smtClean="0">
                <a:ln>
                  <a:noFill/>
                </a:ln>
                <a:solidFill>
                  <a:srgbClr val="002060"/>
                </a:solidFill>
                <a:effectLst/>
                <a:latin typeface="Cambria" pitchFamily="18" charset="0"/>
                <a:ea typeface="Calibri" pitchFamily="34" charset="0"/>
                <a:cs typeface="Times New Roman" pitchFamily="18" charset="0"/>
              </a:rPr>
              <a:t>A</a:t>
            </a:r>
            <a:endParaRPr kumimoji="0" lang="en-US" b="0" i="0" u="none" strike="noStrike" cap="none" normalizeH="0" baseline="0" dirty="0" smtClean="0">
              <a:ln>
                <a:noFill/>
              </a:ln>
              <a:solidFill>
                <a:srgbClr val="002060"/>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971800" algn="ctr"/>
                <a:tab pos="3448050" algn="l"/>
              </a:tabLst>
            </a:pPr>
            <a:r>
              <a:rPr kumimoji="0" lang="en-US"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a:t>
            </a:r>
            <a:r>
              <a:rPr lang="en-US" dirty="0" smtClean="0">
                <a:latin typeface="Cambria" pitchFamily="18" charset="0"/>
                <a:ea typeface="Calibri" pitchFamily="34" charset="0"/>
                <a:cs typeface="Times New Roman" pitchFamily="18" charset="0"/>
              </a:rPr>
              <a:t>T</a:t>
            </a:r>
            <a:r>
              <a:rPr kumimoji="0" lang="en-US"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HESIS</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3448050" algn="l"/>
              </a:tabLst>
            </a:pPr>
            <a:r>
              <a:rPr kumimoji="0" lang="en-US"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SUBMITTED</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3448050" algn="l"/>
              </a:tabLst>
            </a:pPr>
            <a:r>
              <a:rPr kumimoji="0" lang="en-US"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	                                                        TO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3448050" algn="l"/>
              </a:tabLst>
            </a:pPr>
            <a:r>
              <a:rPr kumimoji="0" lang="en-US" b="0" i="0" u="none" strike="noStrike" cap="none" normalizeH="0" baseline="0" dirty="0" smtClean="0">
                <a:ln>
                  <a:noFill/>
                </a:ln>
                <a:solidFill>
                  <a:schemeClr val="tx1"/>
                </a:solidFill>
                <a:effectLst/>
                <a:latin typeface="Cambria" pitchFamily="18" charset="0"/>
                <a:ea typeface="Calibri" pitchFamily="34" charset="0"/>
                <a:cs typeface="Mangal" pitchFamily="18" charset="0"/>
              </a:rPr>
              <a:t>                                             M.J.P. ROHILKHAND UNIVERSITY, BAREILLY</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3448050" algn="l"/>
              </a:tabLst>
            </a:pP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0177" name="Object 1"/>
          <p:cNvGraphicFramePr>
            <a:graphicFrameLocks noChangeAspect="1"/>
          </p:cNvGraphicFramePr>
          <p:nvPr/>
        </p:nvGraphicFramePr>
        <p:xfrm>
          <a:off x="4191000" y="3048000"/>
          <a:ext cx="971550" cy="1371600"/>
        </p:xfrm>
        <a:graphic>
          <a:graphicData uri="http://schemas.openxmlformats.org/presentationml/2006/ole">
            <p:oleObj spid="_x0000_s50177" name="Bitmap Image" r:id="rId3" imgW="3029373" imgH="4095238" progId="PBrush">
              <p:embed/>
            </p:oleObj>
          </a:graphicData>
        </a:graphic>
      </p:graphicFrame>
      <p:sp>
        <p:nvSpPr>
          <p:cNvPr id="50179" name="Rectangle 3"/>
          <p:cNvSpPr>
            <a:spLocks noChangeArrowheads="1"/>
          </p:cNvSpPr>
          <p:nvPr/>
        </p:nvSpPr>
        <p:spPr bwMode="auto">
          <a:xfrm>
            <a:off x="304800" y="4191000"/>
            <a:ext cx="8382000" cy="1867113"/>
          </a:xfrm>
          <a:prstGeom prst="rect">
            <a:avLst/>
          </a:prstGeom>
          <a:noFill/>
          <a:ln w="9525">
            <a:noFill/>
            <a:miter lim="800000"/>
            <a:headEnd/>
            <a:tailEnd/>
          </a:ln>
          <a:effectLst/>
        </p:spPr>
        <p:txBody>
          <a:bodyPr vert="horz" wrap="square" lIns="0" tIns="126960" rIns="0" bIns="76176"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314325" algn="l"/>
                <a:tab pos="879475" algn="ctr"/>
              </a:tabLst>
            </a:pPr>
            <a:r>
              <a:rPr kumimoji="0" lang="en-US"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FOR THE DEGREE OF DOCTOR OF PHILOSOPY</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314325" algn="l"/>
                <a:tab pos="879475" algn="ctr"/>
              </a:tabLst>
            </a:pPr>
            <a:r>
              <a:rPr kumimoji="0" lang="en-US"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IN</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314325" algn="l"/>
                <a:tab pos="879475" algn="ctr"/>
              </a:tabLst>
            </a:pPr>
            <a:r>
              <a:rPr kumimoji="0" lang="en-US" sz="1800" b="1"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PHYSICS</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314325" algn="l"/>
                <a:tab pos="879475" algn="ctr"/>
              </a:tabLst>
            </a:pPr>
            <a:r>
              <a:rPr kumimoji="0" lang="en-US" sz="1600" b="0" i="0" u="none" strike="noStrike" cap="none" normalizeH="0" baseline="0" dirty="0" smtClean="0">
                <a:ln>
                  <a:noFill/>
                </a:ln>
                <a:solidFill>
                  <a:schemeClr val="tx1"/>
                </a:solidFill>
                <a:effectLst/>
                <a:latin typeface="Cambria" pitchFamily="18" charset="0"/>
                <a:ea typeface="Calibri" pitchFamily="34" charset="0"/>
                <a:cs typeface="Times New Roman" pitchFamily="18" charset="0"/>
              </a:rPr>
              <a:t>Researcher</a:t>
            </a:r>
            <a:endParaRPr kumimoji="0" lang="en-US" sz="1100" b="1" i="1" u="none" strike="noStrike" cap="none" normalizeH="0" baseline="0" dirty="0" smtClean="0">
              <a:ln>
                <a:noFill/>
              </a:ln>
              <a:solidFill>
                <a:srgbClr val="4F81BD"/>
              </a:solidFill>
              <a:effectLst/>
              <a:latin typeface="Cambria" pitchFamily="18" charset="0"/>
              <a:ea typeface="Times New Roman" pitchFamily="18" charset="0"/>
              <a:cs typeface="Mangal"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314325" algn="l"/>
                <a:tab pos="879475" algn="ctr"/>
              </a:tabLst>
            </a:pPr>
            <a:r>
              <a:rPr kumimoji="0" lang="en-US" sz="1400" b="1" i="1" u="none" strike="noStrike" cap="none" normalizeH="0" baseline="0" dirty="0" smtClean="0">
                <a:ln>
                  <a:noFill/>
                </a:ln>
                <a:solidFill>
                  <a:srgbClr val="000000"/>
                </a:solidFill>
                <a:effectLst/>
                <a:latin typeface="Cambria" pitchFamily="18" charset="0"/>
                <a:ea typeface="Times New Roman" pitchFamily="18" charset="0"/>
                <a:cs typeface="Mangal" pitchFamily="18" charset="0"/>
              </a:rPr>
              <a:t>Praveen Kumar</a:t>
            </a:r>
            <a:endParaRPr kumimoji="0" lang="en-US" sz="1100" b="1" i="1" u="none" strike="noStrike" cap="none" normalizeH="0" baseline="0" dirty="0" smtClean="0">
              <a:ln>
                <a:noFill/>
              </a:ln>
              <a:solidFill>
                <a:srgbClr val="4F81BD"/>
              </a:solidFill>
              <a:effectLst/>
              <a:latin typeface="Cambria" pitchFamily="18" charset="0"/>
              <a:ea typeface="Times New Roman" pitchFamily="18" charset="0"/>
              <a:cs typeface="Mangal"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314325" algn="l"/>
                <a:tab pos="879475" algn="ctr"/>
              </a:tabLst>
            </a:pPr>
            <a:r>
              <a:rPr kumimoji="0" lang="en-US" sz="1400" b="0" i="0" u="none" strike="noStrike" cap="none" normalizeH="0" baseline="0" dirty="0" smtClean="0">
                <a:ln>
                  <a:noFill/>
                </a:ln>
                <a:solidFill>
                  <a:schemeClr val="tx1"/>
                </a:solidFill>
                <a:effectLst/>
                <a:latin typeface="Cambria" pitchFamily="18" charset="0"/>
                <a:ea typeface="Calibri" pitchFamily="34" charset="0"/>
                <a:cs typeface="Mangal" pitchFamily="18" charset="0"/>
              </a:rPr>
              <a:t>(Assistant Professor, Department of Physics,</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314325" algn="l"/>
                <a:tab pos="879475" algn="ctr"/>
              </a:tabLst>
            </a:pPr>
            <a:r>
              <a:rPr kumimoji="0" lang="en-US" sz="1400" b="0" i="0" u="none" strike="noStrike" cap="none" normalizeH="0" baseline="0" dirty="0" smtClean="0">
                <a:ln>
                  <a:noFill/>
                </a:ln>
                <a:solidFill>
                  <a:schemeClr val="tx1"/>
                </a:solidFill>
                <a:effectLst/>
                <a:latin typeface="Cambria" pitchFamily="18" charset="0"/>
                <a:ea typeface="Calibri" pitchFamily="34" charset="0"/>
                <a:cs typeface="Mangal" pitchFamily="18" charset="0"/>
              </a:rPr>
              <a:t>V. R. A. L. Govt. Girls Degree College, Bareilly)</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cover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0"/>
            <a:ext cx="8382000" cy="1524000"/>
          </a:xfrm>
        </p:spPr>
        <p:txBody>
          <a:bodyPr>
            <a:noAutofit/>
          </a:bodyPr>
          <a:lstStyle/>
          <a:p>
            <a:pPr algn="just"/>
            <a:r>
              <a:rPr lang="en-US" sz="28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To study the variation of environmental radon, </a:t>
            </a:r>
            <a:r>
              <a:rPr lang="en-US" sz="2800"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thoron</a:t>
            </a:r>
            <a:r>
              <a:rPr lang="en-US" sz="28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&amp; their progeny concentration and dose estimation derived from their exposure in dwellings of Bareilly.</a:t>
            </a:r>
            <a:br>
              <a:rPr lang="en-US" sz="28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28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br>
              <a:rPr lang="en-US" sz="28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endParaRPr lang="en-US" sz="28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Subtitle 2"/>
          <p:cNvSpPr>
            <a:spLocks noGrp="1"/>
          </p:cNvSpPr>
          <p:nvPr>
            <p:ph type="subTitle" idx="1"/>
          </p:nvPr>
        </p:nvSpPr>
        <p:spPr>
          <a:xfrm>
            <a:off x="228600" y="2057400"/>
            <a:ext cx="8686800" cy="4648200"/>
          </a:xfrm>
        </p:spPr>
        <p:txBody>
          <a:bodyPr>
            <a:normAutofit fontScale="85000" lnSpcReduction="200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en-US" sz="4000" b="1" i="1" spc="50" dirty="0" smtClean="0">
              <a:ln w="11430"/>
              <a:solidFill>
                <a:srgbClr val="002060"/>
              </a:solidFill>
              <a:effectLst>
                <a:outerShdw blurRad="76200" dist="50800" dir="5400000" algn="tl" rotWithShape="0">
                  <a:srgbClr val="000000">
                    <a:alpha val="65000"/>
                  </a:srgbClr>
                </a:outerShdw>
              </a:effectLst>
              <a:latin typeface="Times New Roman" pitchFamily="18" charset="0"/>
              <a:cs typeface="Times New Roman" pitchFamily="18" charset="0"/>
            </a:endParaRPr>
          </a:p>
          <a:p>
            <a:pPr algn="ctr"/>
            <a:r>
              <a:rPr lang="en-US" sz="4000" b="1" i="1" spc="50" dirty="0" smtClean="0">
                <a:ln w="11430"/>
                <a:solidFill>
                  <a:srgbClr val="002060"/>
                </a:solidFill>
                <a:effectLst>
                  <a:outerShdw blurRad="76200" dist="50800" dir="5400000" algn="tl" rotWithShape="0">
                    <a:srgbClr val="000000">
                      <a:alpha val="65000"/>
                    </a:srgbClr>
                  </a:outerShdw>
                </a:effectLst>
                <a:latin typeface="Times New Roman" pitchFamily="18" charset="0"/>
                <a:cs typeface="Times New Roman" pitchFamily="18" charset="0"/>
              </a:rPr>
              <a:t>Presented By</a:t>
            </a:r>
            <a:r>
              <a:rPr lang="en-US" b="1" spc="50" dirty="0" smtClean="0">
                <a:ln w="11430"/>
                <a:solidFill>
                  <a:srgbClr val="002060"/>
                </a:solidFill>
                <a:effectLst>
                  <a:outerShdw blurRad="76200" dist="50800" dir="5400000" algn="tl" rotWithShape="0">
                    <a:srgbClr val="000000">
                      <a:alpha val="65000"/>
                    </a:srgbClr>
                  </a:outerShdw>
                </a:effectLst>
                <a:latin typeface="Times New Roman" pitchFamily="18" charset="0"/>
                <a:cs typeface="Times New Roman" pitchFamily="18" charset="0"/>
              </a:rPr>
              <a:t> </a:t>
            </a:r>
          </a:p>
          <a:p>
            <a:pPr algn="ctr"/>
            <a:r>
              <a:rPr lang="en-US" sz="4000" b="1" spc="50" dirty="0" smtClean="0">
                <a:ln w="11430"/>
                <a:solidFill>
                  <a:srgbClr val="FF0000"/>
                </a:solidFill>
                <a:effectLst>
                  <a:outerShdw blurRad="76200" dist="50800" dir="5400000" algn="tl" rotWithShape="0">
                    <a:srgbClr val="000000">
                      <a:alpha val="65000"/>
                    </a:srgbClr>
                  </a:outerShdw>
                </a:effectLst>
              </a:rPr>
              <a:t>Mr. Praveen </a:t>
            </a:r>
            <a:r>
              <a:rPr lang="en-US" sz="4000" b="1" spc="50" dirty="0">
                <a:ln w="11430"/>
                <a:solidFill>
                  <a:srgbClr val="FF0000"/>
                </a:solidFill>
                <a:effectLst>
                  <a:outerShdw blurRad="76200" dist="50800" dir="5400000" algn="tl" rotWithShape="0">
                    <a:srgbClr val="000000">
                      <a:alpha val="65000"/>
                    </a:srgbClr>
                  </a:outerShdw>
                </a:effectLst>
              </a:rPr>
              <a:t>Kumar </a:t>
            </a:r>
          </a:p>
          <a:p>
            <a:pPr algn="ctr"/>
            <a:r>
              <a:rPr lang="en-US" b="1" spc="50" dirty="0">
                <a:ln w="11430"/>
                <a:solidFill>
                  <a:srgbClr val="FF0000"/>
                </a:solidFill>
                <a:effectLst>
                  <a:outerShdw blurRad="76200" dist="50800" dir="5400000" algn="tl" rotWithShape="0">
                    <a:srgbClr val="000000">
                      <a:alpha val="65000"/>
                    </a:srgbClr>
                  </a:outerShdw>
                </a:effectLst>
              </a:rPr>
              <a:t>(Assistant Professor, Department of Physics,</a:t>
            </a:r>
          </a:p>
          <a:p>
            <a:pPr algn="ctr"/>
            <a:r>
              <a:rPr lang="en-US" b="1" spc="50" dirty="0">
                <a:ln w="11430"/>
                <a:solidFill>
                  <a:srgbClr val="FF0000"/>
                </a:solidFill>
                <a:effectLst>
                  <a:outerShdw blurRad="76200" dist="50800" dir="5400000" algn="tl" rotWithShape="0">
                    <a:srgbClr val="000000">
                      <a:alpha val="65000"/>
                    </a:srgbClr>
                  </a:outerShdw>
                </a:effectLst>
              </a:rPr>
              <a:t>V. R. A. L. Govt. Girls Degree College, </a:t>
            </a:r>
            <a:r>
              <a:rPr lang="en-US" b="1" spc="50" dirty="0" smtClean="0">
                <a:ln w="11430"/>
                <a:solidFill>
                  <a:srgbClr val="FF0000"/>
                </a:solidFill>
                <a:effectLst>
                  <a:outerShdw blurRad="76200" dist="50800" dir="5400000" algn="tl" rotWithShape="0">
                    <a:srgbClr val="000000">
                      <a:alpha val="65000"/>
                    </a:srgbClr>
                  </a:outerShdw>
                </a:effectLst>
              </a:rPr>
              <a:t>Bareilly</a:t>
            </a:r>
          </a:p>
          <a:p>
            <a:endPar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n-US" b="1" spc="50" dirty="0">
              <a:ln w="11430"/>
              <a:effectLst>
                <a:outerShdw blurRad="76200" dist="50800" dir="5400000" algn="tl" rotWithShape="0">
                  <a:srgbClr val="000000">
                    <a:alpha val="65000"/>
                  </a:srgbClr>
                </a:outerShdw>
              </a:effectLst>
            </a:endParaRPr>
          </a:p>
          <a:p>
            <a:pPr algn="ctr"/>
            <a:r>
              <a:rPr lang="en-US" b="1" spc="50" dirty="0" smtClean="0">
                <a:ln w="11430"/>
                <a:effectLst>
                  <a:outerShdw blurRad="76200" dist="50800" dir="5400000" algn="tl" rotWithShape="0">
                    <a:srgbClr val="000000">
                      <a:alpha val="65000"/>
                    </a:srgbClr>
                  </a:outerShdw>
                </a:effectLst>
              </a:rPr>
              <a:t>Supervisor</a:t>
            </a:r>
            <a:r>
              <a:rPr lang="en-US" b="1" spc="50" dirty="0">
                <a:ln w="11430"/>
                <a:effectLst>
                  <a:outerShdw blurRad="76200" dist="50800" dir="5400000" algn="tl" rotWithShape="0">
                    <a:srgbClr val="000000">
                      <a:alpha val="65000"/>
                    </a:srgbClr>
                  </a:outerShdw>
                </a:effectLst>
              </a:rPr>
              <a:t> </a:t>
            </a:r>
          </a:p>
          <a:p>
            <a:pPr algn="ctr"/>
            <a:r>
              <a:rPr lang="en-US" b="1" spc="50" dirty="0">
                <a:ln w="11430"/>
                <a:effectLst>
                  <a:outerShdw blurRad="76200" dist="50800" dir="5400000" algn="tl" rotWithShape="0">
                    <a:srgbClr val="000000">
                      <a:alpha val="65000"/>
                    </a:srgbClr>
                  </a:outerShdw>
                </a:effectLst>
              </a:rPr>
              <a:t>Dr. </a:t>
            </a:r>
            <a:r>
              <a:rPr lang="en-US" b="1" spc="50" dirty="0" err="1">
                <a:ln w="11430"/>
                <a:effectLst>
                  <a:outerShdw blurRad="76200" dist="50800" dir="5400000" algn="tl" rotWithShape="0">
                    <a:srgbClr val="000000">
                      <a:alpha val="65000"/>
                    </a:srgbClr>
                  </a:outerShdw>
                </a:effectLst>
              </a:rPr>
              <a:t>Neeraj</a:t>
            </a:r>
            <a:r>
              <a:rPr lang="en-US" b="1" spc="50" dirty="0">
                <a:ln w="11430"/>
                <a:effectLst>
                  <a:outerShdw blurRad="76200" dist="50800" dir="5400000" algn="tl" rotWithShape="0">
                    <a:srgbClr val="000000">
                      <a:alpha val="65000"/>
                    </a:srgbClr>
                  </a:outerShdw>
                </a:effectLst>
              </a:rPr>
              <a:t> </a:t>
            </a:r>
            <a:r>
              <a:rPr lang="en-US" b="1" spc="50" dirty="0" err="1" smtClean="0">
                <a:ln w="11430"/>
                <a:effectLst>
                  <a:outerShdw blurRad="76200" dist="50800" dir="5400000" algn="tl" rotWithShape="0">
                    <a:srgbClr val="000000">
                      <a:alpha val="65000"/>
                    </a:srgbClr>
                  </a:outerShdw>
                </a:effectLst>
              </a:rPr>
              <a:t>Rathaur</a:t>
            </a:r>
            <a:endParaRPr lang="en-US" b="1" spc="50" dirty="0" smtClean="0">
              <a:ln w="11430"/>
              <a:effectLst>
                <a:outerShdw blurRad="76200" dist="50800" dir="5400000" algn="tl" rotWithShape="0">
                  <a:srgbClr val="000000">
                    <a:alpha val="65000"/>
                  </a:srgbClr>
                </a:outerShdw>
              </a:effectLst>
            </a:endParaRPr>
          </a:p>
          <a:p>
            <a:pPr algn="ctr"/>
            <a:r>
              <a:rPr lang="en-US" b="1" spc="50" dirty="0" smtClean="0">
                <a:ln w="11430"/>
                <a:effectLst>
                  <a:outerShdw blurRad="76200" dist="50800" dir="5400000" algn="tl" rotWithShape="0">
                    <a:srgbClr val="000000">
                      <a:alpha val="65000"/>
                    </a:srgbClr>
                  </a:outerShdw>
                </a:effectLst>
              </a:rPr>
              <a:t>Associate Professor,</a:t>
            </a:r>
          </a:p>
          <a:p>
            <a:pPr algn="ctr"/>
            <a:r>
              <a:rPr lang="en-US" b="1" spc="50" dirty="0" smtClean="0">
                <a:ln w="11430"/>
                <a:effectLst>
                  <a:outerShdw blurRad="76200" dist="50800" dir="5400000" algn="tl" rotWithShape="0">
                    <a:srgbClr val="000000">
                      <a:alpha val="65000"/>
                    </a:srgbClr>
                  </a:outerShdw>
                </a:effectLst>
              </a:rPr>
              <a:t>Department </a:t>
            </a:r>
            <a:r>
              <a:rPr lang="en-US" b="1" spc="50" dirty="0">
                <a:ln w="11430"/>
                <a:effectLst>
                  <a:outerShdw blurRad="76200" dist="50800" dir="5400000" algn="tl" rotWithShape="0">
                    <a:srgbClr val="000000">
                      <a:alpha val="65000"/>
                    </a:srgbClr>
                  </a:outerShdw>
                </a:effectLst>
              </a:rPr>
              <a:t>of </a:t>
            </a:r>
            <a:r>
              <a:rPr lang="en-US" b="1" spc="50" dirty="0" smtClean="0">
                <a:ln w="11430"/>
                <a:effectLst>
                  <a:outerShdw blurRad="76200" dist="50800" dir="5400000" algn="tl" rotWithShape="0">
                    <a:srgbClr val="000000">
                      <a:alpha val="65000"/>
                    </a:srgbClr>
                  </a:outerShdw>
                </a:effectLst>
              </a:rPr>
              <a:t>Physics,</a:t>
            </a:r>
          </a:p>
          <a:p>
            <a:pPr algn="ctr"/>
            <a:r>
              <a:rPr lang="en-US" b="1" spc="50" dirty="0" smtClean="0">
                <a:ln w="11430"/>
                <a:effectLst>
                  <a:outerShdw blurRad="76200" dist="50800" dir="5400000" algn="tl" rotWithShape="0">
                    <a:srgbClr val="000000">
                      <a:alpha val="65000"/>
                    </a:srgbClr>
                  </a:outerShdw>
                </a:effectLst>
              </a:rPr>
              <a:t>Bareilly </a:t>
            </a:r>
            <a:r>
              <a:rPr lang="en-US" b="1" spc="50" dirty="0">
                <a:ln w="11430"/>
                <a:effectLst>
                  <a:outerShdw blurRad="76200" dist="50800" dir="5400000" algn="tl" rotWithShape="0">
                    <a:srgbClr val="000000">
                      <a:alpha val="65000"/>
                    </a:srgbClr>
                  </a:outerShdw>
                </a:effectLst>
              </a:rPr>
              <a:t>College, Bareilly.</a:t>
            </a:r>
            <a:endParaRPr lang="en-US" b="1" spc="50" dirty="0">
              <a:ln w="11430"/>
              <a:effectLst>
                <a:outerShdw blurRad="76200" dist="50800" dir="5400000" algn="tl" rotWithShape="0">
                  <a:srgbClr val="000000">
                    <a:alpha val="65000"/>
                  </a:srgbClr>
                </a:outerShdw>
              </a:effectLst>
              <a:latin typeface="Times New Roman" pitchFamily="18" charset="0"/>
              <a:cs typeface="Times New Roman" pitchFamily="18" charset="0"/>
            </a:endParaRPr>
          </a:p>
          <a:p>
            <a:endParaRPr lang="en-US" b="1" spc="50" dirty="0" smtClean="0">
              <a:ln w="11430"/>
              <a:effectLst>
                <a:outerShdw blurRad="76200" dist="50800" dir="5400000" algn="tl" rotWithShape="0">
                  <a:srgbClr val="000000">
                    <a:alpha val="65000"/>
                  </a:srgbClr>
                </a:outerShdw>
              </a:effectLst>
              <a:latin typeface="Times New Roman" pitchFamily="18" charset="0"/>
              <a:cs typeface="Times New Roman" pitchFamily="18" charset="0"/>
            </a:endParaRPr>
          </a:p>
          <a:p>
            <a:endPar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914400" y="1219200"/>
            <a:ext cx="6400800" cy="731520"/>
          </a:xfrm>
          <a:prstGeom prst="rect">
            <a:avLst/>
          </a:prstGeom>
        </p:spPr>
        <p:style>
          <a:lnRef idx="2">
            <a:schemeClr val="accent3"/>
          </a:lnRef>
          <a:fillRef idx="1">
            <a:schemeClr val="lt1"/>
          </a:fillRef>
          <a:effectRef idx="0">
            <a:schemeClr val="accent3"/>
          </a:effectRef>
          <a:fontRef idx="minor">
            <a:schemeClr val="dk1"/>
          </a:fontRef>
        </p:style>
        <p:txBody>
          <a:bodyPr spcFirstLastPara="0" vert="horz" wrap="square" lIns="68580" tIns="68580" rIns="68580" bIns="68580" numCol="1" spcCol="1270" anchor="ctr" anchorCtr="0">
            <a:noAutofit/>
          </a:bodyPr>
          <a:lstStyle/>
          <a:p>
            <a:pPr lvl="0" algn="ctr"/>
            <a:endParaRPr lang="en-US" sz="2800" b="1" dirty="0" smtClean="0">
              <a:latin typeface="Times New Roman" pitchFamily="18" charset="0"/>
              <a:cs typeface="Times New Roman" pitchFamily="18" charset="0"/>
            </a:endParaRPr>
          </a:p>
          <a:p>
            <a:pPr lvl="0" algn="ctr"/>
            <a:r>
              <a:rPr lang="en-US" sz="2800" b="1" dirty="0" smtClean="0">
                <a:solidFill>
                  <a:schemeClr val="tx1"/>
                </a:solidFill>
                <a:latin typeface="Times New Roman" pitchFamily="18" charset="0"/>
                <a:cs typeface="Times New Roman" pitchFamily="18" charset="0"/>
              </a:rPr>
              <a:t>Introduction &amp; Aim of Present Investigation.</a:t>
            </a:r>
            <a:br>
              <a:rPr lang="en-US" sz="2800" b="1" dirty="0" smtClean="0">
                <a:solidFill>
                  <a:schemeClr val="tx1"/>
                </a:solidFill>
                <a:latin typeface="Times New Roman" pitchFamily="18" charset="0"/>
                <a:cs typeface="Times New Roman" pitchFamily="18" charset="0"/>
              </a:rPr>
            </a:br>
            <a:endParaRPr lang="en-US" sz="2800" dirty="0">
              <a:solidFill>
                <a:schemeClr val="tx1"/>
              </a:solidFill>
              <a:latin typeface="Times New Roman" pitchFamily="18" charset="0"/>
              <a:cs typeface="Times New Roman" pitchFamily="18" charset="0"/>
            </a:endParaRPr>
          </a:p>
        </p:txBody>
      </p:sp>
      <p:sp>
        <p:nvSpPr>
          <p:cNvPr id="6" name="Rounded Rectangle 4"/>
          <p:cNvSpPr/>
          <p:nvPr/>
        </p:nvSpPr>
        <p:spPr>
          <a:xfrm>
            <a:off x="914400" y="2514600"/>
            <a:ext cx="6400800" cy="640080"/>
          </a:xfrm>
          <a:prstGeom prst="rect">
            <a:avLst/>
          </a:prstGeom>
        </p:spPr>
        <p:style>
          <a:lnRef idx="2">
            <a:schemeClr val="accent3"/>
          </a:lnRef>
          <a:fillRef idx="1">
            <a:schemeClr val="lt1"/>
          </a:fillRef>
          <a:effectRef idx="0">
            <a:schemeClr val="accent3"/>
          </a:effectRef>
          <a:fontRef idx="minor">
            <a:schemeClr val="dk1"/>
          </a:fontRef>
        </p:style>
        <p:txBody>
          <a:bodyPr spcFirstLastPara="0" vert="horz" wrap="square" lIns="68580" tIns="68580" rIns="68580" bIns="68580" numCol="1" spcCol="1270" anchor="ctr" anchorCtr="0">
            <a:noAutofit/>
          </a:bodyPr>
          <a:lstStyle/>
          <a:p>
            <a:pPr lvl="0" algn="ctr"/>
            <a:endParaRPr lang="en-US" sz="3200" b="1" dirty="0" smtClean="0">
              <a:latin typeface="Times New Roman" pitchFamily="18" charset="0"/>
              <a:cs typeface="Times New Roman" pitchFamily="18" charset="0"/>
            </a:endParaRPr>
          </a:p>
          <a:p>
            <a:pPr lvl="0" algn="ctr"/>
            <a:r>
              <a:rPr lang="en-US" sz="2800" b="1" dirty="0" smtClean="0">
                <a:solidFill>
                  <a:schemeClr val="tx1"/>
                </a:solidFill>
                <a:latin typeface="Times New Roman" pitchFamily="18" charset="0"/>
                <a:cs typeface="Times New Roman" pitchFamily="18" charset="0"/>
              </a:rPr>
              <a:t>Study Area </a:t>
            </a:r>
            <a:br>
              <a:rPr lang="en-US" sz="2800" b="1" dirty="0" smtClean="0">
                <a:solidFill>
                  <a:schemeClr val="tx1"/>
                </a:solidFill>
                <a:latin typeface="Times New Roman" pitchFamily="18" charset="0"/>
                <a:cs typeface="Times New Roman" pitchFamily="18" charset="0"/>
              </a:rPr>
            </a:br>
            <a:endParaRPr lang="en-US" sz="2800" dirty="0">
              <a:solidFill>
                <a:schemeClr val="tx1"/>
              </a:solidFill>
              <a:latin typeface="Times New Roman" pitchFamily="18" charset="0"/>
              <a:cs typeface="Times New Roman" pitchFamily="18" charset="0"/>
            </a:endParaRPr>
          </a:p>
        </p:txBody>
      </p:sp>
      <p:sp>
        <p:nvSpPr>
          <p:cNvPr id="7" name="Rounded Rectangle 4"/>
          <p:cNvSpPr/>
          <p:nvPr/>
        </p:nvSpPr>
        <p:spPr>
          <a:xfrm>
            <a:off x="914400" y="3733800"/>
            <a:ext cx="6400800" cy="628247"/>
          </a:xfrm>
          <a:prstGeom prst="rect">
            <a:avLst/>
          </a:prstGeom>
        </p:spPr>
        <p:style>
          <a:lnRef idx="2">
            <a:schemeClr val="accent3"/>
          </a:lnRef>
          <a:fillRef idx="1">
            <a:schemeClr val="lt1"/>
          </a:fillRef>
          <a:effectRef idx="0">
            <a:schemeClr val="accent3"/>
          </a:effectRef>
          <a:fontRef idx="minor">
            <a:schemeClr val="dk1"/>
          </a:fontRef>
        </p:style>
        <p:txBody>
          <a:bodyPr spcFirstLastPara="0" vert="horz" wrap="square" lIns="68580" tIns="68580" rIns="68580" bIns="68580" numCol="1" spcCol="1270" anchor="ctr" anchorCtr="0">
            <a:noAutofit/>
          </a:bodyPr>
          <a:lstStyle/>
          <a:p>
            <a:pPr lvl="0" algn="ctr"/>
            <a:r>
              <a:rPr lang="en-US" sz="2800" b="1" dirty="0" smtClean="0">
                <a:solidFill>
                  <a:schemeClr val="tx1"/>
                </a:solidFill>
                <a:latin typeface="Times New Roman" pitchFamily="18" charset="0"/>
                <a:cs typeface="Times New Roman" pitchFamily="18" charset="0"/>
              </a:rPr>
              <a:t>Experimental Techniques </a:t>
            </a:r>
            <a:endParaRPr lang="en-US" sz="2800" dirty="0">
              <a:solidFill>
                <a:schemeClr val="tx1"/>
              </a:solidFill>
              <a:latin typeface="Times New Roman" pitchFamily="18" charset="0"/>
              <a:cs typeface="Times New Roman" pitchFamily="18" charset="0"/>
            </a:endParaRPr>
          </a:p>
        </p:txBody>
      </p:sp>
      <p:sp>
        <p:nvSpPr>
          <p:cNvPr id="8" name="Rounded Rectangle 4"/>
          <p:cNvSpPr/>
          <p:nvPr/>
        </p:nvSpPr>
        <p:spPr>
          <a:xfrm>
            <a:off x="914400" y="4876800"/>
            <a:ext cx="6400800" cy="628247"/>
          </a:xfrm>
          <a:prstGeom prst="rect">
            <a:avLst/>
          </a:prstGeom>
        </p:spPr>
        <p:style>
          <a:lnRef idx="2">
            <a:schemeClr val="accent3"/>
          </a:lnRef>
          <a:fillRef idx="1">
            <a:schemeClr val="lt1"/>
          </a:fillRef>
          <a:effectRef idx="0">
            <a:schemeClr val="accent3"/>
          </a:effectRef>
          <a:fontRef idx="minor">
            <a:schemeClr val="dk1"/>
          </a:fontRef>
        </p:style>
        <p:txBody>
          <a:bodyPr spcFirstLastPara="0" vert="horz" wrap="square" lIns="68580" tIns="68580" rIns="68580" bIns="68580" numCol="1" spcCol="1270" anchor="ctr" anchorCtr="0">
            <a:noAutofit/>
          </a:bodyPr>
          <a:lstStyle/>
          <a:p>
            <a:pPr lvl="0" algn="ctr"/>
            <a:r>
              <a:rPr lang="en-US" sz="2800" b="1" dirty="0" smtClean="0">
                <a:solidFill>
                  <a:schemeClr val="tx1"/>
                </a:solidFill>
                <a:latin typeface="Times New Roman" pitchFamily="18" charset="0"/>
                <a:cs typeface="Times New Roman" pitchFamily="18" charset="0"/>
              </a:rPr>
              <a:t>Results and Discussion </a:t>
            </a:r>
            <a:endParaRPr lang="en-US" sz="2800" dirty="0">
              <a:solidFill>
                <a:schemeClr val="tx1"/>
              </a:solidFill>
              <a:latin typeface="Times New Roman" pitchFamily="18" charset="0"/>
              <a:cs typeface="Times New Roman" pitchFamily="18" charset="0"/>
            </a:endParaRPr>
          </a:p>
        </p:txBody>
      </p:sp>
      <p:sp>
        <p:nvSpPr>
          <p:cNvPr id="9" name="Rounded Rectangle 4"/>
          <p:cNvSpPr/>
          <p:nvPr/>
        </p:nvSpPr>
        <p:spPr>
          <a:xfrm>
            <a:off x="914400" y="5943600"/>
            <a:ext cx="6400800" cy="640080"/>
          </a:xfrm>
          <a:prstGeom prst="rect">
            <a:avLst/>
          </a:prstGeom>
        </p:spPr>
        <p:style>
          <a:lnRef idx="2">
            <a:schemeClr val="accent3"/>
          </a:lnRef>
          <a:fillRef idx="1">
            <a:schemeClr val="lt1"/>
          </a:fillRef>
          <a:effectRef idx="0">
            <a:schemeClr val="accent3"/>
          </a:effectRef>
          <a:fontRef idx="minor">
            <a:schemeClr val="dk1"/>
          </a:fontRef>
        </p:style>
        <p:txBody>
          <a:bodyPr spcFirstLastPara="0" vert="horz" wrap="square" lIns="68580" tIns="68580" rIns="68580" bIns="68580" numCol="1" spcCol="1270" anchor="ctr" anchorCtr="0">
            <a:noAutofit/>
          </a:bodyPr>
          <a:lstStyle/>
          <a:p>
            <a:pPr lvl="0" algn="ctr"/>
            <a:endParaRPr lang="en-US" sz="2800" b="1" dirty="0" smtClean="0">
              <a:latin typeface="Times New Roman" pitchFamily="18" charset="0"/>
              <a:cs typeface="Times New Roman" pitchFamily="18" charset="0"/>
            </a:endParaRPr>
          </a:p>
          <a:p>
            <a:pPr algn="ctr"/>
            <a:endParaRPr lang="en-US" sz="2800" b="1" dirty="0" smtClean="0">
              <a:latin typeface="Times New Roman" pitchFamily="18" charset="0"/>
              <a:cs typeface="Times New Roman" pitchFamily="18" charset="0"/>
            </a:endParaRPr>
          </a:p>
          <a:p>
            <a:pPr algn="ctr"/>
            <a:r>
              <a:rPr lang="en-US" sz="2800" b="1" dirty="0" smtClean="0">
                <a:solidFill>
                  <a:schemeClr val="tx1"/>
                </a:solidFill>
                <a:latin typeface="Times New Roman" pitchFamily="18" charset="0"/>
                <a:cs typeface="Times New Roman" pitchFamily="18" charset="0"/>
              </a:rPr>
              <a:t>Conclusion </a:t>
            </a:r>
          </a:p>
          <a:p>
            <a:pPr lvl="0" algn="ctr"/>
            <a:r>
              <a:rPr lang="en-US" sz="2800" b="1" dirty="0" smtClean="0">
                <a:latin typeface="Times New Roman" pitchFamily="18" charset="0"/>
                <a:cs typeface="Times New Roman" pitchFamily="18" charset="0"/>
              </a:rPr>
              <a:t/>
            </a:r>
            <a:br>
              <a:rPr lang="en-US" sz="2800" b="1" dirty="0" smtClean="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grpSp>
        <p:nvGrpSpPr>
          <p:cNvPr id="2" name="Group 9"/>
          <p:cNvGrpSpPr/>
          <p:nvPr/>
        </p:nvGrpSpPr>
        <p:grpSpPr>
          <a:xfrm>
            <a:off x="3886200" y="3296039"/>
            <a:ext cx="319105" cy="265921"/>
            <a:chOff x="3536147" y="757810"/>
            <a:chExt cx="319105" cy="265921"/>
          </a:xfrm>
        </p:grpSpPr>
        <p:sp>
          <p:nvSpPr>
            <p:cNvPr id="11" name="Right Arrow 10"/>
            <p:cNvSpPr/>
            <p:nvPr/>
          </p:nvSpPr>
          <p:spPr>
            <a:xfrm rot="5400000">
              <a:off x="3562739" y="731218"/>
              <a:ext cx="265921" cy="319105"/>
            </a:xfrm>
            <a:prstGeom prst="rightArrow">
              <a:avLst>
                <a:gd name="adj1" fmla="val 60000"/>
                <a:gd name="adj2" fmla="val 50000"/>
              </a:avLst>
            </a:prstGeom>
          </p:spPr>
          <p:style>
            <a:lnRef idx="0">
              <a:schemeClr val="accent3"/>
            </a:lnRef>
            <a:fillRef idx="3">
              <a:schemeClr val="accent3"/>
            </a:fillRef>
            <a:effectRef idx="3">
              <a:schemeClr val="accent3"/>
            </a:effectRef>
            <a:fontRef idx="minor">
              <a:schemeClr val="lt1"/>
            </a:fontRef>
          </p:style>
        </p:sp>
        <p:sp>
          <p:nvSpPr>
            <p:cNvPr id="12" name="Right Arrow 4"/>
            <p:cNvSpPr/>
            <p:nvPr/>
          </p:nvSpPr>
          <p:spPr>
            <a:xfrm>
              <a:off x="3599968" y="757810"/>
              <a:ext cx="191463" cy="186145"/>
            </a:xfrm>
            <a:prstGeom prst="rect">
              <a:avLst/>
            </a:prstGeom>
          </p:spPr>
          <p:style>
            <a:lnRef idx="0">
              <a:schemeClr val="accent3"/>
            </a:lnRef>
            <a:fillRef idx="3">
              <a:schemeClr val="accent3"/>
            </a:fillRef>
            <a:effectRef idx="3">
              <a:schemeClr val="accent3"/>
            </a:effectRef>
            <a:fontRef idx="minor">
              <a:schemeClr val="lt1"/>
            </a:fontRef>
          </p:style>
          <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solidFill>
                  <a:schemeClr val="tx1"/>
                </a:solidFill>
                <a:latin typeface="Times New Roman" pitchFamily="18" charset="0"/>
                <a:cs typeface="Times New Roman" pitchFamily="18" charset="0"/>
              </a:endParaRPr>
            </a:p>
          </p:txBody>
        </p:sp>
      </p:grpSp>
      <p:grpSp>
        <p:nvGrpSpPr>
          <p:cNvPr id="3" name="Group 12"/>
          <p:cNvGrpSpPr/>
          <p:nvPr/>
        </p:nvGrpSpPr>
        <p:grpSpPr>
          <a:xfrm>
            <a:off x="3886200" y="4458479"/>
            <a:ext cx="319105" cy="265921"/>
            <a:chOff x="3536147" y="757810"/>
            <a:chExt cx="319105" cy="265921"/>
          </a:xfrm>
        </p:grpSpPr>
        <p:sp>
          <p:nvSpPr>
            <p:cNvPr id="14" name="Right Arrow 13"/>
            <p:cNvSpPr/>
            <p:nvPr/>
          </p:nvSpPr>
          <p:spPr>
            <a:xfrm rot="5400000">
              <a:off x="3562739" y="731218"/>
              <a:ext cx="265921" cy="319105"/>
            </a:xfrm>
            <a:prstGeom prst="rightArrow">
              <a:avLst>
                <a:gd name="adj1" fmla="val 60000"/>
                <a:gd name="adj2" fmla="val 50000"/>
              </a:avLst>
            </a:prstGeom>
          </p:spPr>
          <p:style>
            <a:lnRef idx="0">
              <a:schemeClr val="accent3"/>
            </a:lnRef>
            <a:fillRef idx="3">
              <a:schemeClr val="accent3"/>
            </a:fillRef>
            <a:effectRef idx="3">
              <a:schemeClr val="accent3"/>
            </a:effectRef>
            <a:fontRef idx="minor">
              <a:schemeClr val="lt1"/>
            </a:fontRef>
          </p:style>
        </p:sp>
        <p:sp>
          <p:nvSpPr>
            <p:cNvPr id="15" name="Right Arrow 4"/>
            <p:cNvSpPr/>
            <p:nvPr/>
          </p:nvSpPr>
          <p:spPr>
            <a:xfrm>
              <a:off x="3599968" y="757810"/>
              <a:ext cx="191463" cy="186145"/>
            </a:xfrm>
            <a:prstGeom prst="rect">
              <a:avLst/>
            </a:prstGeom>
          </p:spPr>
          <p:style>
            <a:lnRef idx="0">
              <a:schemeClr val="accent3"/>
            </a:lnRef>
            <a:fillRef idx="3">
              <a:schemeClr val="accent3"/>
            </a:fillRef>
            <a:effectRef idx="3">
              <a:schemeClr val="accent3"/>
            </a:effectRef>
            <a:fontRef idx="minor">
              <a:schemeClr val="lt1"/>
            </a:fontRef>
          </p:style>
          <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solidFill>
                  <a:schemeClr val="tx1"/>
                </a:solidFill>
                <a:latin typeface="Times New Roman" pitchFamily="18" charset="0"/>
                <a:cs typeface="Times New Roman" pitchFamily="18" charset="0"/>
              </a:endParaRPr>
            </a:p>
          </p:txBody>
        </p:sp>
      </p:grpSp>
      <p:grpSp>
        <p:nvGrpSpPr>
          <p:cNvPr id="4" name="Group 15"/>
          <p:cNvGrpSpPr/>
          <p:nvPr/>
        </p:nvGrpSpPr>
        <p:grpSpPr>
          <a:xfrm>
            <a:off x="3886200" y="2057400"/>
            <a:ext cx="319105" cy="265921"/>
            <a:chOff x="3536147" y="757810"/>
            <a:chExt cx="319105" cy="265921"/>
          </a:xfrm>
        </p:grpSpPr>
        <p:sp>
          <p:nvSpPr>
            <p:cNvPr id="17" name="Right Arrow 16"/>
            <p:cNvSpPr/>
            <p:nvPr/>
          </p:nvSpPr>
          <p:spPr>
            <a:xfrm rot="5400000">
              <a:off x="3562739" y="731218"/>
              <a:ext cx="265921" cy="319105"/>
            </a:xfrm>
            <a:prstGeom prst="rightArrow">
              <a:avLst>
                <a:gd name="adj1" fmla="val 60000"/>
                <a:gd name="adj2" fmla="val 50000"/>
              </a:avLst>
            </a:prstGeom>
          </p:spPr>
          <p:style>
            <a:lnRef idx="0">
              <a:schemeClr val="accent3"/>
            </a:lnRef>
            <a:fillRef idx="3">
              <a:schemeClr val="accent3"/>
            </a:fillRef>
            <a:effectRef idx="3">
              <a:schemeClr val="accent3"/>
            </a:effectRef>
            <a:fontRef idx="minor">
              <a:schemeClr val="lt1"/>
            </a:fontRef>
          </p:style>
        </p:sp>
        <p:sp>
          <p:nvSpPr>
            <p:cNvPr id="18" name="Right Arrow 4"/>
            <p:cNvSpPr/>
            <p:nvPr/>
          </p:nvSpPr>
          <p:spPr>
            <a:xfrm>
              <a:off x="3599968" y="757810"/>
              <a:ext cx="191463" cy="186145"/>
            </a:xfrm>
            <a:prstGeom prst="rect">
              <a:avLst/>
            </a:prstGeom>
          </p:spPr>
          <p:style>
            <a:lnRef idx="0">
              <a:schemeClr val="accent3"/>
            </a:lnRef>
            <a:fillRef idx="3">
              <a:schemeClr val="accent3"/>
            </a:fillRef>
            <a:effectRef idx="3">
              <a:schemeClr val="accent3"/>
            </a:effectRef>
            <a:fontRef idx="minor">
              <a:schemeClr val="lt1"/>
            </a:fontRef>
          </p:style>
          <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solidFill>
                  <a:schemeClr val="tx1"/>
                </a:solidFill>
                <a:latin typeface="Times New Roman" pitchFamily="18" charset="0"/>
                <a:cs typeface="Times New Roman" pitchFamily="18" charset="0"/>
              </a:endParaRPr>
            </a:p>
          </p:txBody>
        </p:sp>
      </p:grpSp>
      <p:grpSp>
        <p:nvGrpSpPr>
          <p:cNvPr id="10" name="Group 18"/>
          <p:cNvGrpSpPr/>
          <p:nvPr/>
        </p:nvGrpSpPr>
        <p:grpSpPr>
          <a:xfrm>
            <a:off x="3886200" y="5601479"/>
            <a:ext cx="319105" cy="265921"/>
            <a:chOff x="3536147" y="757810"/>
            <a:chExt cx="319105" cy="265921"/>
          </a:xfrm>
        </p:grpSpPr>
        <p:sp>
          <p:nvSpPr>
            <p:cNvPr id="20" name="Right Arrow 19"/>
            <p:cNvSpPr/>
            <p:nvPr/>
          </p:nvSpPr>
          <p:spPr>
            <a:xfrm rot="5400000">
              <a:off x="3562739" y="731218"/>
              <a:ext cx="265921" cy="319105"/>
            </a:xfrm>
            <a:prstGeom prst="rightArrow">
              <a:avLst>
                <a:gd name="adj1" fmla="val 60000"/>
                <a:gd name="adj2" fmla="val 50000"/>
              </a:avLst>
            </a:prstGeom>
          </p:spPr>
          <p:style>
            <a:lnRef idx="0">
              <a:schemeClr val="accent3"/>
            </a:lnRef>
            <a:fillRef idx="3">
              <a:schemeClr val="accent3"/>
            </a:fillRef>
            <a:effectRef idx="3">
              <a:schemeClr val="accent3"/>
            </a:effectRef>
            <a:fontRef idx="minor">
              <a:schemeClr val="lt1"/>
            </a:fontRef>
          </p:style>
        </p:sp>
        <p:sp>
          <p:nvSpPr>
            <p:cNvPr id="21" name="Right Arrow 4"/>
            <p:cNvSpPr/>
            <p:nvPr/>
          </p:nvSpPr>
          <p:spPr>
            <a:xfrm>
              <a:off x="3599968" y="757810"/>
              <a:ext cx="191463" cy="186145"/>
            </a:xfrm>
            <a:prstGeom prst="rect">
              <a:avLst/>
            </a:prstGeom>
          </p:spPr>
          <p:style>
            <a:lnRef idx="0">
              <a:schemeClr val="accent3"/>
            </a:lnRef>
            <a:fillRef idx="3">
              <a:schemeClr val="accent3"/>
            </a:fillRef>
            <a:effectRef idx="3">
              <a:schemeClr val="accent3"/>
            </a:effectRef>
            <a:fontRef idx="minor">
              <a:schemeClr val="lt1"/>
            </a:fontRef>
          </p:style>
          <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solidFill>
                  <a:schemeClr val="tx1"/>
                </a:solidFill>
                <a:latin typeface="Times New Roman" pitchFamily="18" charset="0"/>
                <a:cs typeface="Times New Roman" pitchFamily="18" charset="0"/>
              </a:endParaRPr>
            </a:p>
          </p:txBody>
        </p:sp>
      </p:grpSp>
      <p:sp>
        <p:nvSpPr>
          <p:cNvPr id="22" name="Title 1"/>
          <p:cNvSpPr>
            <a:spLocks noGrp="1"/>
          </p:cNvSpPr>
          <p:nvPr>
            <p:ph type="title"/>
          </p:nvPr>
        </p:nvSpPr>
        <p:spPr>
          <a:xfrm>
            <a:off x="685800" y="0"/>
            <a:ext cx="6934200" cy="685800"/>
          </a:xfrm>
        </p:spPr>
        <p:txBody>
          <a:bodyPr>
            <a:normAutofit/>
          </a:bodyPr>
          <a:lstStyle/>
          <a:p>
            <a:pPr algn="ctr"/>
            <a:r>
              <a:rPr lang="en-US" sz="3600" dirty="0" smtClean="0">
                <a:solidFill>
                  <a:srgbClr val="002060"/>
                </a:solidFill>
                <a:latin typeface="Times New Roman" pitchFamily="18" charset="0"/>
                <a:cs typeface="Times New Roman" pitchFamily="18" charset="0"/>
              </a:rPr>
              <a:t>Out line of Presentation</a:t>
            </a:r>
            <a:endParaRPr lang="en-US" sz="3600" dirty="0">
              <a:solidFill>
                <a:srgbClr val="002060"/>
              </a:solidFill>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33400" y="-381000"/>
            <a:ext cx="8229600" cy="914400"/>
          </a:xfrm>
          <a:prstGeom prst="rect">
            <a:avLst/>
          </a:prstGeom>
        </p:spPr>
        <p:txBody>
          <a:bodyPr vert="horz" lIns="0" rIns="0" bIns="0" anchor="b">
            <a:noAutofit/>
          </a:bodyPr>
          <a:lstStyle/>
          <a:p>
            <a:pPr lvl="0" algn="just">
              <a:spcBef>
                <a:spcPct val="0"/>
              </a:spcBef>
            </a:pPr>
            <a:r>
              <a:rPr lang="en-US" sz="2800" dirty="0" smtClean="0">
                <a:solidFill>
                  <a:schemeClr val="tx2"/>
                </a:solidFill>
                <a:cs typeface="Times New Roman" pitchFamily="18" charset="0"/>
              </a:rPr>
              <a:t>Introduction &amp; Aim of Present Investigation.</a:t>
            </a:r>
            <a:endParaRPr kumimoji="0" lang="en-US" sz="2800" i="0" u="none" strike="noStrike" kern="1200" cap="none" spc="0" normalizeH="0" baseline="0" noProof="0" dirty="0">
              <a:ln>
                <a:noFill/>
              </a:ln>
              <a:solidFill>
                <a:schemeClr val="tx2"/>
              </a:solidFill>
              <a:effectLst/>
              <a:uLnTx/>
              <a:uFillTx/>
              <a:ea typeface="+mj-ea"/>
              <a:cs typeface="Times New Roman" pitchFamily="18" charset="0"/>
            </a:endParaRPr>
          </a:p>
        </p:txBody>
      </p:sp>
      <p:sp>
        <p:nvSpPr>
          <p:cNvPr id="5" name="Rectangle 4"/>
          <p:cNvSpPr/>
          <p:nvPr/>
        </p:nvSpPr>
        <p:spPr>
          <a:xfrm>
            <a:off x="2386129" y="609600"/>
            <a:ext cx="2719271" cy="523220"/>
          </a:xfrm>
          <a:prstGeom prst="rect">
            <a:avLst/>
          </a:prstGeom>
        </p:spPr>
        <p:txBody>
          <a:bodyPr wrap="none">
            <a:spAutoFit/>
          </a:bodyPr>
          <a:lstStyle/>
          <a:p>
            <a:r>
              <a:rPr lang="en-US" sz="2800" dirty="0" smtClean="0"/>
              <a:t>What is Radon? </a:t>
            </a:r>
            <a:endParaRPr lang="en-US" sz="2800" dirty="0"/>
          </a:p>
        </p:txBody>
      </p:sp>
      <p:sp>
        <p:nvSpPr>
          <p:cNvPr id="6" name="Rectangle 3"/>
          <p:cNvSpPr txBox="1">
            <a:spLocks noChangeArrowheads="1"/>
          </p:cNvSpPr>
          <p:nvPr/>
        </p:nvSpPr>
        <p:spPr>
          <a:xfrm>
            <a:off x="4267200" y="1162050"/>
            <a:ext cx="4876800" cy="4400550"/>
          </a:xfrm>
          <a:prstGeom prst="rect">
            <a:avLst/>
          </a:prstGeom>
          <a:noFill/>
        </p:spPr>
        <p:txBody>
          <a:bodyPr lIns="92075" tIns="46038" rIns="92075" bIns="46038"/>
          <a:lstStyle/>
          <a:p>
            <a:pPr marL="274320" lvl="0" indent="-274320">
              <a:lnSpc>
                <a:spcPct val="90000"/>
              </a:lnSpc>
              <a:spcBef>
                <a:spcPct val="20000"/>
              </a:spcBef>
              <a:buClr>
                <a:schemeClr val="accent3"/>
              </a:buClr>
              <a:buSzPct val="95000"/>
              <a:buFont typeface="Wingdings 2"/>
              <a:buChar char=""/>
            </a:pPr>
            <a:r>
              <a:rPr kumimoji="0" lang="en-US" sz="2800" i="1" u="none" strike="noStrike" kern="1200" cap="none" spc="0" normalizeH="0" baseline="0" noProof="0" dirty="0" smtClean="0">
                <a:ln>
                  <a:noFill/>
                </a:ln>
                <a:solidFill>
                  <a:schemeClr val="tx1"/>
                </a:solidFill>
                <a:effectLst/>
                <a:uLnTx/>
                <a:uFillTx/>
                <a:cs typeface="Times New Roman" pitchFamily="18" charset="0"/>
              </a:rPr>
              <a:t>Radon is </a:t>
            </a:r>
            <a:r>
              <a:rPr lang="en-US" altLang="en-US" sz="2800" i="1" dirty="0" smtClean="0">
                <a:cs typeface="Times New Roman" pitchFamily="18" charset="0"/>
              </a:rPr>
              <a:t>an indoor air pollutant.</a:t>
            </a:r>
            <a:endParaRPr kumimoji="0" lang="en-US" sz="2800" i="1" u="none" strike="noStrike" kern="1200" cap="none" spc="0" normalizeH="0" baseline="0" noProof="0" dirty="0" smtClean="0">
              <a:ln>
                <a:noFill/>
              </a:ln>
              <a:solidFill>
                <a:schemeClr val="tx1"/>
              </a:solidFill>
              <a:effectLst/>
              <a:uLnTx/>
              <a:uFillTx/>
              <a:cs typeface="Times New Roman" pitchFamily="18" charset="0"/>
            </a:endParaRPr>
          </a:p>
          <a:p>
            <a:pPr marL="274320" lvl="0" indent="-274320">
              <a:lnSpc>
                <a:spcPct val="90000"/>
              </a:lnSpc>
              <a:spcBef>
                <a:spcPct val="20000"/>
              </a:spcBef>
              <a:buClr>
                <a:schemeClr val="accent3"/>
              </a:buClr>
              <a:buSzPct val="95000"/>
              <a:buFont typeface="Wingdings 2"/>
              <a:buChar char=""/>
              <a:defRPr/>
            </a:pPr>
            <a:r>
              <a:rPr kumimoji="0" lang="en-US" sz="2800" i="1" u="none" strike="noStrike" kern="1200" cap="none" spc="0" normalizeH="0" baseline="0" noProof="0" dirty="0" smtClean="0">
                <a:ln>
                  <a:noFill/>
                </a:ln>
                <a:solidFill>
                  <a:schemeClr val="tx1"/>
                </a:solidFill>
                <a:effectLst/>
                <a:uLnTx/>
                <a:uFillTx/>
                <a:cs typeface="Times New Roman" pitchFamily="18" charset="0"/>
              </a:rPr>
              <a:t>It </a:t>
            </a:r>
            <a:r>
              <a:rPr lang="en-US" altLang="en-US" sz="2800" i="1" dirty="0" smtClean="0">
                <a:cs typeface="Times New Roman" pitchFamily="18" charset="0"/>
              </a:rPr>
              <a:t>is a colorless, odorless, radioactive gas that comes from naturally occurring uranium in the soil.</a:t>
            </a:r>
          </a:p>
          <a:p>
            <a:pPr marL="274320" lvl="0" indent="-274320">
              <a:lnSpc>
                <a:spcPct val="90000"/>
              </a:lnSpc>
              <a:spcBef>
                <a:spcPct val="20000"/>
              </a:spcBef>
              <a:buClr>
                <a:schemeClr val="accent3"/>
              </a:buClr>
              <a:buSzPct val="95000"/>
              <a:buFont typeface="Wingdings 2"/>
              <a:buChar char=""/>
              <a:defRPr/>
            </a:pPr>
            <a:r>
              <a:rPr lang="en-US" altLang="zh-TW" sz="2800" i="1" dirty="0" smtClean="0">
                <a:ea typeface="PMingLiU" pitchFamily="18" charset="-120"/>
              </a:rPr>
              <a:t> It is direct decay product of Radium-226</a:t>
            </a:r>
          </a:p>
          <a:p>
            <a:pPr marL="274320" lvl="0" indent="-274320">
              <a:lnSpc>
                <a:spcPct val="90000"/>
              </a:lnSpc>
              <a:spcBef>
                <a:spcPct val="20000"/>
              </a:spcBef>
              <a:buClr>
                <a:schemeClr val="accent3"/>
              </a:buClr>
              <a:buSzPct val="95000"/>
              <a:buFont typeface="Wingdings 2"/>
              <a:buChar char=""/>
              <a:defRPr/>
            </a:pPr>
            <a:r>
              <a:rPr lang="en-US" altLang="zh-TW" sz="2800" i="1" dirty="0" smtClean="0">
                <a:ea typeface="PMingLiU" pitchFamily="18" charset="-120"/>
              </a:rPr>
              <a:t>It decays to daughter radioactive  elements</a:t>
            </a:r>
            <a:endParaRPr lang="en-US" altLang="en-US" sz="2800" i="1" dirty="0" smtClean="0">
              <a:cs typeface="Times New Roman" pitchFamily="18" charset="0"/>
            </a:endParaRPr>
          </a:p>
          <a:p>
            <a:pPr marL="274320" marR="0" lvl="0" indent="-274320" algn="l" defTabSz="914400" rtl="0" eaLnBrk="1" fontAlgn="auto" latinLnBrk="0" hangingPunct="1">
              <a:lnSpc>
                <a:spcPct val="90000"/>
              </a:lnSpc>
              <a:spcBef>
                <a:spcPct val="20000"/>
              </a:spcBef>
              <a:spcAft>
                <a:spcPts val="0"/>
              </a:spcAft>
              <a:buClr>
                <a:schemeClr val="accent3"/>
              </a:buClr>
              <a:buSzPct val="95000"/>
              <a:buFont typeface="Wingdings 2"/>
              <a:buChar char=""/>
              <a:tabLst/>
              <a:defRPr/>
            </a:pPr>
            <a:r>
              <a:rPr kumimoji="0" lang="en-US" sz="2800" i="1" u="none" strike="noStrike" kern="1200" cap="none" spc="0" normalizeH="0" baseline="0" noProof="0" dirty="0" smtClean="0">
                <a:ln>
                  <a:noFill/>
                </a:ln>
                <a:solidFill>
                  <a:schemeClr val="tx1"/>
                </a:solidFill>
                <a:effectLst/>
                <a:uLnTx/>
                <a:uFillTx/>
                <a:ea typeface="+mn-ea"/>
                <a:cs typeface="+mn-cs"/>
              </a:rPr>
              <a:t>You can not see or smell it</a:t>
            </a:r>
          </a:p>
          <a:p>
            <a:pPr marL="274320" marR="0" lvl="0" indent="-274320" algn="l" defTabSz="914400" rtl="0" eaLnBrk="1" fontAlgn="auto" latinLnBrk="0" hangingPunct="1">
              <a:lnSpc>
                <a:spcPct val="90000"/>
              </a:lnSpc>
              <a:spcBef>
                <a:spcPct val="20000"/>
              </a:spcBef>
              <a:spcAft>
                <a:spcPts val="0"/>
              </a:spcAft>
              <a:buClr>
                <a:schemeClr val="accent3"/>
              </a:buClr>
              <a:buSzPct val="95000"/>
              <a:buFont typeface="Wingdings 2"/>
              <a:buChar char=""/>
              <a:tabLst/>
              <a:defRPr/>
            </a:pPr>
            <a:r>
              <a:rPr kumimoji="0" lang="en-US" sz="2800" i="1" u="none" strike="noStrike" kern="1200" cap="none" spc="0" normalizeH="0" baseline="0" noProof="0" dirty="0" smtClean="0">
                <a:ln>
                  <a:noFill/>
                </a:ln>
                <a:solidFill>
                  <a:schemeClr val="tx1"/>
                </a:solidFill>
                <a:effectLst/>
                <a:uLnTx/>
                <a:uFillTx/>
                <a:ea typeface="+mn-ea"/>
                <a:cs typeface="+mn-cs"/>
              </a:rPr>
              <a:t>It enters buildings from the soil beneath them</a:t>
            </a:r>
          </a:p>
          <a:p>
            <a:pPr marL="274320" marR="0" lvl="0" indent="-274320" algn="l" defTabSz="914400" rtl="0" eaLnBrk="1" fontAlgn="auto" latinLnBrk="0" hangingPunct="1">
              <a:lnSpc>
                <a:spcPct val="90000"/>
              </a:lnSpc>
              <a:spcBef>
                <a:spcPct val="20000"/>
              </a:spcBef>
              <a:spcAft>
                <a:spcPts val="0"/>
              </a:spcAft>
              <a:buClr>
                <a:schemeClr val="accent3"/>
              </a:buClr>
              <a:buSzPct val="95000"/>
              <a:buFont typeface="Wingdings 2"/>
              <a:buChar char=""/>
              <a:tabLst/>
              <a:defRPr/>
            </a:pPr>
            <a:endParaRPr kumimoji="0" lang="en-US" sz="2800" i="1" u="none" strike="noStrike" kern="1200" cap="none" spc="0" normalizeH="0" baseline="0" noProof="0" dirty="0" smtClean="0">
              <a:ln>
                <a:noFill/>
              </a:ln>
              <a:solidFill>
                <a:schemeClr val="tx1"/>
              </a:solidFill>
              <a:effectLst/>
              <a:uLnTx/>
              <a:uFillTx/>
              <a:ea typeface="+mn-ea"/>
              <a:cs typeface="+mn-cs"/>
            </a:endParaRPr>
          </a:p>
        </p:txBody>
      </p:sp>
      <p:pic>
        <p:nvPicPr>
          <p:cNvPr id="7" name="Picture 4"/>
          <p:cNvPicPr>
            <a:picLocks noChangeArrowheads="1"/>
          </p:cNvPicPr>
          <p:nvPr/>
        </p:nvPicPr>
        <p:blipFill>
          <a:blip r:embed="rId3" cstate="print"/>
          <a:srcRect/>
          <a:stretch>
            <a:fillRect/>
          </a:stretch>
        </p:blipFill>
        <p:spPr bwMode="auto">
          <a:xfrm>
            <a:off x="76200" y="1143000"/>
            <a:ext cx="4419600" cy="3055938"/>
          </a:xfrm>
          <a:prstGeom prst="rect">
            <a:avLst/>
          </a:prstGeom>
          <a:noFill/>
          <a:ln w="9525">
            <a:noFill/>
            <a:miter lim="800000"/>
            <a:headEnd/>
            <a:tailEnd/>
          </a:ln>
        </p:spPr>
      </p:pic>
      <p:grpSp>
        <p:nvGrpSpPr>
          <p:cNvPr id="2" name="Group 5"/>
          <p:cNvGrpSpPr>
            <a:grpSpLocks/>
          </p:cNvGrpSpPr>
          <p:nvPr/>
        </p:nvGrpSpPr>
        <p:grpSpPr bwMode="auto">
          <a:xfrm>
            <a:off x="152400" y="3581400"/>
            <a:ext cx="4049713" cy="2638425"/>
            <a:chOff x="700" y="2174"/>
            <a:chExt cx="2869" cy="1662"/>
          </a:xfrm>
        </p:grpSpPr>
        <p:grpSp>
          <p:nvGrpSpPr>
            <p:cNvPr id="3" name="Group 6"/>
            <p:cNvGrpSpPr>
              <a:grpSpLocks/>
            </p:cNvGrpSpPr>
            <p:nvPr/>
          </p:nvGrpSpPr>
          <p:grpSpPr bwMode="auto">
            <a:xfrm>
              <a:off x="2629" y="3484"/>
              <a:ext cx="940" cy="352"/>
              <a:chOff x="2629" y="3484"/>
              <a:chExt cx="940" cy="352"/>
            </a:xfrm>
          </p:grpSpPr>
          <p:sp>
            <p:nvSpPr>
              <p:cNvPr id="25" name="Oval 7"/>
              <p:cNvSpPr>
                <a:spLocks noChangeArrowheads="1"/>
              </p:cNvSpPr>
              <p:nvPr/>
            </p:nvSpPr>
            <p:spPr bwMode="auto">
              <a:xfrm>
                <a:off x="2629" y="3484"/>
                <a:ext cx="892" cy="352"/>
              </a:xfrm>
              <a:prstGeom prst="ellipse">
                <a:avLst/>
              </a:prstGeom>
              <a:solidFill>
                <a:schemeClr val="tx1"/>
              </a:solidFill>
              <a:ln w="12700">
                <a:solidFill>
                  <a:schemeClr val="tx1"/>
                </a:solidFill>
                <a:round/>
                <a:headEnd/>
                <a:tailEnd/>
              </a:ln>
              <a:effectLst/>
            </p:spPr>
            <p:txBody>
              <a:bodyPr wrap="none" anchor="ctr"/>
              <a:lstStyle/>
              <a:p>
                <a:pPr>
                  <a:defRPr/>
                </a:pPr>
                <a:endParaRPr lang="en-US"/>
              </a:p>
            </p:txBody>
          </p:sp>
          <p:sp>
            <p:nvSpPr>
              <p:cNvPr id="26" name="Rectangle 8"/>
              <p:cNvSpPr>
                <a:spLocks noChangeArrowheads="1"/>
              </p:cNvSpPr>
              <p:nvPr/>
            </p:nvSpPr>
            <p:spPr bwMode="auto">
              <a:xfrm>
                <a:off x="2672" y="3533"/>
                <a:ext cx="897" cy="288"/>
              </a:xfrm>
              <a:prstGeom prst="rect">
                <a:avLst/>
              </a:prstGeom>
              <a:noFill/>
              <a:ln w="9525">
                <a:noFill/>
                <a:miter lim="800000"/>
                <a:headEnd/>
                <a:tailEnd/>
              </a:ln>
            </p:spPr>
            <p:txBody>
              <a:bodyPr wrap="none" lIns="92075" tIns="46038" rIns="92075" bIns="46038">
                <a:spAutoFit/>
              </a:bodyPr>
              <a:lstStyle/>
              <a:p>
                <a:pPr algn="l" eaLnBrk="0" hangingPunct="0"/>
                <a:r>
                  <a:rPr lang="en-US" sz="2400" dirty="0">
                    <a:solidFill>
                      <a:schemeClr val="bg2"/>
                    </a:solidFill>
                    <a:effectLst/>
                  </a:rPr>
                  <a:t>Uranium</a:t>
                </a:r>
              </a:p>
            </p:txBody>
          </p:sp>
        </p:grpSp>
        <p:grpSp>
          <p:nvGrpSpPr>
            <p:cNvPr id="8" name="Group 9"/>
            <p:cNvGrpSpPr>
              <a:grpSpLocks/>
            </p:cNvGrpSpPr>
            <p:nvPr/>
          </p:nvGrpSpPr>
          <p:grpSpPr bwMode="auto">
            <a:xfrm>
              <a:off x="1405" y="3010"/>
              <a:ext cx="892" cy="352"/>
              <a:chOff x="1405" y="3010"/>
              <a:chExt cx="892" cy="352"/>
            </a:xfrm>
          </p:grpSpPr>
          <p:sp>
            <p:nvSpPr>
              <p:cNvPr id="23" name="Oval 10"/>
              <p:cNvSpPr>
                <a:spLocks noChangeArrowheads="1"/>
              </p:cNvSpPr>
              <p:nvPr/>
            </p:nvSpPr>
            <p:spPr bwMode="auto">
              <a:xfrm>
                <a:off x="1405" y="3010"/>
                <a:ext cx="892" cy="352"/>
              </a:xfrm>
              <a:prstGeom prst="ellipse">
                <a:avLst/>
              </a:prstGeom>
              <a:solidFill>
                <a:schemeClr val="tx1"/>
              </a:solidFill>
              <a:ln w="12700">
                <a:solidFill>
                  <a:schemeClr val="tx1"/>
                </a:solidFill>
                <a:round/>
                <a:headEnd/>
                <a:tailEnd/>
              </a:ln>
              <a:effectLst/>
            </p:spPr>
            <p:txBody>
              <a:bodyPr wrap="none" anchor="ctr"/>
              <a:lstStyle/>
              <a:p>
                <a:pPr>
                  <a:defRPr/>
                </a:pPr>
                <a:endParaRPr lang="en-US"/>
              </a:p>
            </p:txBody>
          </p:sp>
          <p:sp>
            <p:nvSpPr>
              <p:cNvPr id="24" name="Rectangle 11"/>
              <p:cNvSpPr>
                <a:spLocks noChangeArrowheads="1"/>
              </p:cNvSpPr>
              <p:nvPr/>
            </p:nvSpPr>
            <p:spPr bwMode="auto">
              <a:xfrm>
                <a:off x="1473" y="3053"/>
                <a:ext cx="813" cy="288"/>
              </a:xfrm>
              <a:prstGeom prst="rect">
                <a:avLst/>
              </a:prstGeom>
              <a:noFill/>
              <a:ln w="9525">
                <a:noFill/>
                <a:miter lim="800000"/>
                <a:headEnd/>
                <a:tailEnd/>
              </a:ln>
            </p:spPr>
            <p:txBody>
              <a:bodyPr wrap="none" lIns="92075" tIns="46038" rIns="92075" bIns="46038">
                <a:spAutoFit/>
              </a:bodyPr>
              <a:lstStyle/>
              <a:p>
                <a:pPr algn="l" eaLnBrk="0" hangingPunct="0"/>
                <a:r>
                  <a:rPr lang="en-US" sz="2400" dirty="0">
                    <a:solidFill>
                      <a:schemeClr val="bg2"/>
                    </a:solidFill>
                    <a:effectLst/>
                  </a:rPr>
                  <a:t>Radium</a:t>
                </a:r>
              </a:p>
            </p:txBody>
          </p:sp>
        </p:grpSp>
        <p:grpSp>
          <p:nvGrpSpPr>
            <p:cNvPr id="9" name="Group 12"/>
            <p:cNvGrpSpPr>
              <a:grpSpLocks/>
            </p:cNvGrpSpPr>
            <p:nvPr/>
          </p:nvGrpSpPr>
          <p:grpSpPr bwMode="auto">
            <a:xfrm>
              <a:off x="1496" y="2174"/>
              <a:ext cx="571" cy="383"/>
              <a:chOff x="1496" y="2174"/>
              <a:chExt cx="571" cy="383"/>
            </a:xfrm>
          </p:grpSpPr>
          <p:sp>
            <p:nvSpPr>
              <p:cNvPr id="21" name="Freeform 13"/>
              <p:cNvSpPr>
                <a:spLocks/>
              </p:cNvSpPr>
              <p:nvPr/>
            </p:nvSpPr>
            <p:spPr bwMode="auto">
              <a:xfrm>
                <a:off x="1496" y="2174"/>
                <a:ext cx="567" cy="376"/>
              </a:xfrm>
              <a:custGeom>
                <a:avLst/>
                <a:gdLst/>
                <a:ahLst/>
                <a:cxnLst>
                  <a:cxn ang="0">
                    <a:pos x="21" y="373"/>
                  </a:cxn>
                  <a:cxn ang="0">
                    <a:pos x="60" y="375"/>
                  </a:cxn>
                  <a:cxn ang="0">
                    <a:pos x="107" y="373"/>
                  </a:cxn>
                  <a:cxn ang="0">
                    <a:pos x="153" y="364"/>
                  </a:cxn>
                  <a:cxn ang="0">
                    <a:pos x="205" y="354"/>
                  </a:cxn>
                  <a:cxn ang="0">
                    <a:pos x="258" y="337"/>
                  </a:cxn>
                  <a:cxn ang="0">
                    <a:pos x="318" y="311"/>
                  </a:cxn>
                  <a:cxn ang="0">
                    <a:pos x="370" y="285"/>
                  </a:cxn>
                  <a:cxn ang="0">
                    <a:pos x="418" y="249"/>
                  </a:cxn>
                  <a:cxn ang="0">
                    <a:pos x="458" y="208"/>
                  </a:cxn>
                  <a:cxn ang="0">
                    <a:pos x="477" y="176"/>
                  </a:cxn>
                  <a:cxn ang="0">
                    <a:pos x="490" y="148"/>
                  </a:cxn>
                  <a:cxn ang="0">
                    <a:pos x="567" y="181"/>
                  </a:cxn>
                  <a:cxn ang="0">
                    <a:pos x="544" y="127"/>
                  </a:cxn>
                  <a:cxn ang="0">
                    <a:pos x="525" y="66"/>
                  </a:cxn>
                  <a:cxn ang="0">
                    <a:pos x="527" y="10"/>
                  </a:cxn>
                  <a:cxn ang="0">
                    <a:pos x="486" y="16"/>
                  </a:cxn>
                  <a:cxn ang="0">
                    <a:pos x="429" y="44"/>
                  </a:cxn>
                  <a:cxn ang="0">
                    <a:pos x="383" y="56"/>
                  </a:cxn>
                  <a:cxn ang="0">
                    <a:pos x="420" y="94"/>
                  </a:cxn>
                  <a:cxn ang="0">
                    <a:pos x="401" y="140"/>
                  </a:cxn>
                  <a:cxn ang="0">
                    <a:pos x="368" y="183"/>
                  </a:cxn>
                  <a:cxn ang="0">
                    <a:pos x="325" y="225"/>
                  </a:cxn>
                  <a:cxn ang="0">
                    <a:pos x="265" y="271"/>
                  </a:cxn>
                  <a:cxn ang="0">
                    <a:pos x="208" y="302"/>
                  </a:cxn>
                  <a:cxn ang="0">
                    <a:pos x="180" y="317"/>
                  </a:cxn>
                  <a:cxn ang="0">
                    <a:pos x="154" y="327"/>
                  </a:cxn>
                  <a:cxn ang="0">
                    <a:pos x="114" y="342"/>
                  </a:cxn>
                  <a:cxn ang="0">
                    <a:pos x="87" y="349"/>
                  </a:cxn>
                  <a:cxn ang="0">
                    <a:pos x="61" y="355"/>
                  </a:cxn>
                  <a:cxn ang="0">
                    <a:pos x="30" y="358"/>
                  </a:cxn>
                  <a:cxn ang="0">
                    <a:pos x="0" y="360"/>
                  </a:cxn>
                </a:cxnLst>
                <a:rect l="0" t="0" r="r" b="b"/>
                <a:pathLst>
                  <a:path w="568" h="376">
                    <a:moveTo>
                      <a:pt x="0" y="360"/>
                    </a:moveTo>
                    <a:lnTo>
                      <a:pt x="21" y="373"/>
                    </a:lnTo>
                    <a:lnTo>
                      <a:pt x="43" y="374"/>
                    </a:lnTo>
                    <a:lnTo>
                      <a:pt x="60" y="375"/>
                    </a:lnTo>
                    <a:lnTo>
                      <a:pt x="82" y="375"/>
                    </a:lnTo>
                    <a:lnTo>
                      <a:pt x="107" y="373"/>
                    </a:lnTo>
                    <a:lnTo>
                      <a:pt x="126" y="369"/>
                    </a:lnTo>
                    <a:lnTo>
                      <a:pt x="153" y="364"/>
                    </a:lnTo>
                    <a:lnTo>
                      <a:pt x="180" y="359"/>
                    </a:lnTo>
                    <a:lnTo>
                      <a:pt x="205" y="354"/>
                    </a:lnTo>
                    <a:lnTo>
                      <a:pt x="236" y="345"/>
                    </a:lnTo>
                    <a:lnTo>
                      <a:pt x="258" y="337"/>
                    </a:lnTo>
                    <a:lnTo>
                      <a:pt x="287" y="324"/>
                    </a:lnTo>
                    <a:lnTo>
                      <a:pt x="318" y="311"/>
                    </a:lnTo>
                    <a:lnTo>
                      <a:pt x="348" y="296"/>
                    </a:lnTo>
                    <a:lnTo>
                      <a:pt x="370" y="285"/>
                    </a:lnTo>
                    <a:lnTo>
                      <a:pt x="397" y="265"/>
                    </a:lnTo>
                    <a:lnTo>
                      <a:pt x="418" y="249"/>
                    </a:lnTo>
                    <a:lnTo>
                      <a:pt x="438" y="229"/>
                    </a:lnTo>
                    <a:lnTo>
                      <a:pt x="458" y="208"/>
                    </a:lnTo>
                    <a:lnTo>
                      <a:pt x="467" y="194"/>
                    </a:lnTo>
                    <a:lnTo>
                      <a:pt x="477" y="176"/>
                    </a:lnTo>
                    <a:lnTo>
                      <a:pt x="484" y="162"/>
                    </a:lnTo>
                    <a:lnTo>
                      <a:pt x="490" y="148"/>
                    </a:lnTo>
                    <a:lnTo>
                      <a:pt x="493" y="136"/>
                    </a:lnTo>
                    <a:lnTo>
                      <a:pt x="567" y="181"/>
                    </a:lnTo>
                    <a:lnTo>
                      <a:pt x="555" y="157"/>
                    </a:lnTo>
                    <a:lnTo>
                      <a:pt x="544" y="127"/>
                    </a:lnTo>
                    <a:lnTo>
                      <a:pt x="533" y="98"/>
                    </a:lnTo>
                    <a:lnTo>
                      <a:pt x="525" y="66"/>
                    </a:lnTo>
                    <a:lnTo>
                      <a:pt x="522" y="44"/>
                    </a:lnTo>
                    <a:lnTo>
                      <a:pt x="527" y="10"/>
                    </a:lnTo>
                    <a:lnTo>
                      <a:pt x="511" y="0"/>
                    </a:lnTo>
                    <a:lnTo>
                      <a:pt x="486" y="16"/>
                    </a:lnTo>
                    <a:lnTo>
                      <a:pt x="460" y="31"/>
                    </a:lnTo>
                    <a:lnTo>
                      <a:pt x="429" y="44"/>
                    </a:lnTo>
                    <a:lnTo>
                      <a:pt x="400" y="52"/>
                    </a:lnTo>
                    <a:lnTo>
                      <a:pt x="383" y="56"/>
                    </a:lnTo>
                    <a:lnTo>
                      <a:pt x="358" y="57"/>
                    </a:lnTo>
                    <a:lnTo>
                      <a:pt x="420" y="94"/>
                    </a:lnTo>
                    <a:lnTo>
                      <a:pt x="411" y="119"/>
                    </a:lnTo>
                    <a:lnTo>
                      <a:pt x="401" y="140"/>
                    </a:lnTo>
                    <a:lnTo>
                      <a:pt x="385" y="162"/>
                    </a:lnTo>
                    <a:lnTo>
                      <a:pt x="368" y="183"/>
                    </a:lnTo>
                    <a:lnTo>
                      <a:pt x="346" y="206"/>
                    </a:lnTo>
                    <a:lnTo>
                      <a:pt x="325" y="225"/>
                    </a:lnTo>
                    <a:lnTo>
                      <a:pt x="294" y="250"/>
                    </a:lnTo>
                    <a:lnTo>
                      <a:pt x="265" y="271"/>
                    </a:lnTo>
                    <a:lnTo>
                      <a:pt x="239" y="287"/>
                    </a:lnTo>
                    <a:lnTo>
                      <a:pt x="208" y="302"/>
                    </a:lnTo>
                    <a:lnTo>
                      <a:pt x="193" y="310"/>
                    </a:lnTo>
                    <a:lnTo>
                      <a:pt x="180" y="317"/>
                    </a:lnTo>
                    <a:lnTo>
                      <a:pt x="166" y="323"/>
                    </a:lnTo>
                    <a:lnTo>
                      <a:pt x="154" y="327"/>
                    </a:lnTo>
                    <a:lnTo>
                      <a:pt x="131" y="336"/>
                    </a:lnTo>
                    <a:lnTo>
                      <a:pt x="114" y="342"/>
                    </a:lnTo>
                    <a:lnTo>
                      <a:pt x="101" y="346"/>
                    </a:lnTo>
                    <a:lnTo>
                      <a:pt x="87" y="349"/>
                    </a:lnTo>
                    <a:lnTo>
                      <a:pt x="73" y="352"/>
                    </a:lnTo>
                    <a:lnTo>
                      <a:pt x="61" y="355"/>
                    </a:lnTo>
                    <a:lnTo>
                      <a:pt x="47" y="357"/>
                    </a:lnTo>
                    <a:lnTo>
                      <a:pt x="30" y="358"/>
                    </a:lnTo>
                    <a:lnTo>
                      <a:pt x="15" y="360"/>
                    </a:lnTo>
                    <a:lnTo>
                      <a:pt x="0" y="360"/>
                    </a:lnTo>
                  </a:path>
                </a:pathLst>
              </a:custGeom>
              <a:solidFill>
                <a:srgbClr val="008000"/>
              </a:solidFill>
              <a:ln w="9525" cap="rnd">
                <a:noFill/>
                <a:round/>
                <a:headEnd/>
                <a:tailEnd/>
              </a:ln>
              <a:effectLst/>
            </p:spPr>
            <p:txBody>
              <a:bodyPr/>
              <a:lstStyle/>
              <a:p>
                <a:pPr>
                  <a:defRPr/>
                </a:pPr>
                <a:endParaRPr lang="en-US"/>
              </a:p>
            </p:txBody>
          </p:sp>
          <p:sp>
            <p:nvSpPr>
              <p:cNvPr id="22" name="Freeform 14"/>
              <p:cNvSpPr>
                <a:spLocks/>
              </p:cNvSpPr>
              <p:nvPr/>
            </p:nvSpPr>
            <p:spPr bwMode="auto">
              <a:xfrm>
                <a:off x="1518" y="2183"/>
                <a:ext cx="549" cy="374"/>
              </a:xfrm>
              <a:custGeom>
                <a:avLst/>
                <a:gdLst/>
                <a:ahLst/>
                <a:cxnLst>
                  <a:cxn ang="0">
                    <a:pos x="0" y="364"/>
                  </a:cxn>
                  <a:cxn ang="0">
                    <a:pos x="22" y="368"/>
                  </a:cxn>
                  <a:cxn ang="0">
                    <a:pos x="40" y="371"/>
                  </a:cxn>
                  <a:cxn ang="0">
                    <a:pos x="56" y="372"/>
                  </a:cxn>
                  <a:cxn ang="0">
                    <a:pos x="74" y="372"/>
                  </a:cxn>
                  <a:cxn ang="0">
                    <a:pos x="100" y="373"/>
                  </a:cxn>
                  <a:cxn ang="0">
                    <a:pos x="125" y="371"/>
                  </a:cxn>
                  <a:cxn ang="0">
                    <a:pos x="152" y="367"/>
                  </a:cxn>
                  <a:cxn ang="0">
                    <a:pos x="178" y="361"/>
                  </a:cxn>
                  <a:cxn ang="0">
                    <a:pos x="202" y="355"/>
                  </a:cxn>
                  <a:cxn ang="0">
                    <a:pos x="233" y="346"/>
                  </a:cxn>
                  <a:cxn ang="0">
                    <a:pos x="255" y="338"/>
                  </a:cxn>
                  <a:cxn ang="0">
                    <a:pos x="283" y="326"/>
                  </a:cxn>
                  <a:cxn ang="0">
                    <a:pos x="315" y="312"/>
                  </a:cxn>
                  <a:cxn ang="0">
                    <a:pos x="345" y="297"/>
                  </a:cxn>
                  <a:cxn ang="0">
                    <a:pos x="366" y="286"/>
                  </a:cxn>
                  <a:cxn ang="0">
                    <a:pos x="393" y="265"/>
                  </a:cxn>
                  <a:cxn ang="0">
                    <a:pos x="414" y="249"/>
                  </a:cxn>
                  <a:cxn ang="0">
                    <a:pos x="434" y="229"/>
                  </a:cxn>
                  <a:cxn ang="0">
                    <a:pos x="453" y="207"/>
                  </a:cxn>
                  <a:cxn ang="0">
                    <a:pos x="463" y="194"/>
                  </a:cxn>
                  <a:cxn ang="0">
                    <a:pos x="472" y="176"/>
                  </a:cxn>
                  <a:cxn ang="0">
                    <a:pos x="478" y="162"/>
                  </a:cxn>
                  <a:cxn ang="0">
                    <a:pos x="485" y="148"/>
                  </a:cxn>
                  <a:cxn ang="0">
                    <a:pos x="488" y="136"/>
                  </a:cxn>
                  <a:cxn ang="0">
                    <a:pos x="549" y="173"/>
                  </a:cxn>
                  <a:cxn ang="0">
                    <a:pos x="538" y="147"/>
                  </a:cxn>
                  <a:cxn ang="0">
                    <a:pos x="529" y="123"/>
                  </a:cxn>
                  <a:cxn ang="0">
                    <a:pos x="518" y="91"/>
                  </a:cxn>
                  <a:cxn ang="0">
                    <a:pos x="511" y="59"/>
                  </a:cxn>
                  <a:cxn ang="0">
                    <a:pos x="506" y="31"/>
                  </a:cxn>
                  <a:cxn ang="0">
                    <a:pos x="507" y="0"/>
                  </a:cxn>
                  <a:cxn ang="0">
                    <a:pos x="483" y="16"/>
                  </a:cxn>
                  <a:cxn ang="0">
                    <a:pos x="456" y="30"/>
                  </a:cxn>
                  <a:cxn ang="0">
                    <a:pos x="426" y="44"/>
                  </a:cxn>
                  <a:cxn ang="0">
                    <a:pos x="397" y="53"/>
                  </a:cxn>
                  <a:cxn ang="0">
                    <a:pos x="380" y="56"/>
                  </a:cxn>
                  <a:cxn ang="0">
                    <a:pos x="355" y="57"/>
                  </a:cxn>
                  <a:cxn ang="0">
                    <a:pos x="417" y="95"/>
                  </a:cxn>
                  <a:cxn ang="0">
                    <a:pos x="408" y="119"/>
                  </a:cxn>
                  <a:cxn ang="0">
                    <a:pos x="397" y="140"/>
                  </a:cxn>
                  <a:cxn ang="0">
                    <a:pos x="381" y="162"/>
                  </a:cxn>
                  <a:cxn ang="0">
                    <a:pos x="364" y="183"/>
                  </a:cxn>
                  <a:cxn ang="0">
                    <a:pos x="343" y="206"/>
                  </a:cxn>
                  <a:cxn ang="0">
                    <a:pos x="323" y="226"/>
                  </a:cxn>
                  <a:cxn ang="0">
                    <a:pos x="291" y="252"/>
                  </a:cxn>
                  <a:cxn ang="0">
                    <a:pos x="263" y="272"/>
                  </a:cxn>
                  <a:cxn ang="0">
                    <a:pos x="237" y="288"/>
                  </a:cxn>
                  <a:cxn ang="0">
                    <a:pos x="206" y="304"/>
                  </a:cxn>
                  <a:cxn ang="0">
                    <a:pos x="191" y="312"/>
                  </a:cxn>
                  <a:cxn ang="0">
                    <a:pos x="178" y="319"/>
                  </a:cxn>
                  <a:cxn ang="0">
                    <a:pos x="165" y="325"/>
                  </a:cxn>
                  <a:cxn ang="0">
                    <a:pos x="153" y="330"/>
                  </a:cxn>
                  <a:cxn ang="0">
                    <a:pos x="130" y="339"/>
                  </a:cxn>
                  <a:cxn ang="0">
                    <a:pos x="113" y="344"/>
                  </a:cxn>
                  <a:cxn ang="0">
                    <a:pos x="100" y="348"/>
                  </a:cxn>
                  <a:cxn ang="0">
                    <a:pos x="86" y="352"/>
                  </a:cxn>
                  <a:cxn ang="0">
                    <a:pos x="72" y="355"/>
                  </a:cxn>
                  <a:cxn ang="0">
                    <a:pos x="60" y="357"/>
                  </a:cxn>
                  <a:cxn ang="0">
                    <a:pos x="47" y="360"/>
                  </a:cxn>
                  <a:cxn ang="0">
                    <a:pos x="31" y="362"/>
                  </a:cxn>
                  <a:cxn ang="0">
                    <a:pos x="15" y="364"/>
                  </a:cxn>
                  <a:cxn ang="0">
                    <a:pos x="0" y="364"/>
                  </a:cxn>
                </a:cxnLst>
                <a:rect l="0" t="0" r="r" b="b"/>
                <a:pathLst>
                  <a:path w="550" h="374">
                    <a:moveTo>
                      <a:pt x="0" y="364"/>
                    </a:moveTo>
                    <a:lnTo>
                      <a:pt x="22" y="368"/>
                    </a:lnTo>
                    <a:lnTo>
                      <a:pt x="40" y="371"/>
                    </a:lnTo>
                    <a:lnTo>
                      <a:pt x="56" y="372"/>
                    </a:lnTo>
                    <a:lnTo>
                      <a:pt x="74" y="372"/>
                    </a:lnTo>
                    <a:lnTo>
                      <a:pt x="100" y="373"/>
                    </a:lnTo>
                    <a:lnTo>
                      <a:pt x="125" y="371"/>
                    </a:lnTo>
                    <a:lnTo>
                      <a:pt x="152" y="367"/>
                    </a:lnTo>
                    <a:lnTo>
                      <a:pt x="178" y="361"/>
                    </a:lnTo>
                    <a:lnTo>
                      <a:pt x="202" y="355"/>
                    </a:lnTo>
                    <a:lnTo>
                      <a:pt x="233" y="346"/>
                    </a:lnTo>
                    <a:lnTo>
                      <a:pt x="255" y="338"/>
                    </a:lnTo>
                    <a:lnTo>
                      <a:pt x="283" y="326"/>
                    </a:lnTo>
                    <a:lnTo>
                      <a:pt x="315" y="312"/>
                    </a:lnTo>
                    <a:lnTo>
                      <a:pt x="345" y="297"/>
                    </a:lnTo>
                    <a:lnTo>
                      <a:pt x="366" y="286"/>
                    </a:lnTo>
                    <a:lnTo>
                      <a:pt x="393" y="265"/>
                    </a:lnTo>
                    <a:lnTo>
                      <a:pt x="414" y="249"/>
                    </a:lnTo>
                    <a:lnTo>
                      <a:pt x="434" y="229"/>
                    </a:lnTo>
                    <a:lnTo>
                      <a:pt x="453" y="207"/>
                    </a:lnTo>
                    <a:lnTo>
                      <a:pt x="463" y="194"/>
                    </a:lnTo>
                    <a:lnTo>
                      <a:pt x="472" y="176"/>
                    </a:lnTo>
                    <a:lnTo>
                      <a:pt x="478" y="162"/>
                    </a:lnTo>
                    <a:lnTo>
                      <a:pt x="485" y="148"/>
                    </a:lnTo>
                    <a:lnTo>
                      <a:pt x="488" y="136"/>
                    </a:lnTo>
                    <a:lnTo>
                      <a:pt x="549" y="173"/>
                    </a:lnTo>
                    <a:lnTo>
                      <a:pt x="538" y="147"/>
                    </a:lnTo>
                    <a:lnTo>
                      <a:pt x="529" y="123"/>
                    </a:lnTo>
                    <a:lnTo>
                      <a:pt x="518" y="91"/>
                    </a:lnTo>
                    <a:lnTo>
                      <a:pt x="511" y="59"/>
                    </a:lnTo>
                    <a:lnTo>
                      <a:pt x="506" y="31"/>
                    </a:lnTo>
                    <a:lnTo>
                      <a:pt x="507" y="0"/>
                    </a:lnTo>
                    <a:lnTo>
                      <a:pt x="483" y="16"/>
                    </a:lnTo>
                    <a:lnTo>
                      <a:pt x="456" y="30"/>
                    </a:lnTo>
                    <a:lnTo>
                      <a:pt x="426" y="44"/>
                    </a:lnTo>
                    <a:lnTo>
                      <a:pt x="397" y="53"/>
                    </a:lnTo>
                    <a:lnTo>
                      <a:pt x="380" y="56"/>
                    </a:lnTo>
                    <a:lnTo>
                      <a:pt x="355" y="57"/>
                    </a:lnTo>
                    <a:lnTo>
                      <a:pt x="417" y="95"/>
                    </a:lnTo>
                    <a:lnTo>
                      <a:pt x="408" y="119"/>
                    </a:lnTo>
                    <a:lnTo>
                      <a:pt x="397" y="140"/>
                    </a:lnTo>
                    <a:lnTo>
                      <a:pt x="381" y="162"/>
                    </a:lnTo>
                    <a:lnTo>
                      <a:pt x="364" y="183"/>
                    </a:lnTo>
                    <a:lnTo>
                      <a:pt x="343" y="206"/>
                    </a:lnTo>
                    <a:lnTo>
                      <a:pt x="323" y="226"/>
                    </a:lnTo>
                    <a:lnTo>
                      <a:pt x="291" y="252"/>
                    </a:lnTo>
                    <a:lnTo>
                      <a:pt x="263" y="272"/>
                    </a:lnTo>
                    <a:lnTo>
                      <a:pt x="237" y="288"/>
                    </a:lnTo>
                    <a:lnTo>
                      <a:pt x="206" y="304"/>
                    </a:lnTo>
                    <a:lnTo>
                      <a:pt x="191" y="312"/>
                    </a:lnTo>
                    <a:lnTo>
                      <a:pt x="178" y="319"/>
                    </a:lnTo>
                    <a:lnTo>
                      <a:pt x="165" y="325"/>
                    </a:lnTo>
                    <a:lnTo>
                      <a:pt x="153" y="330"/>
                    </a:lnTo>
                    <a:lnTo>
                      <a:pt x="130" y="339"/>
                    </a:lnTo>
                    <a:lnTo>
                      <a:pt x="113" y="344"/>
                    </a:lnTo>
                    <a:lnTo>
                      <a:pt x="100" y="348"/>
                    </a:lnTo>
                    <a:lnTo>
                      <a:pt x="86" y="352"/>
                    </a:lnTo>
                    <a:lnTo>
                      <a:pt x="72" y="355"/>
                    </a:lnTo>
                    <a:lnTo>
                      <a:pt x="60" y="357"/>
                    </a:lnTo>
                    <a:lnTo>
                      <a:pt x="47" y="360"/>
                    </a:lnTo>
                    <a:lnTo>
                      <a:pt x="31" y="362"/>
                    </a:lnTo>
                    <a:lnTo>
                      <a:pt x="15" y="364"/>
                    </a:lnTo>
                    <a:lnTo>
                      <a:pt x="0" y="364"/>
                    </a:lnTo>
                  </a:path>
                </a:pathLst>
              </a:custGeom>
              <a:solidFill>
                <a:srgbClr val="00FF00"/>
              </a:solidFill>
              <a:ln w="9525" cap="rnd">
                <a:noFill/>
                <a:round/>
                <a:headEnd/>
                <a:tailEnd/>
              </a:ln>
              <a:effectLst/>
            </p:spPr>
            <p:txBody>
              <a:bodyPr/>
              <a:lstStyle/>
              <a:p>
                <a:pPr>
                  <a:defRPr/>
                </a:pPr>
                <a:endParaRPr lang="en-US"/>
              </a:p>
            </p:txBody>
          </p:sp>
        </p:grpSp>
        <p:grpSp>
          <p:nvGrpSpPr>
            <p:cNvPr id="10" name="Group 15"/>
            <p:cNvGrpSpPr>
              <a:grpSpLocks/>
            </p:cNvGrpSpPr>
            <p:nvPr/>
          </p:nvGrpSpPr>
          <p:grpSpPr bwMode="auto">
            <a:xfrm>
              <a:off x="700" y="2350"/>
              <a:ext cx="892" cy="352"/>
              <a:chOff x="700" y="2350"/>
              <a:chExt cx="892" cy="352"/>
            </a:xfrm>
          </p:grpSpPr>
          <p:sp>
            <p:nvSpPr>
              <p:cNvPr id="19" name="Oval 16"/>
              <p:cNvSpPr>
                <a:spLocks noChangeArrowheads="1"/>
              </p:cNvSpPr>
              <p:nvPr/>
            </p:nvSpPr>
            <p:spPr bwMode="auto">
              <a:xfrm>
                <a:off x="700" y="2350"/>
                <a:ext cx="892" cy="352"/>
              </a:xfrm>
              <a:prstGeom prst="ellipse">
                <a:avLst/>
              </a:prstGeom>
              <a:solidFill>
                <a:schemeClr val="tx1"/>
              </a:solidFill>
              <a:ln w="12700">
                <a:solidFill>
                  <a:schemeClr val="tx1"/>
                </a:solidFill>
                <a:round/>
                <a:headEnd/>
                <a:tailEnd/>
              </a:ln>
              <a:effectLst/>
            </p:spPr>
            <p:txBody>
              <a:bodyPr wrap="none" anchor="ctr"/>
              <a:lstStyle/>
              <a:p>
                <a:pPr>
                  <a:defRPr/>
                </a:pPr>
                <a:endParaRPr lang="en-US"/>
              </a:p>
            </p:txBody>
          </p:sp>
          <p:sp>
            <p:nvSpPr>
              <p:cNvPr id="20" name="Rectangle 17"/>
              <p:cNvSpPr>
                <a:spLocks noChangeArrowheads="1"/>
              </p:cNvSpPr>
              <p:nvPr/>
            </p:nvSpPr>
            <p:spPr bwMode="auto">
              <a:xfrm>
                <a:off x="812" y="2408"/>
                <a:ext cx="694" cy="288"/>
              </a:xfrm>
              <a:prstGeom prst="rect">
                <a:avLst/>
              </a:prstGeom>
              <a:noFill/>
              <a:ln w="9525">
                <a:noFill/>
                <a:miter lim="800000"/>
                <a:headEnd/>
                <a:tailEnd/>
              </a:ln>
            </p:spPr>
            <p:txBody>
              <a:bodyPr wrap="none" lIns="92075" tIns="46038" rIns="92075" bIns="46038">
                <a:spAutoFit/>
              </a:bodyPr>
              <a:lstStyle/>
              <a:p>
                <a:pPr algn="l" eaLnBrk="0" hangingPunct="0"/>
                <a:r>
                  <a:rPr lang="en-US" sz="2400" dirty="0">
                    <a:solidFill>
                      <a:schemeClr val="bg2"/>
                    </a:solidFill>
                    <a:effectLst/>
                  </a:rPr>
                  <a:t>Radon</a:t>
                </a:r>
              </a:p>
            </p:txBody>
          </p:sp>
        </p:grpSp>
        <p:grpSp>
          <p:nvGrpSpPr>
            <p:cNvPr id="11" name="Group 18"/>
            <p:cNvGrpSpPr>
              <a:grpSpLocks/>
            </p:cNvGrpSpPr>
            <p:nvPr/>
          </p:nvGrpSpPr>
          <p:grpSpPr bwMode="auto">
            <a:xfrm>
              <a:off x="2105" y="3263"/>
              <a:ext cx="571" cy="383"/>
              <a:chOff x="2105" y="3263"/>
              <a:chExt cx="571" cy="383"/>
            </a:xfrm>
          </p:grpSpPr>
          <p:sp>
            <p:nvSpPr>
              <p:cNvPr id="17" name="Freeform 19"/>
              <p:cNvSpPr>
                <a:spLocks/>
              </p:cNvSpPr>
              <p:nvPr/>
            </p:nvSpPr>
            <p:spPr bwMode="auto">
              <a:xfrm>
                <a:off x="2108" y="3263"/>
                <a:ext cx="568" cy="376"/>
              </a:xfrm>
              <a:custGeom>
                <a:avLst/>
                <a:gdLst/>
                <a:ahLst/>
                <a:cxnLst>
                  <a:cxn ang="0">
                    <a:pos x="546" y="373"/>
                  </a:cxn>
                  <a:cxn ang="0">
                    <a:pos x="507" y="375"/>
                  </a:cxn>
                  <a:cxn ang="0">
                    <a:pos x="460" y="373"/>
                  </a:cxn>
                  <a:cxn ang="0">
                    <a:pos x="414" y="364"/>
                  </a:cxn>
                  <a:cxn ang="0">
                    <a:pos x="362" y="354"/>
                  </a:cxn>
                  <a:cxn ang="0">
                    <a:pos x="309" y="337"/>
                  </a:cxn>
                  <a:cxn ang="0">
                    <a:pos x="249" y="311"/>
                  </a:cxn>
                  <a:cxn ang="0">
                    <a:pos x="197" y="285"/>
                  </a:cxn>
                  <a:cxn ang="0">
                    <a:pos x="149" y="249"/>
                  </a:cxn>
                  <a:cxn ang="0">
                    <a:pos x="109" y="208"/>
                  </a:cxn>
                  <a:cxn ang="0">
                    <a:pos x="90" y="176"/>
                  </a:cxn>
                  <a:cxn ang="0">
                    <a:pos x="77" y="148"/>
                  </a:cxn>
                  <a:cxn ang="0">
                    <a:pos x="0" y="181"/>
                  </a:cxn>
                  <a:cxn ang="0">
                    <a:pos x="23" y="127"/>
                  </a:cxn>
                  <a:cxn ang="0">
                    <a:pos x="42" y="66"/>
                  </a:cxn>
                  <a:cxn ang="0">
                    <a:pos x="40" y="10"/>
                  </a:cxn>
                  <a:cxn ang="0">
                    <a:pos x="81" y="16"/>
                  </a:cxn>
                  <a:cxn ang="0">
                    <a:pos x="138" y="44"/>
                  </a:cxn>
                  <a:cxn ang="0">
                    <a:pos x="184" y="56"/>
                  </a:cxn>
                  <a:cxn ang="0">
                    <a:pos x="147" y="94"/>
                  </a:cxn>
                  <a:cxn ang="0">
                    <a:pos x="166" y="140"/>
                  </a:cxn>
                  <a:cxn ang="0">
                    <a:pos x="199" y="183"/>
                  </a:cxn>
                  <a:cxn ang="0">
                    <a:pos x="242" y="225"/>
                  </a:cxn>
                  <a:cxn ang="0">
                    <a:pos x="302" y="271"/>
                  </a:cxn>
                  <a:cxn ang="0">
                    <a:pos x="359" y="302"/>
                  </a:cxn>
                  <a:cxn ang="0">
                    <a:pos x="387" y="317"/>
                  </a:cxn>
                  <a:cxn ang="0">
                    <a:pos x="413" y="327"/>
                  </a:cxn>
                  <a:cxn ang="0">
                    <a:pos x="453" y="342"/>
                  </a:cxn>
                  <a:cxn ang="0">
                    <a:pos x="480" y="349"/>
                  </a:cxn>
                  <a:cxn ang="0">
                    <a:pos x="506" y="355"/>
                  </a:cxn>
                  <a:cxn ang="0">
                    <a:pos x="537" y="358"/>
                  </a:cxn>
                  <a:cxn ang="0">
                    <a:pos x="567" y="360"/>
                  </a:cxn>
                </a:cxnLst>
                <a:rect l="0" t="0" r="r" b="b"/>
                <a:pathLst>
                  <a:path w="568" h="376">
                    <a:moveTo>
                      <a:pt x="567" y="360"/>
                    </a:moveTo>
                    <a:lnTo>
                      <a:pt x="546" y="373"/>
                    </a:lnTo>
                    <a:lnTo>
                      <a:pt x="524" y="374"/>
                    </a:lnTo>
                    <a:lnTo>
                      <a:pt x="507" y="375"/>
                    </a:lnTo>
                    <a:lnTo>
                      <a:pt x="485" y="375"/>
                    </a:lnTo>
                    <a:lnTo>
                      <a:pt x="460" y="373"/>
                    </a:lnTo>
                    <a:lnTo>
                      <a:pt x="441" y="369"/>
                    </a:lnTo>
                    <a:lnTo>
                      <a:pt x="414" y="364"/>
                    </a:lnTo>
                    <a:lnTo>
                      <a:pt x="387" y="359"/>
                    </a:lnTo>
                    <a:lnTo>
                      <a:pt x="362" y="354"/>
                    </a:lnTo>
                    <a:lnTo>
                      <a:pt x="331" y="345"/>
                    </a:lnTo>
                    <a:lnTo>
                      <a:pt x="309" y="337"/>
                    </a:lnTo>
                    <a:lnTo>
                      <a:pt x="280" y="324"/>
                    </a:lnTo>
                    <a:lnTo>
                      <a:pt x="249" y="311"/>
                    </a:lnTo>
                    <a:lnTo>
                      <a:pt x="219" y="296"/>
                    </a:lnTo>
                    <a:lnTo>
                      <a:pt x="197" y="285"/>
                    </a:lnTo>
                    <a:lnTo>
                      <a:pt x="170" y="265"/>
                    </a:lnTo>
                    <a:lnTo>
                      <a:pt x="149" y="249"/>
                    </a:lnTo>
                    <a:lnTo>
                      <a:pt x="129" y="229"/>
                    </a:lnTo>
                    <a:lnTo>
                      <a:pt x="109" y="208"/>
                    </a:lnTo>
                    <a:lnTo>
                      <a:pt x="100" y="194"/>
                    </a:lnTo>
                    <a:lnTo>
                      <a:pt x="90" y="176"/>
                    </a:lnTo>
                    <a:lnTo>
                      <a:pt x="83" y="162"/>
                    </a:lnTo>
                    <a:lnTo>
                      <a:pt x="77" y="148"/>
                    </a:lnTo>
                    <a:lnTo>
                      <a:pt x="74" y="136"/>
                    </a:lnTo>
                    <a:lnTo>
                      <a:pt x="0" y="181"/>
                    </a:lnTo>
                    <a:lnTo>
                      <a:pt x="12" y="157"/>
                    </a:lnTo>
                    <a:lnTo>
                      <a:pt x="23" y="127"/>
                    </a:lnTo>
                    <a:lnTo>
                      <a:pt x="34" y="98"/>
                    </a:lnTo>
                    <a:lnTo>
                      <a:pt x="42" y="66"/>
                    </a:lnTo>
                    <a:lnTo>
                      <a:pt x="45" y="44"/>
                    </a:lnTo>
                    <a:lnTo>
                      <a:pt x="40" y="10"/>
                    </a:lnTo>
                    <a:lnTo>
                      <a:pt x="56" y="0"/>
                    </a:lnTo>
                    <a:lnTo>
                      <a:pt x="81" y="16"/>
                    </a:lnTo>
                    <a:lnTo>
                      <a:pt x="107" y="31"/>
                    </a:lnTo>
                    <a:lnTo>
                      <a:pt x="138" y="44"/>
                    </a:lnTo>
                    <a:lnTo>
                      <a:pt x="167" y="52"/>
                    </a:lnTo>
                    <a:lnTo>
                      <a:pt x="184" y="56"/>
                    </a:lnTo>
                    <a:lnTo>
                      <a:pt x="209" y="57"/>
                    </a:lnTo>
                    <a:lnTo>
                      <a:pt x="147" y="94"/>
                    </a:lnTo>
                    <a:lnTo>
                      <a:pt x="156" y="119"/>
                    </a:lnTo>
                    <a:lnTo>
                      <a:pt x="166" y="140"/>
                    </a:lnTo>
                    <a:lnTo>
                      <a:pt x="182" y="162"/>
                    </a:lnTo>
                    <a:lnTo>
                      <a:pt x="199" y="183"/>
                    </a:lnTo>
                    <a:lnTo>
                      <a:pt x="221" y="206"/>
                    </a:lnTo>
                    <a:lnTo>
                      <a:pt x="242" y="225"/>
                    </a:lnTo>
                    <a:lnTo>
                      <a:pt x="273" y="250"/>
                    </a:lnTo>
                    <a:lnTo>
                      <a:pt x="302" y="271"/>
                    </a:lnTo>
                    <a:lnTo>
                      <a:pt x="328" y="287"/>
                    </a:lnTo>
                    <a:lnTo>
                      <a:pt x="359" y="302"/>
                    </a:lnTo>
                    <a:lnTo>
                      <a:pt x="374" y="310"/>
                    </a:lnTo>
                    <a:lnTo>
                      <a:pt x="387" y="317"/>
                    </a:lnTo>
                    <a:lnTo>
                      <a:pt x="401" y="323"/>
                    </a:lnTo>
                    <a:lnTo>
                      <a:pt x="413" y="327"/>
                    </a:lnTo>
                    <a:lnTo>
                      <a:pt x="436" y="336"/>
                    </a:lnTo>
                    <a:lnTo>
                      <a:pt x="453" y="342"/>
                    </a:lnTo>
                    <a:lnTo>
                      <a:pt x="466" y="346"/>
                    </a:lnTo>
                    <a:lnTo>
                      <a:pt x="480" y="349"/>
                    </a:lnTo>
                    <a:lnTo>
                      <a:pt x="494" y="352"/>
                    </a:lnTo>
                    <a:lnTo>
                      <a:pt x="506" y="355"/>
                    </a:lnTo>
                    <a:lnTo>
                      <a:pt x="520" y="357"/>
                    </a:lnTo>
                    <a:lnTo>
                      <a:pt x="537" y="358"/>
                    </a:lnTo>
                    <a:lnTo>
                      <a:pt x="552" y="360"/>
                    </a:lnTo>
                    <a:lnTo>
                      <a:pt x="567" y="360"/>
                    </a:lnTo>
                  </a:path>
                </a:pathLst>
              </a:custGeom>
              <a:solidFill>
                <a:srgbClr val="008000"/>
              </a:solidFill>
              <a:ln w="9525" cap="rnd">
                <a:noFill/>
                <a:round/>
                <a:headEnd/>
                <a:tailEnd/>
              </a:ln>
              <a:effectLst/>
            </p:spPr>
            <p:txBody>
              <a:bodyPr/>
              <a:lstStyle/>
              <a:p>
                <a:pPr>
                  <a:defRPr/>
                </a:pPr>
                <a:endParaRPr lang="en-US"/>
              </a:p>
            </p:txBody>
          </p:sp>
          <p:sp>
            <p:nvSpPr>
              <p:cNvPr id="18" name="Freeform 20"/>
              <p:cNvSpPr>
                <a:spLocks/>
              </p:cNvSpPr>
              <p:nvPr/>
            </p:nvSpPr>
            <p:spPr bwMode="auto">
              <a:xfrm>
                <a:off x="2105" y="3272"/>
                <a:ext cx="550" cy="374"/>
              </a:xfrm>
              <a:custGeom>
                <a:avLst/>
                <a:gdLst/>
                <a:ahLst/>
                <a:cxnLst>
                  <a:cxn ang="0">
                    <a:pos x="549" y="364"/>
                  </a:cxn>
                  <a:cxn ang="0">
                    <a:pos x="527" y="368"/>
                  </a:cxn>
                  <a:cxn ang="0">
                    <a:pos x="509" y="371"/>
                  </a:cxn>
                  <a:cxn ang="0">
                    <a:pos x="493" y="372"/>
                  </a:cxn>
                  <a:cxn ang="0">
                    <a:pos x="475" y="372"/>
                  </a:cxn>
                  <a:cxn ang="0">
                    <a:pos x="449" y="373"/>
                  </a:cxn>
                  <a:cxn ang="0">
                    <a:pos x="424" y="371"/>
                  </a:cxn>
                  <a:cxn ang="0">
                    <a:pos x="397" y="367"/>
                  </a:cxn>
                  <a:cxn ang="0">
                    <a:pos x="371" y="361"/>
                  </a:cxn>
                  <a:cxn ang="0">
                    <a:pos x="347" y="355"/>
                  </a:cxn>
                  <a:cxn ang="0">
                    <a:pos x="316" y="346"/>
                  </a:cxn>
                  <a:cxn ang="0">
                    <a:pos x="294" y="338"/>
                  </a:cxn>
                  <a:cxn ang="0">
                    <a:pos x="266" y="326"/>
                  </a:cxn>
                  <a:cxn ang="0">
                    <a:pos x="234" y="312"/>
                  </a:cxn>
                  <a:cxn ang="0">
                    <a:pos x="204" y="297"/>
                  </a:cxn>
                  <a:cxn ang="0">
                    <a:pos x="183" y="286"/>
                  </a:cxn>
                  <a:cxn ang="0">
                    <a:pos x="156" y="265"/>
                  </a:cxn>
                  <a:cxn ang="0">
                    <a:pos x="135" y="249"/>
                  </a:cxn>
                  <a:cxn ang="0">
                    <a:pos x="115" y="229"/>
                  </a:cxn>
                  <a:cxn ang="0">
                    <a:pos x="96" y="207"/>
                  </a:cxn>
                  <a:cxn ang="0">
                    <a:pos x="86" y="194"/>
                  </a:cxn>
                  <a:cxn ang="0">
                    <a:pos x="77" y="176"/>
                  </a:cxn>
                  <a:cxn ang="0">
                    <a:pos x="71" y="162"/>
                  </a:cxn>
                  <a:cxn ang="0">
                    <a:pos x="64" y="148"/>
                  </a:cxn>
                  <a:cxn ang="0">
                    <a:pos x="61" y="136"/>
                  </a:cxn>
                  <a:cxn ang="0">
                    <a:pos x="0" y="173"/>
                  </a:cxn>
                  <a:cxn ang="0">
                    <a:pos x="11" y="147"/>
                  </a:cxn>
                  <a:cxn ang="0">
                    <a:pos x="20" y="123"/>
                  </a:cxn>
                  <a:cxn ang="0">
                    <a:pos x="31" y="91"/>
                  </a:cxn>
                  <a:cxn ang="0">
                    <a:pos x="38" y="59"/>
                  </a:cxn>
                  <a:cxn ang="0">
                    <a:pos x="43" y="31"/>
                  </a:cxn>
                  <a:cxn ang="0">
                    <a:pos x="42" y="0"/>
                  </a:cxn>
                  <a:cxn ang="0">
                    <a:pos x="66" y="16"/>
                  </a:cxn>
                  <a:cxn ang="0">
                    <a:pos x="93" y="30"/>
                  </a:cxn>
                  <a:cxn ang="0">
                    <a:pos x="123" y="44"/>
                  </a:cxn>
                  <a:cxn ang="0">
                    <a:pos x="152" y="53"/>
                  </a:cxn>
                  <a:cxn ang="0">
                    <a:pos x="169" y="56"/>
                  </a:cxn>
                  <a:cxn ang="0">
                    <a:pos x="194" y="57"/>
                  </a:cxn>
                  <a:cxn ang="0">
                    <a:pos x="132" y="95"/>
                  </a:cxn>
                  <a:cxn ang="0">
                    <a:pos x="141" y="119"/>
                  </a:cxn>
                  <a:cxn ang="0">
                    <a:pos x="152" y="140"/>
                  </a:cxn>
                  <a:cxn ang="0">
                    <a:pos x="168" y="162"/>
                  </a:cxn>
                  <a:cxn ang="0">
                    <a:pos x="185" y="183"/>
                  </a:cxn>
                  <a:cxn ang="0">
                    <a:pos x="206" y="206"/>
                  </a:cxn>
                  <a:cxn ang="0">
                    <a:pos x="226" y="226"/>
                  </a:cxn>
                  <a:cxn ang="0">
                    <a:pos x="258" y="252"/>
                  </a:cxn>
                  <a:cxn ang="0">
                    <a:pos x="286" y="272"/>
                  </a:cxn>
                  <a:cxn ang="0">
                    <a:pos x="312" y="288"/>
                  </a:cxn>
                  <a:cxn ang="0">
                    <a:pos x="343" y="304"/>
                  </a:cxn>
                  <a:cxn ang="0">
                    <a:pos x="358" y="312"/>
                  </a:cxn>
                  <a:cxn ang="0">
                    <a:pos x="371" y="319"/>
                  </a:cxn>
                  <a:cxn ang="0">
                    <a:pos x="384" y="325"/>
                  </a:cxn>
                  <a:cxn ang="0">
                    <a:pos x="396" y="330"/>
                  </a:cxn>
                  <a:cxn ang="0">
                    <a:pos x="419" y="339"/>
                  </a:cxn>
                  <a:cxn ang="0">
                    <a:pos x="436" y="344"/>
                  </a:cxn>
                  <a:cxn ang="0">
                    <a:pos x="449" y="348"/>
                  </a:cxn>
                  <a:cxn ang="0">
                    <a:pos x="463" y="352"/>
                  </a:cxn>
                  <a:cxn ang="0">
                    <a:pos x="477" y="355"/>
                  </a:cxn>
                  <a:cxn ang="0">
                    <a:pos x="489" y="357"/>
                  </a:cxn>
                  <a:cxn ang="0">
                    <a:pos x="502" y="360"/>
                  </a:cxn>
                  <a:cxn ang="0">
                    <a:pos x="518" y="362"/>
                  </a:cxn>
                  <a:cxn ang="0">
                    <a:pos x="534" y="364"/>
                  </a:cxn>
                  <a:cxn ang="0">
                    <a:pos x="549" y="364"/>
                  </a:cxn>
                </a:cxnLst>
                <a:rect l="0" t="0" r="r" b="b"/>
                <a:pathLst>
                  <a:path w="550" h="374">
                    <a:moveTo>
                      <a:pt x="549" y="364"/>
                    </a:moveTo>
                    <a:lnTo>
                      <a:pt x="527" y="368"/>
                    </a:lnTo>
                    <a:lnTo>
                      <a:pt x="509" y="371"/>
                    </a:lnTo>
                    <a:lnTo>
                      <a:pt x="493" y="372"/>
                    </a:lnTo>
                    <a:lnTo>
                      <a:pt x="475" y="372"/>
                    </a:lnTo>
                    <a:lnTo>
                      <a:pt x="449" y="373"/>
                    </a:lnTo>
                    <a:lnTo>
                      <a:pt x="424" y="371"/>
                    </a:lnTo>
                    <a:lnTo>
                      <a:pt x="397" y="367"/>
                    </a:lnTo>
                    <a:lnTo>
                      <a:pt x="371" y="361"/>
                    </a:lnTo>
                    <a:lnTo>
                      <a:pt x="347" y="355"/>
                    </a:lnTo>
                    <a:lnTo>
                      <a:pt x="316" y="346"/>
                    </a:lnTo>
                    <a:lnTo>
                      <a:pt x="294" y="338"/>
                    </a:lnTo>
                    <a:lnTo>
                      <a:pt x="266" y="326"/>
                    </a:lnTo>
                    <a:lnTo>
                      <a:pt x="234" y="312"/>
                    </a:lnTo>
                    <a:lnTo>
                      <a:pt x="204" y="297"/>
                    </a:lnTo>
                    <a:lnTo>
                      <a:pt x="183" y="286"/>
                    </a:lnTo>
                    <a:lnTo>
                      <a:pt x="156" y="265"/>
                    </a:lnTo>
                    <a:lnTo>
                      <a:pt x="135" y="249"/>
                    </a:lnTo>
                    <a:lnTo>
                      <a:pt x="115" y="229"/>
                    </a:lnTo>
                    <a:lnTo>
                      <a:pt x="96" y="207"/>
                    </a:lnTo>
                    <a:lnTo>
                      <a:pt x="86" y="194"/>
                    </a:lnTo>
                    <a:lnTo>
                      <a:pt x="77" y="176"/>
                    </a:lnTo>
                    <a:lnTo>
                      <a:pt x="71" y="162"/>
                    </a:lnTo>
                    <a:lnTo>
                      <a:pt x="64" y="148"/>
                    </a:lnTo>
                    <a:lnTo>
                      <a:pt x="61" y="136"/>
                    </a:lnTo>
                    <a:lnTo>
                      <a:pt x="0" y="173"/>
                    </a:lnTo>
                    <a:lnTo>
                      <a:pt x="11" y="147"/>
                    </a:lnTo>
                    <a:lnTo>
                      <a:pt x="20" y="123"/>
                    </a:lnTo>
                    <a:lnTo>
                      <a:pt x="31" y="91"/>
                    </a:lnTo>
                    <a:lnTo>
                      <a:pt x="38" y="59"/>
                    </a:lnTo>
                    <a:lnTo>
                      <a:pt x="43" y="31"/>
                    </a:lnTo>
                    <a:lnTo>
                      <a:pt x="42" y="0"/>
                    </a:lnTo>
                    <a:lnTo>
                      <a:pt x="66" y="16"/>
                    </a:lnTo>
                    <a:lnTo>
                      <a:pt x="93" y="30"/>
                    </a:lnTo>
                    <a:lnTo>
                      <a:pt x="123" y="44"/>
                    </a:lnTo>
                    <a:lnTo>
                      <a:pt x="152" y="53"/>
                    </a:lnTo>
                    <a:lnTo>
                      <a:pt x="169" y="56"/>
                    </a:lnTo>
                    <a:lnTo>
                      <a:pt x="194" y="57"/>
                    </a:lnTo>
                    <a:lnTo>
                      <a:pt x="132" y="95"/>
                    </a:lnTo>
                    <a:lnTo>
                      <a:pt x="141" y="119"/>
                    </a:lnTo>
                    <a:lnTo>
                      <a:pt x="152" y="140"/>
                    </a:lnTo>
                    <a:lnTo>
                      <a:pt x="168" y="162"/>
                    </a:lnTo>
                    <a:lnTo>
                      <a:pt x="185" y="183"/>
                    </a:lnTo>
                    <a:lnTo>
                      <a:pt x="206" y="206"/>
                    </a:lnTo>
                    <a:lnTo>
                      <a:pt x="226" y="226"/>
                    </a:lnTo>
                    <a:lnTo>
                      <a:pt x="258" y="252"/>
                    </a:lnTo>
                    <a:lnTo>
                      <a:pt x="286" y="272"/>
                    </a:lnTo>
                    <a:lnTo>
                      <a:pt x="312" y="288"/>
                    </a:lnTo>
                    <a:lnTo>
                      <a:pt x="343" y="304"/>
                    </a:lnTo>
                    <a:lnTo>
                      <a:pt x="358" y="312"/>
                    </a:lnTo>
                    <a:lnTo>
                      <a:pt x="371" y="319"/>
                    </a:lnTo>
                    <a:lnTo>
                      <a:pt x="384" y="325"/>
                    </a:lnTo>
                    <a:lnTo>
                      <a:pt x="396" y="330"/>
                    </a:lnTo>
                    <a:lnTo>
                      <a:pt x="419" y="339"/>
                    </a:lnTo>
                    <a:lnTo>
                      <a:pt x="436" y="344"/>
                    </a:lnTo>
                    <a:lnTo>
                      <a:pt x="449" y="348"/>
                    </a:lnTo>
                    <a:lnTo>
                      <a:pt x="463" y="352"/>
                    </a:lnTo>
                    <a:lnTo>
                      <a:pt x="477" y="355"/>
                    </a:lnTo>
                    <a:lnTo>
                      <a:pt x="489" y="357"/>
                    </a:lnTo>
                    <a:lnTo>
                      <a:pt x="502" y="360"/>
                    </a:lnTo>
                    <a:lnTo>
                      <a:pt x="518" y="362"/>
                    </a:lnTo>
                    <a:lnTo>
                      <a:pt x="534" y="364"/>
                    </a:lnTo>
                    <a:lnTo>
                      <a:pt x="549" y="364"/>
                    </a:lnTo>
                  </a:path>
                </a:pathLst>
              </a:custGeom>
              <a:solidFill>
                <a:srgbClr val="00FF00"/>
              </a:solidFill>
              <a:ln w="9525" cap="rnd">
                <a:noFill/>
                <a:round/>
                <a:headEnd/>
                <a:tailEnd/>
              </a:ln>
              <a:effectLst/>
            </p:spPr>
            <p:txBody>
              <a:bodyPr/>
              <a:lstStyle/>
              <a:p>
                <a:pPr>
                  <a:defRPr/>
                </a:pPr>
                <a:endParaRPr lang="en-US"/>
              </a:p>
            </p:txBody>
          </p:sp>
        </p:grpSp>
        <p:grpSp>
          <p:nvGrpSpPr>
            <p:cNvPr id="12" name="Group 21"/>
            <p:cNvGrpSpPr>
              <a:grpSpLocks/>
            </p:cNvGrpSpPr>
            <p:nvPr/>
          </p:nvGrpSpPr>
          <p:grpSpPr bwMode="auto">
            <a:xfrm>
              <a:off x="1286" y="2624"/>
              <a:ext cx="571" cy="383"/>
              <a:chOff x="1286" y="2624"/>
              <a:chExt cx="571" cy="383"/>
            </a:xfrm>
          </p:grpSpPr>
          <p:sp>
            <p:nvSpPr>
              <p:cNvPr id="15" name="Freeform 22"/>
              <p:cNvSpPr>
                <a:spLocks/>
              </p:cNvSpPr>
              <p:nvPr/>
            </p:nvSpPr>
            <p:spPr bwMode="auto">
              <a:xfrm>
                <a:off x="1289" y="2624"/>
                <a:ext cx="568" cy="376"/>
              </a:xfrm>
              <a:custGeom>
                <a:avLst/>
                <a:gdLst/>
                <a:ahLst/>
                <a:cxnLst>
                  <a:cxn ang="0">
                    <a:pos x="546" y="373"/>
                  </a:cxn>
                  <a:cxn ang="0">
                    <a:pos x="507" y="375"/>
                  </a:cxn>
                  <a:cxn ang="0">
                    <a:pos x="460" y="373"/>
                  </a:cxn>
                  <a:cxn ang="0">
                    <a:pos x="414" y="364"/>
                  </a:cxn>
                  <a:cxn ang="0">
                    <a:pos x="362" y="354"/>
                  </a:cxn>
                  <a:cxn ang="0">
                    <a:pos x="309" y="337"/>
                  </a:cxn>
                  <a:cxn ang="0">
                    <a:pos x="249" y="311"/>
                  </a:cxn>
                  <a:cxn ang="0">
                    <a:pos x="197" y="285"/>
                  </a:cxn>
                  <a:cxn ang="0">
                    <a:pos x="149" y="249"/>
                  </a:cxn>
                  <a:cxn ang="0">
                    <a:pos x="109" y="208"/>
                  </a:cxn>
                  <a:cxn ang="0">
                    <a:pos x="90" y="176"/>
                  </a:cxn>
                  <a:cxn ang="0">
                    <a:pos x="77" y="148"/>
                  </a:cxn>
                  <a:cxn ang="0">
                    <a:pos x="0" y="181"/>
                  </a:cxn>
                  <a:cxn ang="0">
                    <a:pos x="23" y="127"/>
                  </a:cxn>
                  <a:cxn ang="0">
                    <a:pos x="42" y="66"/>
                  </a:cxn>
                  <a:cxn ang="0">
                    <a:pos x="40" y="10"/>
                  </a:cxn>
                  <a:cxn ang="0">
                    <a:pos x="81" y="16"/>
                  </a:cxn>
                  <a:cxn ang="0">
                    <a:pos x="138" y="44"/>
                  </a:cxn>
                  <a:cxn ang="0">
                    <a:pos x="184" y="56"/>
                  </a:cxn>
                  <a:cxn ang="0">
                    <a:pos x="147" y="94"/>
                  </a:cxn>
                  <a:cxn ang="0">
                    <a:pos x="166" y="140"/>
                  </a:cxn>
                  <a:cxn ang="0">
                    <a:pos x="199" y="183"/>
                  </a:cxn>
                  <a:cxn ang="0">
                    <a:pos x="242" y="225"/>
                  </a:cxn>
                  <a:cxn ang="0">
                    <a:pos x="302" y="271"/>
                  </a:cxn>
                  <a:cxn ang="0">
                    <a:pos x="359" y="302"/>
                  </a:cxn>
                  <a:cxn ang="0">
                    <a:pos x="387" y="317"/>
                  </a:cxn>
                  <a:cxn ang="0">
                    <a:pos x="413" y="327"/>
                  </a:cxn>
                  <a:cxn ang="0">
                    <a:pos x="453" y="342"/>
                  </a:cxn>
                  <a:cxn ang="0">
                    <a:pos x="480" y="349"/>
                  </a:cxn>
                  <a:cxn ang="0">
                    <a:pos x="506" y="355"/>
                  </a:cxn>
                  <a:cxn ang="0">
                    <a:pos x="537" y="358"/>
                  </a:cxn>
                  <a:cxn ang="0">
                    <a:pos x="567" y="360"/>
                  </a:cxn>
                </a:cxnLst>
                <a:rect l="0" t="0" r="r" b="b"/>
                <a:pathLst>
                  <a:path w="568" h="376">
                    <a:moveTo>
                      <a:pt x="567" y="360"/>
                    </a:moveTo>
                    <a:lnTo>
                      <a:pt x="546" y="373"/>
                    </a:lnTo>
                    <a:lnTo>
                      <a:pt x="524" y="374"/>
                    </a:lnTo>
                    <a:lnTo>
                      <a:pt x="507" y="375"/>
                    </a:lnTo>
                    <a:lnTo>
                      <a:pt x="485" y="375"/>
                    </a:lnTo>
                    <a:lnTo>
                      <a:pt x="460" y="373"/>
                    </a:lnTo>
                    <a:lnTo>
                      <a:pt x="441" y="369"/>
                    </a:lnTo>
                    <a:lnTo>
                      <a:pt x="414" y="364"/>
                    </a:lnTo>
                    <a:lnTo>
                      <a:pt x="387" y="359"/>
                    </a:lnTo>
                    <a:lnTo>
                      <a:pt x="362" y="354"/>
                    </a:lnTo>
                    <a:lnTo>
                      <a:pt x="331" y="345"/>
                    </a:lnTo>
                    <a:lnTo>
                      <a:pt x="309" y="337"/>
                    </a:lnTo>
                    <a:lnTo>
                      <a:pt x="280" y="324"/>
                    </a:lnTo>
                    <a:lnTo>
                      <a:pt x="249" y="311"/>
                    </a:lnTo>
                    <a:lnTo>
                      <a:pt x="219" y="296"/>
                    </a:lnTo>
                    <a:lnTo>
                      <a:pt x="197" y="285"/>
                    </a:lnTo>
                    <a:lnTo>
                      <a:pt x="170" y="265"/>
                    </a:lnTo>
                    <a:lnTo>
                      <a:pt x="149" y="249"/>
                    </a:lnTo>
                    <a:lnTo>
                      <a:pt x="129" y="229"/>
                    </a:lnTo>
                    <a:lnTo>
                      <a:pt x="109" y="208"/>
                    </a:lnTo>
                    <a:lnTo>
                      <a:pt x="100" y="194"/>
                    </a:lnTo>
                    <a:lnTo>
                      <a:pt x="90" y="176"/>
                    </a:lnTo>
                    <a:lnTo>
                      <a:pt x="83" y="162"/>
                    </a:lnTo>
                    <a:lnTo>
                      <a:pt x="77" y="148"/>
                    </a:lnTo>
                    <a:lnTo>
                      <a:pt x="74" y="136"/>
                    </a:lnTo>
                    <a:lnTo>
                      <a:pt x="0" y="181"/>
                    </a:lnTo>
                    <a:lnTo>
                      <a:pt x="12" y="157"/>
                    </a:lnTo>
                    <a:lnTo>
                      <a:pt x="23" y="127"/>
                    </a:lnTo>
                    <a:lnTo>
                      <a:pt x="34" y="98"/>
                    </a:lnTo>
                    <a:lnTo>
                      <a:pt x="42" y="66"/>
                    </a:lnTo>
                    <a:lnTo>
                      <a:pt x="45" y="44"/>
                    </a:lnTo>
                    <a:lnTo>
                      <a:pt x="40" y="10"/>
                    </a:lnTo>
                    <a:lnTo>
                      <a:pt x="56" y="0"/>
                    </a:lnTo>
                    <a:lnTo>
                      <a:pt x="81" y="16"/>
                    </a:lnTo>
                    <a:lnTo>
                      <a:pt x="107" y="31"/>
                    </a:lnTo>
                    <a:lnTo>
                      <a:pt x="138" y="44"/>
                    </a:lnTo>
                    <a:lnTo>
                      <a:pt x="167" y="52"/>
                    </a:lnTo>
                    <a:lnTo>
                      <a:pt x="184" y="56"/>
                    </a:lnTo>
                    <a:lnTo>
                      <a:pt x="209" y="57"/>
                    </a:lnTo>
                    <a:lnTo>
                      <a:pt x="147" y="94"/>
                    </a:lnTo>
                    <a:lnTo>
                      <a:pt x="156" y="119"/>
                    </a:lnTo>
                    <a:lnTo>
                      <a:pt x="166" y="140"/>
                    </a:lnTo>
                    <a:lnTo>
                      <a:pt x="182" y="162"/>
                    </a:lnTo>
                    <a:lnTo>
                      <a:pt x="199" y="183"/>
                    </a:lnTo>
                    <a:lnTo>
                      <a:pt x="221" y="206"/>
                    </a:lnTo>
                    <a:lnTo>
                      <a:pt x="242" y="225"/>
                    </a:lnTo>
                    <a:lnTo>
                      <a:pt x="273" y="250"/>
                    </a:lnTo>
                    <a:lnTo>
                      <a:pt x="302" y="271"/>
                    </a:lnTo>
                    <a:lnTo>
                      <a:pt x="328" y="287"/>
                    </a:lnTo>
                    <a:lnTo>
                      <a:pt x="359" y="302"/>
                    </a:lnTo>
                    <a:lnTo>
                      <a:pt x="374" y="310"/>
                    </a:lnTo>
                    <a:lnTo>
                      <a:pt x="387" y="317"/>
                    </a:lnTo>
                    <a:lnTo>
                      <a:pt x="401" y="323"/>
                    </a:lnTo>
                    <a:lnTo>
                      <a:pt x="413" y="327"/>
                    </a:lnTo>
                    <a:lnTo>
                      <a:pt x="436" y="336"/>
                    </a:lnTo>
                    <a:lnTo>
                      <a:pt x="453" y="342"/>
                    </a:lnTo>
                    <a:lnTo>
                      <a:pt x="466" y="346"/>
                    </a:lnTo>
                    <a:lnTo>
                      <a:pt x="480" y="349"/>
                    </a:lnTo>
                    <a:lnTo>
                      <a:pt x="494" y="352"/>
                    </a:lnTo>
                    <a:lnTo>
                      <a:pt x="506" y="355"/>
                    </a:lnTo>
                    <a:lnTo>
                      <a:pt x="520" y="357"/>
                    </a:lnTo>
                    <a:lnTo>
                      <a:pt x="537" y="358"/>
                    </a:lnTo>
                    <a:lnTo>
                      <a:pt x="552" y="360"/>
                    </a:lnTo>
                    <a:lnTo>
                      <a:pt x="567" y="360"/>
                    </a:lnTo>
                  </a:path>
                </a:pathLst>
              </a:custGeom>
              <a:solidFill>
                <a:srgbClr val="008000"/>
              </a:solidFill>
              <a:ln w="9525" cap="rnd">
                <a:noFill/>
                <a:round/>
                <a:headEnd/>
                <a:tailEnd/>
              </a:ln>
              <a:effectLst/>
            </p:spPr>
            <p:txBody>
              <a:bodyPr/>
              <a:lstStyle/>
              <a:p>
                <a:pPr>
                  <a:defRPr/>
                </a:pPr>
                <a:endParaRPr lang="en-US"/>
              </a:p>
            </p:txBody>
          </p:sp>
          <p:sp>
            <p:nvSpPr>
              <p:cNvPr id="16" name="Freeform 23"/>
              <p:cNvSpPr>
                <a:spLocks/>
              </p:cNvSpPr>
              <p:nvPr/>
            </p:nvSpPr>
            <p:spPr bwMode="auto">
              <a:xfrm>
                <a:off x="1286" y="2633"/>
                <a:ext cx="550" cy="374"/>
              </a:xfrm>
              <a:custGeom>
                <a:avLst/>
                <a:gdLst/>
                <a:ahLst/>
                <a:cxnLst>
                  <a:cxn ang="0">
                    <a:pos x="549" y="364"/>
                  </a:cxn>
                  <a:cxn ang="0">
                    <a:pos x="527" y="368"/>
                  </a:cxn>
                  <a:cxn ang="0">
                    <a:pos x="509" y="371"/>
                  </a:cxn>
                  <a:cxn ang="0">
                    <a:pos x="493" y="372"/>
                  </a:cxn>
                  <a:cxn ang="0">
                    <a:pos x="475" y="372"/>
                  </a:cxn>
                  <a:cxn ang="0">
                    <a:pos x="449" y="373"/>
                  </a:cxn>
                  <a:cxn ang="0">
                    <a:pos x="424" y="371"/>
                  </a:cxn>
                  <a:cxn ang="0">
                    <a:pos x="397" y="367"/>
                  </a:cxn>
                  <a:cxn ang="0">
                    <a:pos x="371" y="361"/>
                  </a:cxn>
                  <a:cxn ang="0">
                    <a:pos x="347" y="355"/>
                  </a:cxn>
                  <a:cxn ang="0">
                    <a:pos x="316" y="346"/>
                  </a:cxn>
                  <a:cxn ang="0">
                    <a:pos x="294" y="338"/>
                  </a:cxn>
                  <a:cxn ang="0">
                    <a:pos x="266" y="326"/>
                  </a:cxn>
                  <a:cxn ang="0">
                    <a:pos x="234" y="312"/>
                  </a:cxn>
                  <a:cxn ang="0">
                    <a:pos x="204" y="297"/>
                  </a:cxn>
                  <a:cxn ang="0">
                    <a:pos x="183" y="286"/>
                  </a:cxn>
                  <a:cxn ang="0">
                    <a:pos x="156" y="265"/>
                  </a:cxn>
                  <a:cxn ang="0">
                    <a:pos x="135" y="249"/>
                  </a:cxn>
                  <a:cxn ang="0">
                    <a:pos x="115" y="229"/>
                  </a:cxn>
                  <a:cxn ang="0">
                    <a:pos x="96" y="207"/>
                  </a:cxn>
                  <a:cxn ang="0">
                    <a:pos x="86" y="194"/>
                  </a:cxn>
                  <a:cxn ang="0">
                    <a:pos x="77" y="176"/>
                  </a:cxn>
                  <a:cxn ang="0">
                    <a:pos x="71" y="162"/>
                  </a:cxn>
                  <a:cxn ang="0">
                    <a:pos x="64" y="148"/>
                  </a:cxn>
                  <a:cxn ang="0">
                    <a:pos x="61" y="136"/>
                  </a:cxn>
                  <a:cxn ang="0">
                    <a:pos x="0" y="173"/>
                  </a:cxn>
                  <a:cxn ang="0">
                    <a:pos x="11" y="147"/>
                  </a:cxn>
                  <a:cxn ang="0">
                    <a:pos x="20" y="123"/>
                  </a:cxn>
                  <a:cxn ang="0">
                    <a:pos x="31" y="91"/>
                  </a:cxn>
                  <a:cxn ang="0">
                    <a:pos x="38" y="59"/>
                  </a:cxn>
                  <a:cxn ang="0">
                    <a:pos x="43" y="31"/>
                  </a:cxn>
                  <a:cxn ang="0">
                    <a:pos x="42" y="0"/>
                  </a:cxn>
                  <a:cxn ang="0">
                    <a:pos x="66" y="16"/>
                  </a:cxn>
                  <a:cxn ang="0">
                    <a:pos x="93" y="30"/>
                  </a:cxn>
                  <a:cxn ang="0">
                    <a:pos x="123" y="44"/>
                  </a:cxn>
                  <a:cxn ang="0">
                    <a:pos x="152" y="53"/>
                  </a:cxn>
                  <a:cxn ang="0">
                    <a:pos x="169" y="56"/>
                  </a:cxn>
                  <a:cxn ang="0">
                    <a:pos x="194" y="57"/>
                  </a:cxn>
                  <a:cxn ang="0">
                    <a:pos x="132" y="95"/>
                  </a:cxn>
                  <a:cxn ang="0">
                    <a:pos x="141" y="119"/>
                  </a:cxn>
                  <a:cxn ang="0">
                    <a:pos x="152" y="140"/>
                  </a:cxn>
                  <a:cxn ang="0">
                    <a:pos x="168" y="162"/>
                  </a:cxn>
                  <a:cxn ang="0">
                    <a:pos x="185" y="183"/>
                  </a:cxn>
                  <a:cxn ang="0">
                    <a:pos x="206" y="206"/>
                  </a:cxn>
                  <a:cxn ang="0">
                    <a:pos x="226" y="226"/>
                  </a:cxn>
                  <a:cxn ang="0">
                    <a:pos x="258" y="252"/>
                  </a:cxn>
                  <a:cxn ang="0">
                    <a:pos x="286" y="272"/>
                  </a:cxn>
                  <a:cxn ang="0">
                    <a:pos x="312" y="288"/>
                  </a:cxn>
                  <a:cxn ang="0">
                    <a:pos x="343" y="304"/>
                  </a:cxn>
                  <a:cxn ang="0">
                    <a:pos x="358" y="312"/>
                  </a:cxn>
                  <a:cxn ang="0">
                    <a:pos x="371" y="319"/>
                  </a:cxn>
                  <a:cxn ang="0">
                    <a:pos x="384" y="325"/>
                  </a:cxn>
                  <a:cxn ang="0">
                    <a:pos x="396" y="330"/>
                  </a:cxn>
                  <a:cxn ang="0">
                    <a:pos x="419" y="339"/>
                  </a:cxn>
                  <a:cxn ang="0">
                    <a:pos x="436" y="344"/>
                  </a:cxn>
                  <a:cxn ang="0">
                    <a:pos x="449" y="348"/>
                  </a:cxn>
                  <a:cxn ang="0">
                    <a:pos x="463" y="352"/>
                  </a:cxn>
                  <a:cxn ang="0">
                    <a:pos x="477" y="355"/>
                  </a:cxn>
                  <a:cxn ang="0">
                    <a:pos x="489" y="357"/>
                  </a:cxn>
                  <a:cxn ang="0">
                    <a:pos x="502" y="360"/>
                  </a:cxn>
                  <a:cxn ang="0">
                    <a:pos x="518" y="362"/>
                  </a:cxn>
                  <a:cxn ang="0">
                    <a:pos x="534" y="364"/>
                  </a:cxn>
                  <a:cxn ang="0">
                    <a:pos x="549" y="364"/>
                  </a:cxn>
                </a:cxnLst>
                <a:rect l="0" t="0" r="r" b="b"/>
                <a:pathLst>
                  <a:path w="550" h="374">
                    <a:moveTo>
                      <a:pt x="549" y="364"/>
                    </a:moveTo>
                    <a:lnTo>
                      <a:pt x="527" y="368"/>
                    </a:lnTo>
                    <a:lnTo>
                      <a:pt x="509" y="371"/>
                    </a:lnTo>
                    <a:lnTo>
                      <a:pt x="493" y="372"/>
                    </a:lnTo>
                    <a:lnTo>
                      <a:pt x="475" y="372"/>
                    </a:lnTo>
                    <a:lnTo>
                      <a:pt x="449" y="373"/>
                    </a:lnTo>
                    <a:lnTo>
                      <a:pt x="424" y="371"/>
                    </a:lnTo>
                    <a:lnTo>
                      <a:pt x="397" y="367"/>
                    </a:lnTo>
                    <a:lnTo>
                      <a:pt x="371" y="361"/>
                    </a:lnTo>
                    <a:lnTo>
                      <a:pt x="347" y="355"/>
                    </a:lnTo>
                    <a:lnTo>
                      <a:pt x="316" y="346"/>
                    </a:lnTo>
                    <a:lnTo>
                      <a:pt x="294" y="338"/>
                    </a:lnTo>
                    <a:lnTo>
                      <a:pt x="266" y="326"/>
                    </a:lnTo>
                    <a:lnTo>
                      <a:pt x="234" y="312"/>
                    </a:lnTo>
                    <a:lnTo>
                      <a:pt x="204" y="297"/>
                    </a:lnTo>
                    <a:lnTo>
                      <a:pt x="183" y="286"/>
                    </a:lnTo>
                    <a:lnTo>
                      <a:pt x="156" y="265"/>
                    </a:lnTo>
                    <a:lnTo>
                      <a:pt x="135" y="249"/>
                    </a:lnTo>
                    <a:lnTo>
                      <a:pt x="115" y="229"/>
                    </a:lnTo>
                    <a:lnTo>
                      <a:pt x="96" y="207"/>
                    </a:lnTo>
                    <a:lnTo>
                      <a:pt x="86" y="194"/>
                    </a:lnTo>
                    <a:lnTo>
                      <a:pt x="77" y="176"/>
                    </a:lnTo>
                    <a:lnTo>
                      <a:pt x="71" y="162"/>
                    </a:lnTo>
                    <a:lnTo>
                      <a:pt x="64" y="148"/>
                    </a:lnTo>
                    <a:lnTo>
                      <a:pt x="61" y="136"/>
                    </a:lnTo>
                    <a:lnTo>
                      <a:pt x="0" y="173"/>
                    </a:lnTo>
                    <a:lnTo>
                      <a:pt x="11" y="147"/>
                    </a:lnTo>
                    <a:lnTo>
                      <a:pt x="20" y="123"/>
                    </a:lnTo>
                    <a:lnTo>
                      <a:pt x="31" y="91"/>
                    </a:lnTo>
                    <a:lnTo>
                      <a:pt x="38" y="59"/>
                    </a:lnTo>
                    <a:lnTo>
                      <a:pt x="43" y="31"/>
                    </a:lnTo>
                    <a:lnTo>
                      <a:pt x="42" y="0"/>
                    </a:lnTo>
                    <a:lnTo>
                      <a:pt x="66" y="16"/>
                    </a:lnTo>
                    <a:lnTo>
                      <a:pt x="93" y="30"/>
                    </a:lnTo>
                    <a:lnTo>
                      <a:pt x="123" y="44"/>
                    </a:lnTo>
                    <a:lnTo>
                      <a:pt x="152" y="53"/>
                    </a:lnTo>
                    <a:lnTo>
                      <a:pt x="169" y="56"/>
                    </a:lnTo>
                    <a:lnTo>
                      <a:pt x="194" y="57"/>
                    </a:lnTo>
                    <a:lnTo>
                      <a:pt x="132" y="95"/>
                    </a:lnTo>
                    <a:lnTo>
                      <a:pt x="141" y="119"/>
                    </a:lnTo>
                    <a:lnTo>
                      <a:pt x="152" y="140"/>
                    </a:lnTo>
                    <a:lnTo>
                      <a:pt x="168" y="162"/>
                    </a:lnTo>
                    <a:lnTo>
                      <a:pt x="185" y="183"/>
                    </a:lnTo>
                    <a:lnTo>
                      <a:pt x="206" y="206"/>
                    </a:lnTo>
                    <a:lnTo>
                      <a:pt x="226" y="226"/>
                    </a:lnTo>
                    <a:lnTo>
                      <a:pt x="258" y="252"/>
                    </a:lnTo>
                    <a:lnTo>
                      <a:pt x="286" y="272"/>
                    </a:lnTo>
                    <a:lnTo>
                      <a:pt x="312" y="288"/>
                    </a:lnTo>
                    <a:lnTo>
                      <a:pt x="343" y="304"/>
                    </a:lnTo>
                    <a:lnTo>
                      <a:pt x="358" y="312"/>
                    </a:lnTo>
                    <a:lnTo>
                      <a:pt x="371" y="319"/>
                    </a:lnTo>
                    <a:lnTo>
                      <a:pt x="384" y="325"/>
                    </a:lnTo>
                    <a:lnTo>
                      <a:pt x="396" y="330"/>
                    </a:lnTo>
                    <a:lnTo>
                      <a:pt x="419" y="339"/>
                    </a:lnTo>
                    <a:lnTo>
                      <a:pt x="436" y="344"/>
                    </a:lnTo>
                    <a:lnTo>
                      <a:pt x="449" y="348"/>
                    </a:lnTo>
                    <a:lnTo>
                      <a:pt x="463" y="352"/>
                    </a:lnTo>
                    <a:lnTo>
                      <a:pt x="477" y="355"/>
                    </a:lnTo>
                    <a:lnTo>
                      <a:pt x="489" y="357"/>
                    </a:lnTo>
                    <a:lnTo>
                      <a:pt x="502" y="360"/>
                    </a:lnTo>
                    <a:lnTo>
                      <a:pt x="518" y="362"/>
                    </a:lnTo>
                    <a:lnTo>
                      <a:pt x="534" y="364"/>
                    </a:lnTo>
                    <a:lnTo>
                      <a:pt x="549" y="364"/>
                    </a:lnTo>
                  </a:path>
                </a:pathLst>
              </a:custGeom>
              <a:solidFill>
                <a:srgbClr val="00FF00"/>
              </a:solidFill>
              <a:ln w="9525" cap="rnd">
                <a:noFill/>
                <a:round/>
                <a:headEnd/>
                <a:tailEnd/>
              </a:ln>
              <a:effectLst/>
            </p:spPr>
            <p:txBody>
              <a:bodyPr/>
              <a:lstStyle/>
              <a:p>
                <a:pPr>
                  <a:defRPr/>
                </a:pPr>
                <a:endParaRPr lang="en-US"/>
              </a:p>
            </p:txBody>
          </p:sp>
        </p:grpSp>
      </p:grpSp>
    </p:spTree>
  </p:cSld>
  <p:clrMapOvr>
    <a:masterClrMapping/>
  </p:clrMapOvr>
  <p:transition>
    <p:cover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noAutofit/>
          </a:bodyPr>
          <a:lstStyle/>
          <a:p>
            <a:pPr algn="ctr"/>
            <a:r>
              <a:rPr lang="en-US" sz="3600" dirty="0" smtClean="0"/>
              <a:t>Why Is Radon A Concern?</a:t>
            </a:r>
            <a:endParaRPr lang="en-US" sz="3600" dirty="0"/>
          </a:p>
        </p:txBody>
      </p:sp>
      <p:sp>
        <p:nvSpPr>
          <p:cNvPr id="4" name="Rectangle 3"/>
          <p:cNvSpPr txBox="1">
            <a:spLocks noChangeArrowheads="1"/>
          </p:cNvSpPr>
          <p:nvPr/>
        </p:nvSpPr>
        <p:spPr>
          <a:xfrm>
            <a:off x="4114800" y="914400"/>
            <a:ext cx="5029200" cy="4995863"/>
          </a:xfrm>
          <a:prstGeom prst="rect">
            <a:avLst/>
          </a:prstGeom>
          <a:noFill/>
        </p:spPr>
        <p:txBody>
          <a:bodyPr lIns="92075" tIns="46038" rIns="92075" bIns="46038"/>
          <a:lstStyle/>
          <a:p>
            <a:pPr marL="274320" indent="-274320">
              <a:spcBef>
                <a:spcPct val="20000"/>
              </a:spcBef>
              <a:buClr>
                <a:schemeClr val="accent3"/>
              </a:buClr>
              <a:buSzPct val="95000"/>
              <a:buFont typeface="Wingdings 2"/>
              <a:buChar char=""/>
              <a:defRPr/>
            </a:pPr>
            <a:r>
              <a:rPr lang="en-US" altLang="zh-TW" sz="2800" i="1" dirty="0" smtClean="0">
                <a:ea typeface="PMingLiU" pitchFamily="18" charset="-120"/>
              </a:rPr>
              <a:t>Radon is present everywhere, all around us.</a:t>
            </a:r>
            <a:r>
              <a:rPr lang="en-US" altLang="zh-TW" sz="2800" b="1" dirty="0" smtClean="0">
                <a:solidFill>
                  <a:schemeClr val="tx2"/>
                </a:solidFill>
                <a:latin typeface="Times New Roman" pitchFamily="18" charset="0"/>
                <a:ea typeface="PMingLiU" pitchFamily="18" charset="-120"/>
              </a:rPr>
              <a:t> </a:t>
            </a:r>
          </a:p>
          <a:p>
            <a:pPr marL="274320" indent="-274320">
              <a:spcBef>
                <a:spcPct val="20000"/>
              </a:spcBef>
              <a:buClr>
                <a:schemeClr val="accent3"/>
              </a:buClr>
              <a:buSzPct val="95000"/>
              <a:buFont typeface="Wingdings 2"/>
              <a:buChar char=""/>
              <a:defRPr/>
            </a:pPr>
            <a:r>
              <a:rPr lang="en-US" altLang="zh-TW" sz="2800" i="1" dirty="0" smtClean="0">
                <a:ea typeface="PMingLiU" pitchFamily="18" charset="-120"/>
              </a:rPr>
              <a:t>Radon cannot be seen with naked eye,	cannot be smelled, cannot be aware easily of its presence .</a:t>
            </a:r>
            <a:endParaRPr kumimoji="0" lang="en-US" sz="2800" b="0" i="1" u="none" strike="noStrike" kern="1200" cap="none" spc="0" normalizeH="0" baseline="0" noProof="0" dirty="0" smtClean="0">
              <a:ln>
                <a:noFill/>
              </a:ln>
              <a:solidFill>
                <a:schemeClr val="tx1"/>
              </a:solidFill>
              <a:effectLst/>
              <a:uLnTx/>
              <a:uFillTx/>
              <a:latin typeface="+mn-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solidFill>
                  <a:schemeClr val="tx1"/>
                </a:solidFill>
                <a:effectLst/>
                <a:uLnTx/>
                <a:uFillTx/>
                <a:latin typeface="+mn-lt"/>
                <a:ea typeface="+mn-ea"/>
                <a:cs typeface="+mn-cs"/>
              </a:rPr>
              <a:t>Radon decays into radioactive particles known as radon decay products.</a:t>
            </a: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solidFill>
                  <a:schemeClr val="tx1"/>
                </a:solidFill>
                <a:effectLst/>
                <a:uLnTx/>
                <a:uFillTx/>
                <a:latin typeface="+mn-lt"/>
                <a:ea typeface="+mn-ea"/>
                <a:cs typeface="+mn-cs"/>
              </a:rPr>
              <a:t>These particles are easily inhaled and deposited in the lungs where they can damage sensitive lung tissue.</a:t>
            </a:r>
          </a:p>
        </p:txBody>
      </p:sp>
      <p:grpSp>
        <p:nvGrpSpPr>
          <p:cNvPr id="3" name="Group 4"/>
          <p:cNvGrpSpPr>
            <a:grpSpLocks/>
          </p:cNvGrpSpPr>
          <p:nvPr/>
        </p:nvGrpSpPr>
        <p:grpSpPr bwMode="auto">
          <a:xfrm>
            <a:off x="228600" y="1349375"/>
            <a:ext cx="3638550" cy="4264025"/>
            <a:chOff x="515" y="1072"/>
            <a:chExt cx="2579" cy="2686"/>
          </a:xfrm>
        </p:grpSpPr>
        <p:sp>
          <p:nvSpPr>
            <p:cNvPr id="6" name="Rectangle 5"/>
            <p:cNvSpPr>
              <a:spLocks noChangeArrowheads="1"/>
            </p:cNvSpPr>
            <p:nvPr/>
          </p:nvSpPr>
          <p:spPr bwMode="auto">
            <a:xfrm>
              <a:off x="532" y="1086"/>
              <a:ext cx="2551" cy="2659"/>
            </a:xfrm>
            <a:prstGeom prst="rect">
              <a:avLst/>
            </a:prstGeom>
            <a:solidFill>
              <a:srgbClr val="99CCFF"/>
            </a:solidFill>
            <a:ln w="9525">
              <a:noFill/>
              <a:miter lim="800000"/>
              <a:headEnd/>
              <a:tailEnd/>
            </a:ln>
            <a:effectLst/>
          </p:spPr>
          <p:txBody>
            <a:bodyPr wrap="none" anchor="ctr"/>
            <a:lstStyle/>
            <a:p>
              <a:pPr>
                <a:defRPr/>
              </a:pPr>
              <a:endParaRPr lang="en-US" dirty="0"/>
            </a:p>
          </p:txBody>
        </p:sp>
        <p:sp>
          <p:nvSpPr>
            <p:cNvPr id="7" name="Freeform 6"/>
            <p:cNvSpPr>
              <a:spLocks/>
            </p:cNvSpPr>
            <p:nvPr/>
          </p:nvSpPr>
          <p:spPr bwMode="auto">
            <a:xfrm>
              <a:off x="533" y="2615"/>
              <a:ext cx="2561" cy="1143"/>
            </a:xfrm>
            <a:custGeom>
              <a:avLst/>
              <a:gdLst/>
              <a:ahLst/>
              <a:cxnLst>
                <a:cxn ang="0">
                  <a:pos x="210" y="26"/>
                </a:cxn>
                <a:cxn ang="0">
                  <a:pos x="153" y="0"/>
                </a:cxn>
                <a:cxn ang="0">
                  <a:pos x="95" y="0"/>
                </a:cxn>
                <a:cxn ang="0">
                  <a:pos x="21" y="35"/>
                </a:cxn>
                <a:cxn ang="0">
                  <a:pos x="0" y="35"/>
                </a:cxn>
                <a:cxn ang="0">
                  <a:pos x="0" y="1142"/>
                </a:cxn>
                <a:cxn ang="0">
                  <a:pos x="2560" y="1142"/>
                </a:cxn>
                <a:cxn ang="0">
                  <a:pos x="2560" y="51"/>
                </a:cxn>
                <a:cxn ang="0">
                  <a:pos x="2521" y="46"/>
                </a:cxn>
                <a:cxn ang="0">
                  <a:pos x="2479" y="46"/>
                </a:cxn>
                <a:cxn ang="0">
                  <a:pos x="2421" y="51"/>
                </a:cxn>
                <a:cxn ang="0">
                  <a:pos x="2379" y="77"/>
                </a:cxn>
                <a:cxn ang="0">
                  <a:pos x="2347" y="88"/>
                </a:cxn>
                <a:cxn ang="0">
                  <a:pos x="2293" y="77"/>
                </a:cxn>
                <a:cxn ang="0">
                  <a:pos x="210" y="26"/>
                </a:cxn>
              </a:cxnLst>
              <a:rect l="0" t="0" r="r" b="b"/>
              <a:pathLst>
                <a:path w="2561" h="1143">
                  <a:moveTo>
                    <a:pt x="210" y="26"/>
                  </a:moveTo>
                  <a:lnTo>
                    <a:pt x="153" y="0"/>
                  </a:lnTo>
                  <a:lnTo>
                    <a:pt x="95" y="0"/>
                  </a:lnTo>
                  <a:lnTo>
                    <a:pt x="21" y="35"/>
                  </a:lnTo>
                  <a:lnTo>
                    <a:pt x="0" y="35"/>
                  </a:lnTo>
                  <a:lnTo>
                    <a:pt x="0" y="1142"/>
                  </a:lnTo>
                  <a:lnTo>
                    <a:pt x="2560" y="1142"/>
                  </a:lnTo>
                  <a:lnTo>
                    <a:pt x="2560" y="51"/>
                  </a:lnTo>
                  <a:lnTo>
                    <a:pt x="2521" y="46"/>
                  </a:lnTo>
                  <a:lnTo>
                    <a:pt x="2479" y="46"/>
                  </a:lnTo>
                  <a:lnTo>
                    <a:pt x="2421" y="51"/>
                  </a:lnTo>
                  <a:lnTo>
                    <a:pt x="2379" y="77"/>
                  </a:lnTo>
                  <a:lnTo>
                    <a:pt x="2347" y="88"/>
                  </a:lnTo>
                  <a:lnTo>
                    <a:pt x="2293" y="77"/>
                  </a:lnTo>
                  <a:lnTo>
                    <a:pt x="210" y="26"/>
                  </a:lnTo>
                </a:path>
              </a:pathLst>
            </a:custGeom>
            <a:solidFill>
              <a:srgbClr val="C68D55"/>
            </a:solidFill>
            <a:ln w="9525" cap="rnd">
              <a:noFill/>
              <a:round/>
              <a:headEnd/>
              <a:tailEnd/>
            </a:ln>
            <a:effectLst/>
          </p:spPr>
          <p:txBody>
            <a:bodyPr/>
            <a:lstStyle/>
            <a:p>
              <a:pPr>
                <a:defRPr/>
              </a:pPr>
              <a:endParaRPr lang="en-US" dirty="0"/>
            </a:p>
          </p:txBody>
        </p:sp>
        <p:sp>
          <p:nvSpPr>
            <p:cNvPr id="8" name="Freeform 7"/>
            <p:cNvSpPr>
              <a:spLocks/>
            </p:cNvSpPr>
            <p:nvPr/>
          </p:nvSpPr>
          <p:spPr bwMode="auto">
            <a:xfrm>
              <a:off x="741" y="1712"/>
              <a:ext cx="2082" cy="1469"/>
            </a:xfrm>
            <a:custGeom>
              <a:avLst/>
              <a:gdLst/>
              <a:ahLst/>
              <a:cxnLst>
                <a:cxn ang="0">
                  <a:pos x="0" y="0"/>
                </a:cxn>
                <a:cxn ang="0">
                  <a:pos x="2081" y="0"/>
                </a:cxn>
                <a:cxn ang="0">
                  <a:pos x="2081" y="1468"/>
                </a:cxn>
                <a:cxn ang="0">
                  <a:pos x="0" y="1468"/>
                </a:cxn>
                <a:cxn ang="0">
                  <a:pos x="0" y="0"/>
                </a:cxn>
              </a:cxnLst>
              <a:rect l="0" t="0" r="r" b="b"/>
              <a:pathLst>
                <a:path w="2082" h="1469">
                  <a:moveTo>
                    <a:pt x="0" y="0"/>
                  </a:moveTo>
                  <a:lnTo>
                    <a:pt x="2081" y="0"/>
                  </a:lnTo>
                  <a:lnTo>
                    <a:pt x="2081" y="1468"/>
                  </a:lnTo>
                  <a:lnTo>
                    <a:pt x="0" y="1468"/>
                  </a:lnTo>
                  <a:lnTo>
                    <a:pt x="0" y="0"/>
                  </a:lnTo>
                </a:path>
              </a:pathLst>
            </a:custGeom>
            <a:solidFill>
              <a:srgbClr val="FFFFFF"/>
            </a:solidFill>
            <a:ln w="12700" cap="rnd" cmpd="sng">
              <a:solidFill>
                <a:srgbClr val="000000"/>
              </a:solidFill>
              <a:prstDash val="solid"/>
              <a:round/>
              <a:headEnd/>
              <a:tailEnd/>
            </a:ln>
            <a:effectLst/>
          </p:spPr>
          <p:txBody>
            <a:bodyPr/>
            <a:lstStyle/>
            <a:p>
              <a:pPr>
                <a:defRPr/>
              </a:pPr>
              <a:endParaRPr lang="en-US" dirty="0"/>
            </a:p>
          </p:txBody>
        </p:sp>
        <p:sp>
          <p:nvSpPr>
            <p:cNvPr id="9" name="Freeform 8"/>
            <p:cNvSpPr>
              <a:spLocks/>
            </p:cNvSpPr>
            <p:nvPr/>
          </p:nvSpPr>
          <p:spPr bwMode="auto">
            <a:xfrm>
              <a:off x="664" y="1151"/>
              <a:ext cx="2212" cy="567"/>
            </a:xfrm>
            <a:custGeom>
              <a:avLst/>
              <a:gdLst/>
              <a:ahLst/>
              <a:cxnLst>
                <a:cxn ang="0">
                  <a:pos x="0" y="566"/>
                </a:cxn>
                <a:cxn ang="0">
                  <a:pos x="1106" y="0"/>
                </a:cxn>
                <a:cxn ang="0">
                  <a:pos x="2212" y="566"/>
                </a:cxn>
                <a:cxn ang="0">
                  <a:pos x="0" y="566"/>
                </a:cxn>
              </a:cxnLst>
              <a:rect l="0" t="0" r="r" b="b"/>
              <a:pathLst>
                <a:path w="2213" h="567">
                  <a:moveTo>
                    <a:pt x="0" y="566"/>
                  </a:moveTo>
                  <a:lnTo>
                    <a:pt x="1106" y="0"/>
                  </a:lnTo>
                  <a:lnTo>
                    <a:pt x="2212" y="566"/>
                  </a:lnTo>
                  <a:lnTo>
                    <a:pt x="0" y="566"/>
                  </a:lnTo>
                </a:path>
              </a:pathLst>
            </a:custGeom>
            <a:gradFill rotWithShape="0">
              <a:gsLst>
                <a:gs pos="0">
                  <a:srgbClr val="663300"/>
                </a:gs>
                <a:gs pos="100000">
                  <a:srgbClr val="663300">
                    <a:gamma/>
                    <a:tint val="70196"/>
                    <a:invGamma/>
                  </a:srgbClr>
                </a:gs>
              </a:gsLst>
              <a:lin ang="5400000" scaled="1"/>
            </a:gradFill>
            <a:ln w="12700" cap="rnd" cmpd="sng">
              <a:solidFill>
                <a:srgbClr val="000000"/>
              </a:solidFill>
              <a:prstDash val="solid"/>
              <a:round/>
              <a:headEnd/>
              <a:tailEnd/>
            </a:ln>
            <a:effectLst/>
          </p:spPr>
          <p:txBody>
            <a:bodyPr/>
            <a:lstStyle/>
            <a:p>
              <a:pPr>
                <a:defRPr/>
              </a:pPr>
              <a:endParaRPr lang="en-US" dirty="0"/>
            </a:p>
          </p:txBody>
        </p:sp>
        <p:grpSp>
          <p:nvGrpSpPr>
            <p:cNvPr id="5" name="Group 9"/>
            <p:cNvGrpSpPr>
              <a:grpSpLocks/>
            </p:cNvGrpSpPr>
            <p:nvPr/>
          </p:nvGrpSpPr>
          <p:grpSpPr bwMode="auto">
            <a:xfrm>
              <a:off x="769" y="1771"/>
              <a:ext cx="1978" cy="1722"/>
              <a:chOff x="769" y="1771"/>
              <a:chExt cx="1978" cy="1722"/>
            </a:xfrm>
          </p:grpSpPr>
          <p:sp>
            <p:nvSpPr>
              <p:cNvPr id="29" name="Rectangle 10"/>
              <p:cNvSpPr>
                <a:spLocks noChangeArrowheads="1"/>
              </p:cNvSpPr>
              <p:nvPr/>
            </p:nvSpPr>
            <p:spPr bwMode="auto">
              <a:xfrm>
                <a:off x="769" y="1771"/>
                <a:ext cx="1978" cy="260"/>
              </a:xfrm>
              <a:prstGeom prst="rect">
                <a:avLst/>
              </a:prstGeom>
              <a:noFill/>
              <a:ln w="9525">
                <a:noFill/>
                <a:miter lim="800000"/>
                <a:headEnd/>
                <a:tailEnd/>
              </a:ln>
            </p:spPr>
            <p:txBody>
              <a:bodyPr wrap="none" lIns="92075" tIns="46038" rIns="92075" bIns="46038">
                <a:spAutoFit/>
              </a:bodyPr>
              <a:lstStyle/>
              <a:p>
                <a:pPr algn="l" eaLnBrk="0" hangingPunct="0"/>
                <a:r>
                  <a:rPr lang="en-US" sz="2100" b="1" dirty="0">
                    <a:solidFill>
                      <a:srgbClr val="000000"/>
                    </a:solidFill>
                    <a:effectLst/>
                  </a:rPr>
                  <a:t>Radon Decay Products</a:t>
                </a:r>
              </a:p>
            </p:txBody>
          </p:sp>
          <p:sp>
            <p:nvSpPr>
              <p:cNvPr id="30" name="Rectangle 11"/>
              <p:cNvSpPr>
                <a:spLocks noChangeArrowheads="1"/>
              </p:cNvSpPr>
              <p:nvPr/>
            </p:nvSpPr>
            <p:spPr bwMode="auto">
              <a:xfrm>
                <a:off x="846" y="2513"/>
                <a:ext cx="665" cy="260"/>
              </a:xfrm>
              <a:prstGeom prst="rect">
                <a:avLst/>
              </a:prstGeom>
              <a:noFill/>
              <a:ln w="9525">
                <a:noFill/>
                <a:miter lim="800000"/>
                <a:headEnd/>
                <a:tailEnd/>
              </a:ln>
            </p:spPr>
            <p:txBody>
              <a:bodyPr wrap="none" lIns="92075" tIns="46038" rIns="92075" bIns="46038">
                <a:spAutoFit/>
              </a:bodyPr>
              <a:lstStyle/>
              <a:p>
                <a:pPr algn="l" eaLnBrk="0" hangingPunct="0"/>
                <a:r>
                  <a:rPr lang="en-US" sz="2100" b="1" dirty="0">
                    <a:solidFill>
                      <a:srgbClr val="000000"/>
                    </a:solidFill>
                    <a:effectLst/>
                  </a:rPr>
                  <a:t>Radon</a:t>
                </a:r>
              </a:p>
            </p:txBody>
          </p:sp>
          <p:sp>
            <p:nvSpPr>
              <p:cNvPr id="31" name="Rectangle 12"/>
              <p:cNvSpPr>
                <a:spLocks noChangeArrowheads="1"/>
              </p:cNvSpPr>
              <p:nvPr/>
            </p:nvSpPr>
            <p:spPr bwMode="auto">
              <a:xfrm>
                <a:off x="1649" y="3231"/>
                <a:ext cx="723" cy="262"/>
              </a:xfrm>
              <a:prstGeom prst="rect">
                <a:avLst/>
              </a:prstGeom>
              <a:noFill/>
              <a:ln w="9525">
                <a:noFill/>
                <a:miter lim="800000"/>
                <a:headEnd/>
                <a:tailEnd/>
              </a:ln>
              <a:effectLst/>
            </p:spPr>
            <p:txBody>
              <a:bodyPr wrap="none" lIns="92075" tIns="46038" rIns="92075" bIns="46038">
                <a:spAutoFit/>
              </a:bodyPr>
              <a:lstStyle/>
              <a:p>
                <a:pPr algn="l" eaLnBrk="0" hangingPunct="0">
                  <a:defRPr/>
                </a:pPr>
                <a:r>
                  <a:rPr lang="en-US" sz="2100" b="1" dirty="0" smtClean="0">
                    <a:solidFill>
                      <a:srgbClr val="FFFFFF"/>
                    </a:solidFill>
                    <a:effectLst>
                      <a:outerShdw blurRad="38100" dist="38100" dir="2700000" algn="tl">
                        <a:srgbClr val="000000"/>
                      </a:outerShdw>
                    </a:effectLst>
                  </a:rPr>
                  <a:t>Radon</a:t>
                </a:r>
                <a:endParaRPr lang="en-US" sz="2100" b="1" dirty="0">
                  <a:solidFill>
                    <a:srgbClr val="FFFFFF"/>
                  </a:solidFill>
                  <a:effectLst>
                    <a:outerShdw blurRad="38100" dist="38100" dir="2700000" algn="tl">
                      <a:srgbClr val="000000"/>
                    </a:outerShdw>
                  </a:effectLst>
                </a:endParaRPr>
              </a:p>
            </p:txBody>
          </p:sp>
        </p:grpSp>
        <p:grpSp>
          <p:nvGrpSpPr>
            <p:cNvPr id="10" name="Group 13"/>
            <p:cNvGrpSpPr>
              <a:grpSpLocks/>
            </p:cNvGrpSpPr>
            <p:nvPr/>
          </p:nvGrpSpPr>
          <p:grpSpPr bwMode="auto">
            <a:xfrm>
              <a:off x="1684" y="2001"/>
              <a:ext cx="584" cy="340"/>
              <a:chOff x="1684" y="2001"/>
              <a:chExt cx="584" cy="340"/>
            </a:xfrm>
          </p:grpSpPr>
          <p:sp>
            <p:nvSpPr>
              <p:cNvPr id="25" name="Freeform 14"/>
              <p:cNvSpPr>
                <a:spLocks/>
              </p:cNvSpPr>
              <p:nvPr/>
            </p:nvSpPr>
            <p:spPr bwMode="auto">
              <a:xfrm>
                <a:off x="1689" y="2026"/>
                <a:ext cx="361" cy="199"/>
              </a:xfrm>
              <a:custGeom>
                <a:avLst/>
                <a:gdLst/>
                <a:ahLst/>
                <a:cxnLst>
                  <a:cxn ang="0">
                    <a:pos x="0" y="20"/>
                  </a:cxn>
                  <a:cxn ang="0">
                    <a:pos x="4" y="45"/>
                  </a:cxn>
                  <a:cxn ang="0">
                    <a:pos x="27" y="41"/>
                  </a:cxn>
                  <a:cxn ang="0">
                    <a:pos x="49" y="38"/>
                  </a:cxn>
                  <a:cxn ang="0">
                    <a:pos x="69" y="38"/>
                  </a:cxn>
                  <a:cxn ang="0">
                    <a:pos x="90" y="41"/>
                  </a:cxn>
                  <a:cxn ang="0">
                    <a:pos x="108" y="41"/>
                  </a:cxn>
                  <a:cxn ang="0">
                    <a:pos x="123" y="45"/>
                  </a:cxn>
                  <a:cxn ang="0">
                    <a:pos x="137" y="47"/>
                  </a:cxn>
                  <a:cxn ang="0">
                    <a:pos x="153" y="52"/>
                  </a:cxn>
                  <a:cxn ang="0">
                    <a:pos x="167" y="56"/>
                  </a:cxn>
                  <a:cxn ang="0">
                    <a:pos x="185" y="65"/>
                  </a:cxn>
                  <a:cxn ang="0">
                    <a:pos x="200" y="74"/>
                  </a:cxn>
                  <a:cxn ang="0">
                    <a:pos x="213" y="83"/>
                  </a:cxn>
                  <a:cxn ang="0">
                    <a:pos x="228" y="92"/>
                  </a:cxn>
                  <a:cxn ang="0">
                    <a:pos x="243" y="103"/>
                  </a:cxn>
                  <a:cxn ang="0">
                    <a:pos x="261" y="119"/>
                  </a:cxn>
                  <a:cxn ang="0">
                    <a:pos x="272" y="128"/>
                  </a:cxn>
                  <a:cxn ang="0">
                    <a:pos x="284" y="142"/>
                  </a:cxn>
                  <a:cxn ang="0">
                    <a:pos x="296" y="153"/>
                  </a:cxn>
                  <a:cxn ang="0">
                    <a:pos x="306" y="164"/>
                  </a:cxn>
                  <a:cxn ang="0">
                    <a:pos x="321" y="184"/>
                  </a:cxn>
                  <a:cxn ang="0">
                    <a:pos x="330" y="198"/>
                  </a:cxn>
                  <a:cxn ang="0">
                    <a:pos x="361" y="180"/>
                  </a:cxn>
                  <a:cxn ang="0">
                    <a:pos x="345" y="153"/>
                  </a:cxn>
                  <a:cxn ang="0">
                    <a:pos x="322" y="124"/>
                  </a:cxn>
                  <a:cxn ang="0">
                    <a:pos x="300" y="103"/>
                  </a:cxn>
                  <a:cxn ang="0">
                    <a:pos x="274" y="81"/>
                  </a:cxn>
                  <a:cxn ang="0">
                    <a:pos x="235" y="50"/>
                  </a:cxn>
                  <a:cxn ang="0">
                    <a:pos x="198" y="27"/>
                  </a:cxn>
                  <a:cxn ang="0">
                    <a:pos x="158" y="9"/>
                  </a:cxn>
                  <a:cxn ang="0">
                    <a:pos x="125" y="2"/>
                  </a:cxn>
                  <a:cxn ang="0">
                    <a:pos x="84" y="0"/>
                  </a:cxn>
                  <a:cxn ang="0">
                    <a:pos x="52" y="7"/>
                  </a:cxn>
                  <a:cxn ang="0">
                    <a:pos x="0" y="20"/>
                  </a:cxn>
                </a:cxnLst>
                <a:rect l="0" t="0" r="r" b="b"/>
                <a:pathLst>
                  <a:path w="362" h="199">
                    <a:moveTo>
                      <a:pt x="0" y="20"/>
                    </a:moveTo>
                    <a:lnTo>
                      <a:pt x="4" y="45"/>
                    </a:lnTo>
                    <a:lnTo>
                      <a:pt x="27" y="41"/>
                    </a:lnTo>
                    <a:lnTo>
                      <a:pt x="49" y="38"/>
                    </a:lnTo>
                    <a:lnTo>
                      <a:pt x="69" y="38"/>
                    </a:lnTo>
                    <a:lnTo>
                      <a:pt x="90" y="41"/>
                    </a:lnTo>
                    <a:lnTo>
                      <a:pt x="108" y="41"/>
                    </a:lnTo>
                    <a:lnTo>
                      <a:pt x="123" y="45"/>
                    </a:lnTo>
                    <a:lnTo>
                      <a:pt x="137" y="47"/>
                    </a:lnTo>
                    <a:lnTo>
                      <a:pt x="153" y="52"/>
                    </a:lnTo>
                    <a:lnTo>
                      <a:pt x="167" y="56"/>
                    </a:lnTo>
                    <a:lnTo>
                      <a:pt x="185" y="65"/>
                    </a:lnTo>
                    <a:lnTo>
                      <a:pt x="200" y="74"/>
                    </a:lnTo>
                    <a:lnTo>
                      <a:pt x="213" y="83"/>
                    </a:lnTo>
                    <a:lnTo>
                      <a:pt x="228" y="92"/>
                    </a:lnTo>
                    <a:lnTo>
                      <a:pt x="243" y="103"/>
                    </a:lnTo>
                    <a:lnTo>
                      <a:pt x="261" y="119"/>
                    </a:lnTo>
                    <a:lnTo>
                      <a:pt x="272" y="128"/>
                    </a:lnTo>
                    <a:lnTo>
                      <a:pt x="284" y="142"/>
                    </a:lnTo>
                    <a:lnTo>
                      <a:pt x="296" y="153"/>
                    </a:lnTo>
                    <a:lnTo>
                      <a:pt x="306" y="164"/>
                    </a:lnTo>
                    <a:lnTo>
                      <a:pt x="321" y="184"/>
                    </a:lnTo>
                    <a:lnTo>
                      <a:pt x="330" y="198"/>
                    </a:lnTo>
                    <a:lnTo>
                      <a:pt x="361" y="180"/>
                    </a:lnTo>
                    <a:lnTo>
                      <a:pt x="345" y="153"/>
                    </a:lnTo>
                    <a:lnTo>
                      <a:pt x="322" y="124"/>
                    </a:lnTo>
                    <a:lnTo>
                      <a:pt x="300" y="103"/>
                    </a:lnTo>
                    <a:lnTo>
                      <a:pt x="274" y="81"/>
                    </a:lnTo>
                    <a:lnTo>
                      <a:pt x="235" y="50"/>
                    </a:lnTo>
                    <a:lnTo>
                      <a:pt x="198" y="27"/>
                    </a:lnTo>
                    <a:lnTo>
                      <a:pt x="158" y="9"/>
                    </a:lnTo>
                    <a:lnTo>
                      <a:pt x="125" y="2"/>
                    </a:lnTo>
                    <a:lnTo>
                      <a:pt x="84" y="0"/>
                    </a:lnTo>
                    <a:lnTo>
                      <a:pt x="52" y="7"/>
                    </a:lnTo>
                    <a:lnTo>
                      <a:pt x="0" y="20"/>
                    </a:lnTo>
                  </a:path>
                </a:pathLst>
              </a:custGeom>
              <a:solidFill>
                <a:srgbClr val="008000"/>
              </a:solidFill>
              <a:ln w="9525" cap="rnd">
                <a:noFill/>
                <a:round/>
                <a:headEnd/>
                <a:tailEnd/>
              </a:ln>
              <a:effectLst/>
            </p:spPr>
            <p:txBody>
              <a:bodyPr/>
              <a:lstStyle/>
              <a:p>
                <a:pPr>
                  <a:defRPr/>
                </a:pPr>
                <a:endParaRPr lang="en-US" dirty="0"/>
              </a:p>
            </p:txBody>
          </p:sp>
          <p:sp>
            <p:nvSpPr>
              <p:cNvPr id="26" name="Freeform 15"/>
              <p:cNvSpPr>
                <a:spLocks/>
              </p:cNvSpPr>
              <p:nvPr/>
            </p:nvSpPr>
            <p:spPr bwMode="auto">
              <a:xfrm>
                <a:off x="2131" y="2056"/>
                <a:ext cx="137" cy="283"/>
              </a:xfrm>
              <a:custGeom>
                <a:avLst/>
                <a:gdLst/>
                <a:ahLst/>
                <a:cxnLst>
                  <a:cxn ang="0">
                    <a:pos x="1" y="232"/>
                  </a:cxn>
                  <a:cxn ang="0">
                    <a:pos x="12" y="282"/>
                  </a:cxn>
                  <a:cxn ang="0">
                    <a:pos x="15" y="266"/>
                  </a:cxn>
                  <a:cxn ang="0">
                    <a:pos x="20" y="250"/>
                  </a:cxn>
                  <a:cxn ang="0">
                    <a:pos x="25" y="232"/>
                  </a:cxn>
                  <a:cxn ang="0">
                    <a:pos x="36" y="212"/>
                  </a:cxn>
                  <a:cxn ang="0">
                    <a:pos x="43" y="192"/>
                  </a:cxn>
                  <a:cxn ang="0">
                    <a:pos x="52" y="169"/>
                  </a:cxn>
                  <a:cxn ang="0">
                    <a:pos x="61" y="153"/>
                  </a:cxn>
                  <a:cxn ang="0">
                    <a:pos x="68" y="137"/>
                  </a:cxn>
                  <a:cxn ang="0">
                    <a:pos x="77" y="122"/>
                  </a:cxn>
                  <a:cxn ang="0">
                    <a:pos x="86" y="106"/>
                  </a:cxn>
                  <a:cxn ang="0">
                    <a:pos x="95" y="90"/>
                  </a:cxn>
                  <a:cxn ang="0">
                    <a:pos x="105" y="74"/>
                  </a:cxn>
                  <a:cxn ang="0">
                    <a:pos x="117" y="63"/>
                  </a:cxn>
                  <a:cxn ang="0">
                    <a:pos x="127" y="47"/>
                  </a:cxn>
                  <a:cxn ang="0">
                    <a:pos x="136" y="36"/>
                  </a:cxn>
                  <a:cxn ang="0">
                    <a:pos x="129" y="0"/>
                  </a:cxn>
                  <a:cxn ang="0">
                    <a:pos x="113" y="14"/>
                  </a:cxn>
                  <a:cxn ang="0">
                    <a:pos x="90" y="43"/>
                  </a:cxn>
                  <a:cxn ang="0">
                    <a:pos x="62" y="79"/>
                  </a:cxn>
                  <a:cxn ang="0">
                    <a:pos x="43" y="110"/>
                  </a:cxn>
                  <a:cxn ang="0">
                    <a:pos x="27" y="153"/>
                  </a:cxn>
                  <a:cxn ang="0">
                    <a:pos x="12" y="187"/>
                  </a:cxn>
                  <a:cxn ang="0">
                    <a:pos x="0" y="221"/>
                  </a:cxn>
                  <a:cxn ang="0">
                    <a:pos x="12" y="282"/>
                  </a:cxn>
                  <a:cxn ang="0">
                    <a:pos x="10" y="280"/>
                  </a:cxn>
                  <a:cxn ang="0">
                    <a:pos x="1" y="232"/>
                  </a:cxn>
                </a:cxnLst>
                <a:rect l="0" t="0" r="r" b="b"/>
                <a:pathLst>
                  <a:path w="137" h="283">
                    <a:moveTo>
                      <a:pt x="1" y="232"/>
                    </a:moveTo>
                    <a:lnTo>
                      <a:pt x="12" y="282"/>
                    </a:lnTo>
                    <a:lnTo>
                      <a:pt x="15" y="266"/>
                    </a:lnTo>
                    <a:lnTo>
                      <a:pt x="20" y="250"/>
                    </a:lnTo>
                    <a:lnTo>
                      <a:pt x="25" y="232"/>
                    </a:lnTo>
                    <a:lnTo>
                      <a:pt x="36" y="212"/>
                    </a:lnTo>
                    <a:lnTo>
                      <a:pt x="43" y="192"/>
                    </a:lnTo>
                    <a:lnTo>
                      <a:pt x="52" y="169"/>
                    </a:lnTo>
                    <a:lnTo>
                      <a:pt x="61" y="153"/>
                    </a:lnTo>
                    <a:lnTo>
                      <a:pt x="68" y="137"/>
                    </a:lnTo>
                    <a:lnTo>
                      <a:pt x="77" y="122"/>
                    </a:lnTo>
                    <a:lnTo>
                      <a:pt x="86" y="106"/>
                    </a:lnTo>
                    <a:lnTo>
                      <a:pt x="95" y="90"/>
                    </a:lnTo>
                    <a:lnTo>
                      <a:pt x="105" y="74"/>
                    </a:lnTo>
                    <a:lnTo>
                      <a:pt x="117" y="63"/>
                    </a:lnTo>
                    <a:lnTo>
                      <a:pt x="127" y="47"/>
                    </a:lnTo>
                    <a:lnTo>
                      <a:pt x="136" y="36"/>
                    </a:lnTo>
                    <a:lnTo>
                      <a:pt x="129" y="0"/>
                    </a:lnTo>
                    <a:lnTo>
                      <a:pt x="113" y="14"/>
                    </a:lnTo>
                    <a:lnTo>
                      <a:pt x="90" y="43"/>
                    </a:lnTo>
                    <a:lnTo>
                      <a:pt x="62" y="79"/>
                    </a:lnTo>
                    <a:lnTo>
                      <a:pt x="43" y="110"/>
                    </a:lnTo>
                    <a:lnTo>
                      <a:pt x="27" y="153"/>
                    </a:lnTo>
                    <a:lnTo>
                      <a:pt x="12" y="187"/>
                    </a:lnTo>
                    <a:lnTo>
                      <a:pt x="0" y="221"/>
                    </a:lnTo>
                    <a:lnTo>
                      <a:pt x="12" y="282"/>
                    </a:lnTo>
                    <a:lnTo>
                      <a:pt x="10" y="280"/>
                    </a:lnTo>
                    <a:lnTo>
                      <a:pt x="1" y="232"/>
                    </a:lnTo>
                  </a:path>
                </a:pathLst>
              </a:custGeom>
              <a:solidFill>
                <a:srgbClr val="008000"/>
              </a:solidFill>
              <a:ln w="9525" cap="rnd">
                <a:noFill/>
                <a:round/>
                <a:headEnd/>
                <a:tailEnd/>
              </a:ln>
              <a:effectLst/>
            </p:spPr>
            <p:txBody>
              <a:bodyPr/>
              <a:lstStyle/>
              <a:p>
                <a:pPr>
                  <a:defRPr/>
                </a:pPr>
                <a:endParaRPr lang="en-US" dirty="0"/>
              </a:p>
            </p:txBody>
          </p:sp>
          <p:sp>
            <p:nvSpPr>
              <p:cNvPr id="27" name="Freeform 16"/>
              <p:cNvSpPr>
                <a:spLocks/>
              </p:cNvSpPr>
              <p:nvPr/>
            </p:nvSpPr>
            <p:spPr bwMode="auto">
              <a:xfrm>
                <a:off x="1925" y="2270"/>
                <a:ext cx="218" cy="71"/>
              </a:xfrm>
              <a:custGeom>
                <a:avLst/>
                <a:gdLst/>
                <a:ahLst/>
                <a:cxnLst>
                  <a:cxn ang="0">
                    <a:pos x="0" y="20"/>
                  </a:cxn>
                  <a:cxn ang="0">
                    <a:pos x="8" y="61"/>
                  </a:cxn>
                  <a:cxn ang="0">
                    <a:pos x="21" y="59"/>
                  </a:cxn>
                  <a:cxn ang="0">
                    <a:pos x="34" y="59"/>
                  </a:cxn>
                  <a:cxn ang="0">
                    <a:pos x="47" y="57"/>
                  </a:cxn>
                  <a:cxn ang="0">
                    <a:pos x="61" y="57"/>
                  </a:cxn>
                  <a:cxn ang="0">
                    <a:pos x="77" y="57"/>
                  </a:cxn>
                  <a:cxn ang="0">
                    <a:pos x="93" y="54"/>
                  </a:cxn>
                  <a:cxn ang="0">
                    <a:pos x="114" y="54"/>
                  </a:cxn>
                  <a:cxn ang="0">
                    <a:pos x="135" y="54"/>
                  </a:cxn>
                  <a:cxn ang="0">
                    <a:pos x="148" y="57"/>
                  </a:cxn>
                  <a:cxn ang="0">
                    <a:pos x="164" y="59"/>
                  </a:cxn>
                  <a:cxn ang="0">
                    <a:pos x="182" y="61"/>
                  </a:cxn>
                  <a:cxn ang="0">
                    <a:pos x="198" y="66"/>
                  </a:cxn>
                  <a:cxn ang="0">
                    <a:pos x="210" y="68"/>
                  </a:cxn>
                  <a:cxn ang="0">
                    <a:pos x="217" y="70"/>
                  </a:cxn>
                  <a:cxn ang="0">
                    <a:pos x="208" y="20"/>
                  </a:cxn>
                  <a:cxn ang="0">
                    <a:pos x="194" y="14"/>
                  </a:cxn>
                  <a:cxn ang="0">
                    <a:pos x="166" y="5"/>
                  </a:cxn>
                  <a:cxn ang="0">
                    <a:pos x="135" y="0"/>
                  </a:cxn>
                  <a:cxn ang="0">
                    <a:pos x="108" y="0"/>
                  </a:cxn>
                  <a:cxn ang="0">
                    <a:pos x="77" y="0"/>
                  </a:cxn>
                  <a:cxn ang="0">
                    <a:pos x="46" y="5"/>
                  </a:cxn>
                  <a:cxn ang="0">
                    <a:pos x="25" y="11"/>
                  </a:cxn>
                  <a:cxn ang="0">
                    <a:pos x="0" y="20"/>
                  </a:cxn>
                </a:cxnLst>
                <a:rect l="0" t="0" r="r" b="b"/>
                <a:pathLst>
                  <a:path w="218" h="71">
                    <a:moveTo>
                      <a:pt x="0" y="20"/>
                    </a:moveTo>
                    <a:lnTo>
                      <a:pt x="8" y="61"/>
                    </a:lnTo>
                    <a:lnTo>
                      <a:pt x="21" y="59"/>
                    </a:lnTo>
                    <a:lnTo>
                      <a:pt x="34" y="59"/>
                    </a:lnTo>
                    <a:lnTo>
                      <a:pt x="47" y="57"/>
                    </a:lnTo>
                    <a:lnTo>
                      <a:pt x="61" y="57"/>
                    </a:lnTo>
                    <a:lnTo>
                      <a:pt x="77" y="57"/>
                    </a:lnTo>
                    <a:lnTo>
                      <a:pt x="93" y="54"/>
                    </a:lnTo>
                    <a:lnTo>
                      <a:pt x="114" y="54"/>
                    </a:lnTo>
                    <a:lnTo>
                      <a:pt x="135" y="54"/>
                    </a:lnTo>
                    <a:lnTo>
                      <a:pt x="148" y="57"/>
                    </a:lnTo>
                    <a:lnTo>
                      <a:pt x="164" y="59"/>
                    </a:lnTo>
                    <a:lnTo>
                      <a:pt x="182" y="61"/>
                    </a:lnTo>
                    <a:lnTo>
                      <a:pt x="198" y="66"/>
                    </a:lnTo>
                    <a:lnTo>
                      <a:pt x="210" y="68"/>
                    </a:lnTo>
                    <a:lnTo>
                      <a:pt x="217" y="70"/>
                    </a:lnTo>
                    <a:lnTo>
                      <a:pt x="208" y="20"/>
                    </a:lnTo>
                    <a:lnTo>
                      <a:pt x="194" y="14"/>
                    </a:lnTo>
                    <a:lnTo>
                      <a:pt x="166" y="5"/>
                    </a:lnTo>
                    <a:lnTo>
                      <a:pt x="135" y="0"/>
                    </a:lnTo>
                    <a:lnTo>
                      <a:pt x="108" y="0"/>
                    </a:lnTo>
                    <a:lnTo>
                      <a:pt x="77" y="0"/>
                    </a:lnTo>
                    <a:lnTo>
                      <a:pt x="46" y="5"/>
                    </a:lnTo>
                    <a:lnTo>
                      <a:pt x="25" y="11"/>
                    </a:lnTo>
                    <a:lnTo>
                      <a:pt x="0" y="20"/>
                    </a:lnTo>
                  </a:path>
                </a:pathLst>
              </a:custGeom>
              <a:solidFill>
                <a:srgbClr val="008000"/>
              </a:solidFill>
              <a:ln w="9525" cap="rnd">
                <a:noFill/>
                <a:round/>
                <a:headEnd/>
                <a:tailEnd/>
              </a:ln>
              <a:effectLst/>
            </p:spPr>
            <p:txBody>
              <a:bodyPr/>
              <a:lstStyle/>
              <a:p>
                <a:pPr>
                  <a:defRPr/>
                </a:pPr>
                <a:endParaRPr lang="en-US" dirty="0"/>
              </a:p>
            </p:txBody>
          </p:sp>
          <p:sp>
            <p:nvSpPr>
              <p:cNvPr id="28" name="Freeform 17"/>
              <p:cNvSpPr>
                <a:spLocks/>
              </p:cNvSpPr>
              <p:nvPr/>
            </p:nvSpPr>
            <p:spPr bwMode="auto">
              <a:xfrm>
                <a:off x="1684" y="2001"/>
                <a:ext cx="577" cy="289"/>
              </a:xfrm>
              <a:custGeom>
                <a:avLst/>
                <a:gdLst/>
                <a:ahLst/>
                <a:cxnLst>
                  <a:cxn ang="0">
                    <a:pos x="28" y="34"/>
                  </a:cxn>
                  <a:cxn ang="0">
                    <a:pos x="60" y="20"/>
                  </a:cxn>
                  <a:cxn ang="0">
                    <a:pos x="94" y="9"/>
                  </a:cxn>
                  <a:cxn ang="0">
                    <a:pos x="125" y="2"/>
                  </a:cxn>
                  <a:cxn ang="0">
                    <a:pos x="163" y="0"/>
                  </a:cxn>
                  <a:cxn ang="0">
                    <a:pos x="200" y="0"/>
                  </a:cxn>
                  <a:cxn ang="0">
                    <a:pos x="239" y="7"/>
                  </a:cxn>
                  <a:cxn ang="0">
                    <a:pos x="276" y="16"/>
                  </a:cxn>
                  <a:cxn ang="0">
                    <a:pos x="312" y="25"/>
                  </a:cxn>
                  <a:cxn ang="0">
                    <a:pos x="347" y="38"/>
                  </a:cxn>
                  <a:cxn ang="0">
                    <a:pos x="383" y="56"/>
                  </a:cxn>
                  <a:cxn ang="0">
                    <a:pos x="417" y="79"/>
                  </a:cxn>
                  <a:cxn ang="0">
                    <a:pos x="447" y="101"/>
                  </a:cxn>
                  <a:cxn ang="0">
                    <a:pos x="468" y="126"/>
                  </a:cxn>
                  <a:cxn ang="0">
                    <a:pos x="563" y="74"/>
                  </a:cxn>
                  <a:cxn ang="0">
                    <a:pos x="535" y="110"/>
                  </a:cxn>
                  <a:cxn ang="0">
                    <a:pos x="514" y="140"/>
                  </a:cxn>
                  <a:cxn ang="0">
                    <a:pos x="499" y="164"/>
                  </a:cxn>
                  <a:cxn ang="0">
                    <a:pos x="484" y="196"/>
                  </a:cxn>
                  <a:cxn ang="0">
                    <a:pos x="468" y="234"/>
                  </a:cxn>
                  <a:cxn ang="0">
                    <a:pos x="454" y="272"/>
                  </a:cxn>
                  <a:cxn ang="0">
                    <a:pos x="439" y="288"/>
                  </a:cxn>
                  <a:cxn ang="0">
                    <a:pos x="418" y="281"/>
                  </a:cxn>
                  <a:cxn ang="0">
                    <a:pos x="393" y="277"/>
                  </a:cxn>
                  <a:cxn ang="0">
                    <a:pos x="370" y="275"/>
                  </a:cxn>
                  <a:cxn ang="0">
                    <a:pos x="344" y="277"/>
                  </a:cxn>
                  <a:cxn ang="0">
                    <a:pos x="319" y="277"/>
                  </a:cxn>
                  <a:cxn ang="0">
                    <a:pos x="294" y="279"/>
                  </a:cxn>
                  <a:cxn ang="0">
                    <a:pos x="272" y="281"/>
                  </a:cxn>
                  <a:cxn ang="0">
                    <a:pos x="241" y="288"/>
                  </a:cxn>
                  <a:cxn ang="0">
                    <a:pos x="338" y="189"/>
                  </a:cxn>
                  <a:cxn ang="0">
                    <a:pos x="304" y="148"/>
                  </a:cxn>
                  <a:cxn ang="0">
                    <a:pos x="279" y="126"/>
                  </a:cxn>
                  <a:cxn ang="0">
                    <a:pos x="242" y="99"/>
                  </a:cxn>
                  <a:cxn ang="0">
                    <a:pos x="213" y="79"/>
                  </a:cxn>
                  <a:cxn ang="0">
                    <a:pos x="190" y="63"/>
                  </a:cxn>
                  <a:cxn ang="0">
                    <a:pos x="161" y="52"/>
                  </a:cxn>
                  <a:cxn ang="0">
                    <a:pos x="133" y="43"/>
                  </a:cxn>
                  <a:cxn ang="0">
                    <a:pos x="100" y="41"/>
                  </a:cxn>
                  <a:cxn ang="0">
                    <a:pos x="65" y="43"/>
                  </a:cxn>
                  <a:cxn ang="0">
                    <a:pos x="29" y="47"/>
                  </a:cxn>
                </a:cxnLst>
                <a:rect l="0" t="0" r="r" b="b"/>
                <a:pathLst>
                  <a:path w="577" h="289">
                    <a:moveTo>
                      <a:pt x="0" y="50"/>
                    </a:moveTo>
                    <a:lnTo>
                      <a:pt x="28" y="34"/>
                    </a:lnTo>
                    <a:lnTo>
                      <a:pt x="42" y="29"/>
                    </a:lnTo>
                    <a:lnTo>
                      <a:pt x="60" y="20"/>
                    </a:lnTo>
                    <a:lnTo>
                      <a:pt x="77" y="14"/>
                    </a:lnTo>
                    <a:lnTo>
                      <a:pt x="94" y="9"/>
                    </a:lnTo>
                    <a:lnTo>
                      <a:pt x="111" y="5"/>
                    </a:lnTo>
                    <a:lnTo>
                      <a:pt x="125" y="2"/>
                    </a:lnTo>
                    <a:lnTo>
                      <a:pt x="143" y="0"/>
                    </a:lnTo>
                    <a:lnTo>
                      <a:pt x="163" y="0"/>
                    </a:lnTo>
                    <a:lnTo>
                      <a:pt x="182" y="0"/>
                    </a:lnTo>
                    <a:lnTo>
                      <a:pt x="200" y="0"/>
                    </a:lnTo>
                    <a:lnTo>
                      <a:pt x="221" y="2"/>
                    </a:lnTo>
                    <a:lnTo>
                      <a:pt x="239" y="7"/>
                    </a:lnTo>
                    <a:lnTo>
                      <a:pt x="260" y="11"/>
                    </a:lnTo>
                    <a:lnTo>
                      <a:pt x="276" y="16"/>
                    </a:lnTo>
                    <a:lnTo>
                      <a:pt x="295" y="20"/>
                    </a:lnTo>
                    <a:lnTo>
                      <a:pt x="312" y="25"/>
                    </a:lnTo>
                    <a:lnTo>
                      <a:pt x="329" y="34"/>
                    </a:lnTo>
                    <a:lnTo>
                      <a:pt x="347" y="38"/>
                    </a:lnTo>
                    <a:lnTo>
                      <a:pt x="367" y="50"/>
                    </a:lnTo>
                    <a:lnTo>
                      <a:pt x="383" y="56"/>
                    </a:lnTo>
                    <a:lnTo>
                      <a:pt x="401" y="68"/>
                    </a:lnTo>
                    <a:lnTo>
                      <a:pt x="417" y="79"/>
                    </a:lnTo>
                    <a:lnTo>
                      <a:pt x="433" y="88"/>
                    </a:lnTo>
                    <a:lnTo>
                      <a:pt x="447" y="101"/>
                    </a:lnTo>
                    <a:lnTo>
                      <a:pt x="458" y="113"/>
                    </a:lnTo>
                    <a:lnTo>
                      <a:pt x="468" y="126"/>
                    </a:lnTo>
                    <a:lnTo>
                      <a:pt x="576" y="56"/>
                    </a:lnTo>
                    <a:lnTo>
                      <a:pt x="563" y="74"/>
                    </a:lnTo>
                    <a:lnTo>
                      <a:pt x="547" y="95"/>
                    </a:lnTo>
                    <a:lnTo>
                      <a:pt x="535" y="110"/>
                    </a:lnTo>
                    <a:lnTo>
                      <a:pt x="524" y="124"/>
                    </a:lnTo>
                    <a:lnTo>
                      <a:pt x="514" y="140"/>
                    </a:lnTo>
                    <a:lnTo>
                      <a:pt x="506" y="153"/>
                    </a:lnTo>
                    <a:lnTo>
                      <a:pt x="499" y="164"/>
                    </a:lnTo>
                    <a:lnTo>
                      <a:pt x="492" y="180"/>
                    </a:lnTo>
                    <a:lnTo>
                      <a:pt x="484" y="196"/>
                    </a:lnTo>
                    <a:lnTo>
                      <a:pt x="477" y="214"/>
                    </a:lnTo>
                    <a:lnTo>
                      <a:pt x="468" y="234"/>
                    </a:lnTo>
                    <a:lnTo>
                      <a:pt x="460" y="250"/>
                    </a:lnTo>
                    <a:lnTo>
                      <a:pt x="454" y="272"/>
                    </a:lnTo>
                    <a:lnTo>
                      <a:pt x="448" y="288"/>
                    </a:lnTo>
                    <a:lnTo>
                      <a:pt x="439" y="288"/>
                    </a:lnTo>
                    <a:lnTo>
                      <a:pt x="429" y="284"/>
                    </a:lnTo>
                    <a:lnTo>
                      <a:pt x="418" y="281"/>
                    </a:lnTo>
                    <a:lnTo>
                      <a:pt x="405" y="279"/>
                    </a:lnTo>
                    <a:lnTo>
                      <a:pt x="393" y="277"/>
                    </a:lnTo>
                    <a:lnTo>
                      <a:pt x="381" y="277"/>
                    </a:lnTo>
                    <a:lnTo>
                      <a:pt x="370" y="275"/>
                    </a:lnTo>
                    <a:lnTo>
                      <a:pt x="358" y="275"/>
                    </a:lnTo>
                    <a:lnTo>
                      <a:pt x="344" y="277"/>
                    </a:lnTo>
                    <a:lnTo>
                      <a:pt x="331" y="277"/>
                    </a:lnTo>
                    <a:lnTo>
                      <a:pt x="319" y="277"/>
                    </a:lnTo>
                    <a:lnTo>
                      <a:pt x="307" y="277"/>
                    </a:lnTo>
                    <a:lnTo>
                      <a:pt x="294" y="279"/>
                    </a:lnTo>
                    <a:lnTo>
                      <a:pt x="282" y="281"/>
                    </a:lnTo>
                    <a:lnTo>
                      <a:pt x="272" y="281"/>
                    </a:lnTo>
                    <a:lnTo>
                      <a:pt x="257" y="284"/>
                    </a:lnTo>
                    <a:lnTo>
                      <a:pt x="241" y="288"/>
                    </a:lnTo>
                    <a:lnTo>
                      <a:pt x="352" y="209"/>
                    </a:lnTo>
                    <a:lnTo>
                      <a:pt x="338" y="189"/>
                    </a:lnTo>
                    <a:lnTo>
                      <a:pt x="327" y="175"/>
                    </a:lnTo>
                    <a:lnTo>
                      <a:pt x="304" y="148"/>
                    </a:lnTo>
                    <a:lnTo>
                      <a:pt x="291" y="137"/>
                    </a:lnTo>
                    <a:lnTo>
                      <a:pt x="279" y="126"/>
                    </a:lnTo>
                    <a:lnTo>
                      <a:pt x="255" y="110"/>
                    </a:lnTo>
                    <a:lnTo>
                      <a:pt x="242" y="99"/>
                    </a:lnTo>
                    <a:lnTo>
                      <a:pt x="228" y="88"/>
                    </a:lnTo>
                    <a:lnTo>
                      <a:pt x="213" y="79"/>
                    </a:lnTo>
                    <a:lnTo>
                      <a:pt x="202" y="72"/>
                    </a:lnTo>
                    <a:lnTo>
                      <a:pt x="190" y="63"/>
                    </a:lnTo>
                    <a:lnTo>
                      <a:pt x="175" y="59"/>
                    </a:lnTo>
                    <a:lnTo>
                      <a:pt x="161" y="52"/>
                    </a:lnTo>
                    <a:lnTo>
                      <a:pt x="146" y="47"/>
                    </a:lnTo>
                    <a:lnTo>
                      <a:pt x="133" y="43"/>
                    </a:lnTo>
                    <a:lnTo>
                      <a:pt x="115" y="41"/>
                    </a:lnTo>
                    <a:lnTo>
                      <a:pt x="100" y="41"/>
                    </a:lnTo>
                    <a:lnTo>
                      <a:pt x="82" y="41"/>
                    </a:lnTo>
                    <a:lnTo>
                      <a:pt x="65" y="43"/>
                    </a:lnTo>
                    <a:lnTo>
                      <a:pt x="47" y="43"/>
                    </a:lnTo>
                    <a:lnTo>
                      <a:pt x="29" y="47"/>
                    </a:lnTo>
                    <a:lnTo>
                      <a:pt x="0" y="50"/>
                    </a:lnTo>
                  </a:path>
                </a:pathLst>
              </a:custGeom>
              <a:solidFill>
                <a:srgbClr val="00FF00"/>
              </a:solidFill>
              <a:ln w="9525" cap="rnd">
                <a:noFill/>
                <a:round/>
                <a:headEnd/>
                <a:tailEnd/>
              </a:ln>
              <a:effectLst/>
            </p:spPr>
            <p:txBody>
              <a:bodyPr/>
              <a:lstStyle/>
              <a:p>
                <a:pPr>
                  <a:defRPr/>
                </a:pPr>
                <a:endParaRPr lang="en-US" dirty="0"/>
              </a:p>
            </p:txBody>
          </p:sp>
        </p:grpSp>
        <p:grpSp>
          <p:nvGrpSpPr>
            <p:cNvPr id="11" name="Group 18"/>
            <p:cNvGrpSpPr>
              <a:grpSpLocks/>
            </p:cNvGrpSpPr>
            <p:nvPr/>
          </p:nvGrpSpPr>
          <p:grpSpPr bwMode="auto">
            <a:xfrm>
              <a:off x="1093" y="2781"/>
              <a:ext cx="644" cy="445"/>
              <a:chOff x="1093" y="2781"/>
              <a:chExt cx="644" cy="445"/>
            </a:xfrm>
          </p:grpSpPr>
          <p:sp>
            <p:nvSpPr>
              <p:cNvPr id="21" name="Freeform 19"/>
              <p:cNvSpPr>
                <a:spLocks/>
              </p:cNvSpPr>
              <p:nvPr/>
            </p:nvSpPr>
            <p:spPr bwMode="auto">
              <a:xfrm>
                <a:off x="1363" y="2933"/>
                <a:ext cx="374" cy="292"/>
              </a:xfrm>
              <a:custGeom>
                <a:avLst/>
                <a:gdLst/>
                <a:ahLst/>
                <a:cxnLst>
                  <a:cxn ang="0">
                    <a:pos x="373" y="291"/>
                  </a:cxn>
                  <a:cxn ang="0">
                    <a:pos x="373" y="270"/>
                  </a:cxn>
                  <a:cxn ang="0">
                    <a:pos x="346" y="264"/>
                  </a:cxn>
                  <a:cxn ang="0">
                    <a:pos x="322" y="256"/>
                  </a:cxn>
                  <a:cxn ang="0">
                    <a:pos x="299" y="247"/>
                  </a:cxn>
                  <a:cxn ang="0">
                    <a:pos x="276" y="239"/>
                  </a:cxn>
                  <a:cxn ang="0">
                    <a:pos x="256" y="230"/>
                  </a:cxn>
                  <a:cxn ang="0">
                    <a:pos x="240" y="221"/>
                  </a:cxn>
                  <a:cxn ang="0">
                    <a:pos x="225" y="213"/>
                  </a:cxn>
                  <a:cxn ang="0">
                    <a:pos x="209" y="203"/>
                  </a:cxn>
                  <a:cxn ang="0">
                    <a:pos x="193" y="192"/>
                  </a:cxn>
                  <a:cxn ang="0">
                    <a:pos x="175" y="177"/>
                  </a:cxn>
                  <a:cxn ang="0">
                    <a:pos x="161" y="164"/>
                  </a:cxn>
                  <a:cxn ang="0">
                    <a:pos x="147" y="153"/>
                  </a:cxn>
                  <a:cxn ang="0">
                    <a:pos x="134" y="138"/>
                  </a:cxn>
                  <a:cxn ang="0">
                    <a:pos x="118" y="121"/>
                  </a:cxn>
                  <a:cxn ang="0">
                    <a:pos x="100" y="100"/>
                  </a:cxn>
                  <a:cxn ang="0">
                    <a:pos x="90" y="86"/>
                  </a:cxn>
                  <a:cxn ang="0">
                    <a:pos x="79" y="70"/>
                  </a:cxn>
                  <a:cxn ang="0">
                    <a:pos x="68" y="56"/>
                  </a:cxn>
                  <a:cxn ang="0">
                    <a:pos x="59" y="40"/>
                  </a:cxn>
                  <a:cxn ang="0">
                    <a:pos x="47" y="19"/>
                  </a:cxn>
                  <a:cxn ang="0">
                    <a:pos x="40" y="0"/>
                  </a:cxn>
                  <a:cxn ang="0">
                    <a:pos x="0" y="6"/>
                  </a:cxn>
                  <a:cxn ang="0">
                    <a:pos x="13" y="36"/>
                  </a:cxn>
                  <a:cxn ang="0">
                    <a:pos x="33" y="70"/>
                  </a:cxn>
                  <a:cxn ang="0">
                    <a:pos x="53" y="98"/>
                  </a:cxn>
                  <a:cxn ang="0">
                    <a:pos x="79" y="129"/>
                  </a:cxn>
                  <a:cxn ang="0">
                    <a:pos x="114" y="172"/>
                  </a:cxn>
                  <a:cxn ang="0">
                    <a:pos x="153" y="208"/>
                  </a:cxn>
                  <a:cxn ang="0">
                    <a:pos x="195" y="239"/>
                  </a:cxn>
                  <a:cxn ang="0">
                    <a:pos x="230" y="258"/>
                  </a:cxn>
                  <a:cxn ang="0">
                    <a:pos x="275" y="277"/>
                  </a:cxn>
                  <a:cxn ang="0">
                    <a:pos x="312" y="284"/>
                  </a:cxn>
                  <a:cxn ang="0">
                    <a:pos x="373" y="291"/>
                  </a:cxn>
                </a:cxnLst>
                <a:rect l="0" t="0" r="r" b="b"/>
                <a:pathLst>
                  <a:path w="374" h="292">
                    <a:moveTo>
                      <a:pt x="373" y="291"/>
                    </a:moveTo>
                    <a:lnTo>
                      <a:pt x="373" y="270"/>
                    </a:lnTo>
                    <a:lnTo>
                      <a:pt x="346" y="264"/>
                    </a:lnTo>
                    <a:lnTo>
                      <a:pt x="322" y="256"/>
                    </a:lnTo>
                    <a:lnTo>
                      <a:pt x="299" y="247"/>
                    </a:lnTo>
                    <a:lnTo>
                      <a:pt x="276" y="239"/>
                    </a:lnTo>
                    <a:lnTo>
                      <a:pt x="256" y="230"/>
                    </a:lnTo>
                    <a:lnTo>
                      <a:pt x="240" y="221"/>
                    </a:lnTo>
                    <a:lnTo>
                      <a:pt x="225" y="213"/>
                    </a:lnTo>
                    <a:lnTo>
                      <a:pt x="209" y="203"/>
                    </a:lnTo>
                    <a:lnTo>
                      <a:pt x="193" y="192"/>
                    </a:lnTo>
                    <a:lnTo>
                      <a:pt x="175" y="177"/>
                    </a:lnTo>
                    <a:lnTo>
                      <a:pt x="161" y="164"/>
                    </a:lnTo>
                    <a:lnTo>
                      <a:pt x="147" y="153"/>
                    </a:lnTo>
                    <a:lnTo>
                      <a:pt x="134" y="138"/>
                    </a:lnTo>
                    <a:lnTo>
                      <a:pt x="118" y="121"/>
                    </a:lnTo>
                    <a:lnTo>
                      <a:pt x="100" y="100"/>
                    </a:lnTo>
                    <a:lnTo>
                      <a:pt x="90" y="86"/>
                    </a:lnTo>
                    <a:lnTo>
                      <a:pt x="79" y="70"/>
                    </a:lnTo>
                    <a:lnTo>
                      <a:pt x="68" y="56"/>
                    </a:lnTo>
                    <a:lnTo>
                      <a:pt x="59" y="40"/>
                    </a:lnTo>
                    <a:lnTo>
                      <a:pt x="47" y="19"/>
                    </a:lnTo>
                    <a:lnTo>
                      <a:pt x="40" y="0"/>
                    </a:lnTo>
                    <a:lnTo>
                      <a:pt x="0" y="6"/>
                    </a:lnTo>
                    <a:lnTo>
                      <a:pt x="13" y="36"/>
                    </a:lnTo>
                    <a:lnTo>
                      <a:pt x="33" y="70"/>
                    </a:lnTo>
                    <a:lnTo>
                      <a:pt x="53" y="98"/>
                    </a:lnTo>
                    <a:lnTo>
                      <a:pt x="79" y="129"/>
                    </a:lnTo>
                    <a:lnTo>
                      <a:pt x="114" y="172"/>
                    </a:lnTo>
                    <a:lnTo>
                      <a:pt x="153" y="208"/>
                    </a:lnTo>
                    <a:lnTo>
                      <a:pt x="195" y="239"/>
                    </a:lnTo>
                    <a:lnTo>
                      <a:pt x="230" y="258"/>
                    </a:lnTo>
                    <a:lnTo>
                      <a:pt x="275" y="277"/>
                    </a:lnTo>
                    <a:lnTo>
                      <a:pt x="312" y="284"/>
                    </a:lnTo>
                    <a:lnTo>
                      <a:pt x="373" y="291"/>
                    </a:lnTo>
                  </a:path>
                </a:pathLst>
              </a:custGeom>
              <a:solidFill>
                <a:srgbClr val="008000"/>
              </a:solidFill>
              <a:ln w="9525" cap="rnd">
                <a:noFill/>
                <a:round/>
                <a:headEnd/>
                <a:tailEnd/>
              </a:ln>
              <a:effectLst/>
            </p:spPr>
            <p:txBody>
              <a:bodyPr/>
              <a:lstStyle/>
              <a:p>
                <a:pPr>
                  <a:defRPr/>
                </a:pPr>
                <a:endParaRPr lang="en-US" dirty="0"/>
              </a:p>
            </p:txBody>
          </p:sp>
          <p:sp>
            <p:nvSpPr>
              <p:cNvPr id="22" name="Freeform 20"/>
              <p:cNvSpPr>
                <a:spLocks/>
              </p:cNvSpPr>
              <p:nvPr/>
            </p:nvSpPr>
            <p:spPr bwMode="auto">
              <a:xfrm>
                <a:off x="1094" y="2781"/>
                <a:ext cx="192" cy="211"/>
              </a:xfrm>
              <a:custGeom>
                <a:avLst/>
                <a:gdLst/>
                <a:ahLst/>
                <a:cxnLst>
                  <a:cxn ang="0">
                    <a:pos x="192" y="48"/>
                  </a:cxn>
                  <a:cxn ang="0">
                    <a:pos x="192" y="0"/>
                  </a:cxn>
                  <a:cxn ang="0">
                    <a:pos x="185" y="13"/>
                  </a:cxn>
                  <a:cxn ang="0">
                    <a:pos x="176" y="25"/>
                  </a:cxn>
                  <a:cxn ang="0">
                    <a:pos x="164" y="39"/>
                  </a:cxn>
                  <a:cxn ang="0">
                    <a:pos x="150" y="54"/>
                  </a:cxn>
                  <a:cxn ang="0">
                    <a:pos x="136" y="70"/>
                  </a:cxn>
                  <a:cxn ang="0">
                    <a:pos x="122" y="86"/>
                  </a:cxn>
                  <a:cxn ang="0">
                    <a:pos x="110" y="99"/>
                  </a:cxn>
                  <a:cxn ang="0">
                    <a:pos x="97" y="110"/>
                  </a:cxn>
                  <a:cxn ang="0">
                    <a:pos x="85" y="121"/>
                  </a:cxn>
                  <a:cxn ang="0">
                    <a:pos x="72" y="132"/>
                  </a:cxn>
                  <a:cxn ang="0">
                    <a:pos x="57" y="143"/>
                  </a:cxn>
                  <a:cxn ang="0">
                    <a:pos x="42" y="152"/>
                  </a:cxn>
                  <a:cxn ang="0">
                    <a:pos x="28" y="159"/>
                  </a:cxn>
                  <a:cxn ang="0">
                    <a:pos x="12" y="168"/>
                  </a:cxn>
                  <a:cxn ang="0">
                    <a:pos x="0" y="175"/>
                  </a:cxn>
                  <a:cxn ang="0">
                    <a:pos x="0" y="210"/>
                  </a:cxn>
                  <a:cxn ang="0">
                    <a:pos x="21" y="202"/>
                  </a:cxn>
                  <a:cxn ang="0">
                    <a:pos x="53" y="186"/>
                  </a:cxn>
                  <a:cxn ang="0">
                    <a:pos x="90" y="167"/>
                  </a:cxn>
                  <a:cxn ang="0">
                    <a:pos x="119" y="144"/>
                  </a:cxn>
                  <a:cxn ang="0">
                    <a:pos x="147" y="113"/>
                  </a:cxn>
                  <a:cxn ang="0">
                    <a:pos x="173" y="86"/>
                  </a:cxn>
                  <a:cxn ang="0">
                    <a:pos x="192" y="60"/>
                  </a:cxn>
                  <a:cxn ang="0">
                    <a:pos x="192" y="1"/>
                  </a:cxn>
                  <a:cxn ang="0">
                    <a:pos x="192" y="2"/>
                  </a:cxn>
                  <a:cxn ang="0">
                    <a:pos x="192" y="48"/>
                  </a:cxn>
                </a:cxnLst>
                <a:rect l="0" t="0" r="r" b="b"/>
                <a:pathLst>
                  <a:path w="193" h="211">
                    <a:moveTo>
                      <a:pt x="192" y="48"/>
                    </a:moveTo>
                    <a:lnTo>
                      <a:pt x="192" y="0"/>
                    </a:lnTo>
                    <a:lnTo>
                      <a:pt x="185" y="13"/>
                    </a:lnTo>
                    <a:lnTo>
                      <a:pt x="176" y="25"/>
                    </a:lnTo>
                    <a:lnTo>
                      <a:pt x="164" y="39"/>
                    </a:lnTo>
                    <a:lnTo>
                      <a:pt x="150" y="54"/>
                    </a:lnTo>
                    <a:lnTo>
                      <a:pt x="136" y="70"/>
                    </a:lnTo>
                    <a:lnTo>
                      <a:pt x="122" y="86"/>
                    </a:lnTo>
                    <a:lnTo>
                      <a:pt x="110" y="99"/>
                    </a:lnTo>
                    <a:lnTo>
                      <a:pt x="97" y="110"/>
                    </a:lnTo>
                    <a:lnTo>
                      <a:pt x="85" y="121"/>
                    </a:lnTo>
                    <a:lnTo>
                      <a:pt x="72" y="132"/>
                    </a:lnTo>
                    <a:lnTo>
                      <a:pt x="57" y="143"/>
                    </a:lnTo>
                    <a:lnTo>
                      <a:pt x="42" y="152"/>
                    </a:lnTo>
                    <a:lnTo>
                      <a:pt x="28" y="159"/>
                    </a:lnTo>
                    <a:lnTo>
                      <a:pt x="12" y="168"/>
                    </a:lnTo>
                    <a:lnTo>
                      <a:pt x="0" y="175"/>
                    </a:lnTo>
                    <a:lnTo>
                      <a:pt x="0" y="210"/>
                    </a:lnTo>
                    <a:lnTo>
                      <a:pt x="21" y="202"/>
                    </a:lnTo>
                    <a:lnTo>
                      <a:pt x="53" y="186"/>
                    </a:lnTo>
                    <a:lnTo>
                      <a:pt x="90" y="167"/>
                    </a:lnTo>
                    <a:lnTo>
                      <a:pt x="119" y="144"/>
                    </a:lnTo>
                    <a:lnTo>
                      <a:pt x="147" y="113"/>
                    </a:lnTo>
                    <a:lnTo>
                      <a:pt x="173" y="86"/>
                    </a:lnTo>
                    <a:lnTo>
                      <a:pt x="192" y="60"/>
                    </a:lnTo>
                    <a:lnTo>
                      <a:pt x="192" y="1"/>
                    </a:lnTo>
                    <a:lnTo>
                      <a:pt x="192" y="2"/>
                    </a:lnTo>
                    <a:lnTo>
                      <a:pt x="192" y="48"/>
                    </a:lnTo>
                  </a:path>
                </a:pathLst>
              </a:custGeom>
              <a:solidFill>
                <a:srgbClr val="008000"/>
              </a:solidFill>
              <a:ln w="9525" cap="rnd">
                <a:noFill/>
                <a:round/>
                <a:headEnd/>
                <a:tailEnd/>
              </a:ln>
              <a:effectLst/>
            </p:spPr>
            <p:txBody>
              <a:bodyPr/>
              <a:lstStyle/>
              <a:p>
                <a:pPr>
                  <a:defRPr/>
                </a:pPr>
                <a:endParaRPr lang="en-US" dirty="0"/>
              </a:p>
            </p:txBody>
          </p:sp>
          <p:sp>
            <p:nvSpPr>
              <p:cNvPr id="23" name="Freeform 21"/>
              <p:cNvSpPr>
                <a:spLocks/>
              </p:cNvSpPr>
              <p:nvPr/>
            </p:nvSpPr>
            <p:spPr bwMode="auto">
              <a:xfrm>
                <a:off x="1288" y="2782"/>
                <a:ext cx="232" cy="133"/>
              </a:xfrm>
              <a:custGeom>
                <a:avLst/>
                <a:gdLst/>
                <a:ahLst/>
                <a:cxnLst>
                  <a:cxn ang="0">
                    <a:pos x="231" y="132"/>
                  </a:cxn>
                  <a:cxn ang="0">
                    <a:pos x="231" y="92"/>
                  </a:cxn>
                  <a:cxn ang="0">
                    <a:pos x="216" y="89"/>
                  </a:cxn>
                  <a:cxn ang="0">
                    <a:pos x="201" y="85"/>
                  </a:cxn>
                  <a:cxn ang="0">
                    <a:pos x="186" y="80"/>
                  </a:cxn>
                  <a:cxn ang="0">
                    <a:pos x="171" y="77"/>
                  </a:cxn>
                  <a:cxn ang="0">
                    <a:pos x="154" y="71"/>
                  </a:cxn>
                  <a:cxn ang="0">
                    <a:pos x="135" y="65"/>
                  </a:cxn>
                  <a:cxn ang="0">
                    <a:pos x="111" y="56"/>
                  </a:cxn>
                  <a:cxn ang="0">
                    <a:pos x="88" y="48"/>
                  </a:cxn>
                  <a:cxn ang="0">
                    <a:pos x="74" y="42"/>
                  </a:cxn>
                  <a:cxn ang="0">
                    <a:pos x="56" y="34"/>
                  </a:cxn>
                  <a:cxn ang="0">
                    <a:pos x="37" y="24"/>
                  </a:cxn>
                  <a:cxn ang="0">
                    <a:pos x="19" y="14"/>
                  </a:cxn>
                  <a:cxn ang="0">
                    <a:pos x="8" y="6"/>
                  </a:cxn>
                  <a:cxn ang="0">
                    <a:pos x="0" y="0"/>
                  </a:cxn>
                  <a:cxn ang="0">
                    <a:pos x="0" y="51"/>
                  </a:cxn>
                  <a:cxn ang="0">
                    <a:pos x="14" y="64"/>
                  </a:cxn>
                  <a:cxn ang="0">
                    <a:pos x="43" y="81"/>
                  </a:cxn>
                  <a:cxn ang="0">
                    <a:pos x="77" y="98"/>
                  </a:cxn>
                  <a:cxn ang="0">
                    <a:pos x="107" y="108"/>
                  </a:cxn>
                  <a:cxn ang="0">
                    <a:pos x="142" y="121"/>
                  </a:cxn>
                  <a:cxn ang="0">
                    <a:pos x="177" y="129"/>
                  </a:cxn>
                  <a:cxn ang="0">
                    <a:pos x="202" y="132"/>
                  </a:cxn>
                  <a:cxn ang="0">
                    <a:pos x="231" y="132"/>
                  </a:cxn>
                </a:cxnLst>
                <a:rect l="0" t="0" r="r" b="b"/>
                <a:pathLst>
                  <a:path w="232" h="133">
                    <a:moveTo>
                      <a:pt x="231" y="132"/>
                    </a:moveTo>
                    <a:lnTo>
                      <a:pt x="231" y="92"/>
                    </a:lnTo>
                    <a:lnTo>
                      <a:pt x="216" y="89"/>
                    </a:lnTo>
                    <a:lnTo>
                      <a:pt x="201" y="85"/>
                    </a:lnTo>
                    <a:lnTo>
                      <a:pt x="186" y="80"/>
                    </a:lnTo>
                    <a:lnTo>
                      <a:pt x="171" y="77"/>
                    </a:lnTo>
                    <a:lnTo>
                      <a:pt x="154" y="71"/>
                    </a:lnTo>
                    <a:lnTo>
                      <a:pt x="135" y="65"/>
                    </a:lnTo>
                    <a:lnTo>
                      <a:pt x="111" y="56"/>
                    </a:lnTo>
                    <a:lnTo>
                      <a:pt x="88" y="48"/>
                    </a:lnTo>
                    <a:lnTo>
                      <a:pt x="74" y="42"/>
                    </a:lnTo>
                    <a:lnTo>
                      <a:pt x="56" y="34"/>
                    </a:lnTo>
                    <a:lnTo>
                      <a:pt x="37" y="24"/>
                    </a:lnTo>
                    <a:lnTo>
                      <a:pt x="19" y="14"/>
                    </a:lnTo>
                    <a:lnTo>
                      <a:pt x="8" y="6"/>
                    </a:lnTo>
                    <a:lnTo>
                      <a:pt x="0" y="0"/>
                    </a:lnTo>
                    <a:lnTo>
                      <a:pt x="0" y="51"/>
                    </a:lnTo>
                    <a:lnTo>
                      <a:pt x="14" y="64"/>
                    </a:lnTo>
                    <a:lnTo>
                      <a:pt x="43" y="81"/>
                    </a:lnTo>
                    <a:lnTo>
                      <a:pt x="77" y="98"/>
                    </a:lnTo>
                    <a:lnTo>
                      <a:pt x="107" y="108"/>
                    </a:lnTo>
                    <a:lnTo>
                      <a:pt x="142" y="121"/>
                    </a:lnTo>
                    <a:lnTo>
                      <a:pt x="177" y="129"/>
                    </a:lnTo>
                    <a:lnTo>
                      <a:pt x="202" y="132"/>
                    </a:lnTo>
                    <a:lnTo>
                      <a:pt x="231" y="132"/>
                    </a:lnTo>
                  </a:path>
                </a:pathLst>
              </a:custGeom>
              <a:solidFill>
                <a:srgbClr val="008000"/>
              </a:solidFill>
              <a:ln w="9525" cap="rnd">
                <a:noFill/>
                <a:round/>
                <a:headEnd/>
                <a:tailEnd/>
              </a:ln>
              <a:effectLst/>
            </p:spPr>
            <p:txBody>
              <a:bodyPr/>
              <a:lstStyle/>
              <a:p>
                <a:pPr>
                  <a:defRPr/>
                </a:pPr>
                <a:endParaRPr lang="en-US" dirty="0"/>
              </a:p>
            </p:txBody>
          </p:sp>
          <p:sp>
            <p:nvSpPr>
              <p:cNvPr id="24" name="Freeform 22"/>
              <p:cNvSpPr>
                <a:spLocks/>
              </p:cNvSpPr>
              <p:nvPr/>
            </p:nvSpPr>
            <p:spPr bwMode="auto">
              <a:xfrm>
                <a:off x="1093" y="2830"/>
                <a:ext cx="644" cy="396"/>
              </a:xfrm>
              <a:custGeom>
                <a:avLst/>
                <a:gdLst/>
                <a:ahLst/>
                <a:cxnLst>
                  <a:cxn ang="0">
                    <a:pos x="607" y="395"/>
                  </a:cxn>
                  <a:cxn ang="0">
                    <a:pos x="568" y="395"/>
                  </a:cxn>
                  <a:cxn ang="0">
                    <a:pos x="528" y="391"/>
                  </a:cxn>
                  <a:cxn ang="0">
                    <a:pos x="492" y="384"/>
                  </a:cxn>
                  <a:cxn ang="0">
                    <a:pos x="449" y="373"/>
                  </a:cxn>
                  <a:cxn ang="0">
                    <a:pos x="408" y="357"/>
                  </a:cxn>
                  <a:cxn ang="0">
                    <a:pos x="364" y="335"/>
                  </a:cxn>
                  <a:cxn ang="0">
                    <a:pos x="325" y="312"/>
                  </a:cxn>
                  <a:cxn ang="0">
                    <a:pos x="288" y="290"/>
                  </a:cxn>
                  <a:cxn ang="0">
                    <a:pos x="250" y="264"/>
                  </a:cxn>
                  <a:cxn ang="0">
                    <a:pos x="214" y="237"/>
                  </a:cxn>
                  <a:cxn ang="0">
                    <a:pos x="182" y="203"/>
                  </a:cxn>
                  <a:cxn ang="0">
                    <a:pos x="154" y="170"/>
                  </a:cxn>
                  <a:cxn ang="0">
                    <a:pos x="135" y="139"/>
                  </a:cxn>
                  <a:cxn ang="0">
                    <a:pos x="19" y="149"/>
                  </a:cxn>
                  <a:cxn ang="0">
                    <a:pos x="59" y="127"/>
                  </a:cxn>
                  <a:cxn ang="0">
                    <a:pos x="86" y="112"/>
                  </a:cxn>
                  <a:cxn ang="0">
                    <a:pos x="109" y="94"/>
                  </a:cxn>
                  <a:cxn ang="0">
                    <a:pos x="131" y="71"/>
                  </a:cxn>
                  <a:cxn ang="0">
                    <a:pos x="157" y="42"/>
                  </a:cxn>
                  <a:cxn ang="0">
                    <a:pos x="183" y="15"/>
                  </a:cxn>
                  <a:cxn ang="0">
                    <a:pos x="203" y="7"/>
                  </a:cxn>
                  <a:cxn ang="0">
                    <a:pos x="223" y="20"/>
                  </a:cxn>
                  <a:cxn ang="0">
                    <a:pos x="251" y="33"/>
                  </a:cxn>
                  <a:cxn ang="0">
                    <a:pos x="276" y="43"/>
                  </a:cxn>
                  <a:cxn ang="0">
                    <a:pos x="304" y="53"/>
                  </a:cxn>
                  <a:cxn ang="0">
                    <a:pos x="333" y="62"/>
                  </a:cxn>
                  <a:cxn ang="0">
                    <a:pos x="361" y="69"/>
                  </a:cxn>
                  <a:cxn ang="0">
                    <a:pos x="387" y="77"/>
                  </a:cxn>
                  <a:cxn ang="0">
                    <a:pos x="424" y="83"/>
                  </a:cxn>
                  <a:cxn ang="0">
                    <a:pos x="291" y="134"/>
                  </a:cxn>
                  <a:cxn ang="0">
                    <a:pos x="322" y="184"/>
                  </a:cxn>
                  <a:cxn ang="0">
                    <a:pos x="346" y="213"/>
                  </a:cxn>
                  <a:cxn ang="0">
                    <a:pos x="381" y="252"/>
                  </a:cxn>
                  <a:cxn ang="0">
                    <a:pos x="410" y="281"/>
                  </a:cxn>
                  <a:cxn ang="0">
                    <a:pos x="434" y="304"/>
                  </a:cxn>
                  <a:cxn ang="0">
                    <a:pos x="463" y="326"/>
                  </a:cxn>
                  <a:cxn ang="0">
                    <a:pos x="493" y="346"/>
                  </a:cxn>
                  <a:cxn ang="0">
                    <a:pos x="528" y="361"/>
                  </a:cxn>
                  <a:cxn ang="0">
                    <a:pos x="567" y="373"/>
                  </a:cxn>
                  <a:cxn ang="0">
                    <a:pos x="608" y="383"/>
                  </a:cxn>
                </a:cxnLst>
                <a:rect l="0" t="0" r="r" b="b"/>
                <a:pathLst>
                  <a:path w="644" h="396">
                    <a:moveTo>
                      <a:pt x="643" y="391"/>
                    </a:moveTo>
                    <a:lnTo>
                      <a:pt x="607" y="395"/>
                    </a:lnTo>
                    <a:lnTo>
                      <a:pt x="589" y="395"/>
                    </a:lnTo>
                    <a:lnTo>
                      <a:pt x="568" y="395"/>
                    </a:lnTo>
                    <a:lnTo>
                      <a:pt x="548" y="393"/>
                    </a:lnTo>
                    <a:lnTo>
                      <a:pt x="528" y="391"/>
                    </a:lnTo>
                    <a:lnTo>
                      <a:pt x="509" y="388"/>
                    </a:lnTo>
                    <a:lnTo>
                      <a:pt x="492" y="384"/>
                    </a:lnTo>
                    <a:lnTo>
                      <a:pt x="473" y="380"/>
                    </a:lnTo>
                    <a:lnTo>
                      <a:pt x="449" y="373"/>
                    </a:lnTo>
                    <a:lnTo>
                      <a:pt x="428" y="364"/>
                    </a:lnTo>
                    <a:lnTo>
                      <a:pt x="408" y="357"/>
                    </a:lnTo>
                    <a:lnTo>
                      <a:pt x="386" y="346"/>
                    </a:lnTo>
                    <a:lnTo>
                      <a:pt x="364" y="335"/>
                    </a:lnTo>
                    <a:lnTo>
                      <a:pt x="342" y="323"/>
                    </a:lnTo>
                    <a:lnTo>
                      <a:pt x="325" y="312"/>
                    </a:lnTo>
                    <a:lnTo>
                      <a:pt x="305" y="301"/>
                    </a:lnTo>
                    <a:lnTo>
                      <a:pt x="288" y="290"/>
                    </a:lnTo>
                    <a:lnTo>
                      <a:pt x="269" y="276"/>
                    </a:lnTo>
                    <a:lnTo>
                      <a:pt x="250" y="264"/>
                    </a:lnTo>
                    <a:lnTo>
                      <a:pt x="231" y="250"/>
                    </a:lnTo>
                    <a:lnTo>
                      <a:pt x="214" y="237"/>
                    </a:lnTo>
                    <a:lnTo>
                      <a:pt x="198" y="219"/>
                    </a:lnTo>
                    <a:lnTo>
                      <a:pt x="182" y="203"/>
                    </a:lnTo>
                    <a:lnTo>
                      <a:pt x="167" y="187"/>
                    </a:lnTo>
                    <a:lnTo>
                      <a:pt x="154" y="170"/>
                    </a:lnTo>
                    <a:lnTo>
                      <a:pt x="144" y="154"/>
                    </a:lnTo>
                    <a:lnTo>
                      <a:pt x="135" y="139"/>
                    </a:lnTo>
                    <a:lnTo>
                      <a:pt x="0" y="160"/>
                    </a:lnTo>
                    <a:lnTo>
                      <a:pt x="19" y="149"/>
                    </a:lnTo>
                    <a:lnTo>
                      <a:pt x="42" y="137"/>
                    </a:lnTo>
                    <a:lnTo>
                      <a:pt x="59" y="127"/>
                    </a:lnTo>
                    <a:lnTo>
                      <a:pt x="72" y="121"/>
                    </a:lnTo>
                    <a:lnTo>
                      <a:pt x="86" y="112"/>
                    </a:lnTo>
                    <a:lnTo>
                      <a:pt x="97" y="103"/>
                    </a:lnTo>
                    <a:lnTo>
                      <a:pt x="109" y="94"/>
                    </a:lnTo>
                    <a:lnTo>
                      <a:pt x="119" y="83"/>
                    </a:lnTo>
                    <a:lnTo>
                      <a:pt x="131" y="71"/>
                    </a:lnTo>
                    <a:lnTo>
                      <a:pt x="145" y="57"/>
                    </a:lnTo>
                    <a:lnTo>
                      <a:pt x="157" y="42"/>
                    </a:lnTo>
                    <a:lnTo>
                      <a:pt x="169" y="30"/>
                    </a:lnTo>
                    <a:lnTo>
                      <a:pt x="183" y="15"/>
                    </a:lnTo>
                    <a:lnTo>
                      <a:pt x="192" y="0"/>
                    </a:lnTo>
                    <a:lnTo>
                      <a:pt x="203" y="7"/>
                    </a:lnTo>
                    <a:lnTo>
                      <a:pt x="212" y="13"/>
                    </a:lnTo>
                    <a:lnTo>
                      <a:pt x="223" y="20"/>
                    </a:lnTo>
                    <a:lnTo>
                      <a:pt x="237" y="27"/>
                    </a:lnTo>
                    <a:lnTo>
                      <a:pt x="251" y="33"/>
                    </a:lnTo>
                    <a:lnTo>
                      <a:pt x="264" y="39"/>
                    </a:lnTo>
                    <a:lnTo>
                      <a:pt x="276" y="43"/>
                    </a:lnTo>
                    <a:lnTo>
                      <a:pt x="290" y="48"/>
                    </a:lnTo>
                    <a:lnTo>
                      <a:pt x="304" y="53"/>
                    </a:lnTo>
                    <a:lnTo>
                      <a:pt x="319" y="57"/>
                    </a:lnTo>
                    <a:lnTo>
                      <a:pt x="333" y="62"/>
                    </a:lnTo>
                    <a:lnTo>
                      <a:pt x="346" y="66"/>
                    </a:lnTo>
                    <a:lnTo>
                      <a:pt x="361" y="69"/>
                    </a:lnTo>
                    <a:lnTo>
                      <a:pt x="375" y="73"/>
                    </a:lnTo>
                    <a:lnTo>
                      <a:pt x="387" y="77"/>
                    </a:lnTo>
                    <a:lnTo>
                      <a:pt x="403" y="80"/>
                    </a:lnTo>
                    <a:lnTo>
                      <a:pt x="424" y="83"/>
                    </a:lnTo>
                    <a:lnTo>
                      <a:pt x="282" y="113"/>
                    </a:lnTo>
                    <a:lnTo>
                      <a:pt x="291" y="134"/>
                    </a:lnTo>
                    <a:lnTo>
                      <a:pt x="302" y="152"/>
                    </a:lnTo>
                    <a:lnTo>
                      <a:pt x="322" y="184"/>
                    </a:lnTo>
                    <a:lnTo>
                      <a:pt x="335" y="198"/>
                    </a:lnTo>
                    <a:lnTo>
                      <a:pt x="346" y="213"/>
                    </a:lnTo>
                    <a:lnTo>
                      <a:pt x="367" y="238"/>
                    </a:lnTo>
                    <a:lnTo>
                      <a:pt x="381" y="252"/>
                    </a:lnTo>
                    <a:lnTo>
                      <a:pt x="396" y="268"/>
                    </a:lnTo>
                    <a:lnTo>
                      <a:pt x="410" y="281"/>
                    </a:lnTo>
                    <a:lnTo>
                      <a:pt x="422" y="293"/>
                    </a:lnTo>
                    <a:lnTo>
                      <a:pt x="434" y="304"/>
                    </a:lnTo>
                    <a:lnTo>
                      <a:pt x="448" y="315"/>
                    </a:lnTo>
                    <a:lnTo>
                      <a:pt x="463" y="326"/>
                    </a:lnTo>
                    <a:lnTo>
                      <a:pt x="479" y="335"/>
                    </a:lnTo>
                    <a:lnTo>
                      <a:pt x="493" y="346"/>
                    </a:lnTo>
                    <a:lnTo>
                      <a:pt x="510" y="354"/>
                    </a:lnTo>
                    <a:lnTo>
                      <a:pt x="528" y="361"/>
                    </a:lnTo>
                    <a:lnTo>
                      <a:pt x="548" y="367"/>
                    </a:lnTo>
                    <a:lnTo>
                      <a:pt x="567" y="373"/>
                    </a:lnTo>
                    <a:lnTo>
                      <a:pt x="587" y="378"/>
                    </a:lnTo>
                    <a:lnTo>
                      <a:pt x="608" y="383"/>
                    </a:lnTo>
                    <a:lnTo>
                      <a:pt x="643" y="391"/>
                    </a:lnTo>
                  </a:path>
                </a:pathLst>
              </a:custGeom>
              <a:solidFill>
                <a:srgbClr val="00FF00"/>
              </a:solidFill>
              <a:ln w="9525" cap="rnd">
                <a:noFill/>
                <a:round/>
                <a:headEnd/>
                <a:tailEnd/>
              </a:ln>
              <a:effectLst/>
            </p:spPr>
            <p:txBody>
              <a:bodyPr/>
              <a:lstStyle/>
              <a:p>
                <a:pPr>
                  <a:defRPr/>
                </a:pPr>
                <a:endParaRPr lang="en-US" dirty="0"/>
              </a:p>
            </p:txBody>
          </p:sp>
        </p:grpSp>
        <p:grpSp>
          <p:nvGrpSpPr>
            <p:cNvPr id="12" name="Group 23"/>
            <p:cNvGrpSpPr>
              <a:grpSpLocks/>
            </p:cNvGrpSpPr>
            <p:nvPr/>
          </p:nvGrpSpPr>
          <p:grpSpPr bwMode="auto">
            <a:xfrm>
              <a:off x="1063" y="2019"/>
              <a:ext cx="596" cy="419"/>
              <a:chOff x="1063" y="2019"/>
              <a:chExt cx="596" cy="419"/>
            </a:xfrm>
          </p:grpSpPr>
          <p:sp>
            <p:nvSpPr>
              <p:cNvPr id="16" name="Freeform 24"/>
              <p:cNvSpPr>
                <a:spLocks/>
              </p:cNvSpPr>
              <p:nvPr/>
            </p:nvSpPr>
            <p:spPr bwMode="auto">
              <a:xfrm>
                <a:off x="1267" y="2100"/>
                <a:ext cx="127" cy="65"/>
              </a:xfrm>
              <a:custGeom>
                <a:avLst/>
                <a:gdLst/>
                <a:ahLst/>
                <a:cxnLst>
                  <a:cxn ang="0">
                    <a:pos x="0" y="38"/>
                  </a:cxn>
                  <a:cxn ang="0">
                    <a:pos x="0" y="0"/>
                  </a:cxn>
                  <a:cxn ang="0">
                    <a:pos x="127" y="30"/>
                  </a:cxn>
                  <a:cxn ang="0">
                    <a:pos x="125" y="47"/>
                  </a:cxn>
                  <a:cxn ang="0">
                    <a:pos x="116" y="64"/>
                  </a:cxn>
                  <a:cxn ang="0">
                    <a:pos x="0" y="38"/>
                  </a:cxn>
                </a:cxnLst>
                <a:rect l="0" t="0" r="r" b="b"/>
                <a:pathLst>
                  <a:path w="128" h="65">
                    <a:moveTo>
                      <a:pt x="0" y="38"/>
                    </a:moveTo>
                    <a:lnTo>
                      <a:pt x="0" y="0"/>
                    </a:lnTo>
                    <a:lnTo>
                      <a:pt x="127" y="30"/>
                    </a:lnTo>
                    <a:lnTo>
                      <a:pt x="125" y="47"/>
                    </a:lnTo>
                    <a:lnTo>
                      <a:pt x="116" y="64"/>
                    </a:lnTo>
                    <a:lnTo>
                      <a:pt x="0" y="38"/>
                    </a:lnTo>
                  </a:path>
                </a:pathLst>
              </a:custGeom>
              <a:solidFill>
                <a:srgbClr val="008000"/>
              </a:solidFill>
              <a:ln w="9525" cap="rnd">
                <a:noFill/>
                <a:round/>
                <a:headEnd/>
                <a:tailEnd/>
              </a:ln>
              <a:effectLst/>
            </p:spPr>
            <p:txBody>
              <a:bodyPr/>
              <a:lstStyle/>
              <a:p>
                <a:pPr>
                  <a:defRPr/>
                </a:pPr>
                <a:endParaRPr lang="en-US" dirty="0"/>
              </a:p>
            </p:txBody>
          </p:sp>
          <p:sp>
            <p:nvSpPr>
              <p:cNvPr id="17" name="Freeform 25"/>
              <p:cNvSpPr>
                <a:spLocks/>
              </p:cNvSpPr>
              <p:nvPr/>
            </p:nvSpPr>
            <p:spPr bwMode="auto">
              <a:xfrm>
                <a:off x="1537" y="2153"/>
                <a:ext cx="123" cy="59"/>
              </a:xfrm>
              <a:custGeom>
                <a:avLst/>
                <a:gdLst/>
                <a:ahLst/>
                <a:cxnLst>
                  <a:cxn ang="0">
                    <a:pos x="122" y="58"/>
                  </a:cxn>
                  <a:cxn ang="0">
                    <a:pos x="122" y="27"/>
                  </a:cxn>
                  <a:cxn ang="0">
                    <a:pos x="0" y="0"/>
                  </a:cxn>
                  <a:cxn ang="0">
                    <a:pos x="0" y="43"/>
                  </a:cxn>
                  <a:cxn ang="0">
                    <a:pos x="122" y="58"/>
                  </a:cxn>
                </a:cxnLst>
                <a:rect l="0" t="0" r="r" b="b"/>
                <a:pathLst>
                  <a:path w="123" h="59">
                    <a:moveTo>
                      <a:pt x="122" y="58"/>
                    </a:moveTo>
                    <a:lnTo>
                      <a:pt x="122" y="27"/>
                    </a:lnTo>
                    <a:lnTo>
                      <a:pt x="0" y="0"/>
                    </a:lnTo>
                    <a:lnTo>
                      <a:pt x="0" y="43"/>
                    </a:lnTo>
                    <a:lnTo>
                      <a:pt x="122" y="58"/>
                    </a:lnTo>
                  </a:path>
                </a:pathLst>
              </a:custGeom>
              <a:solidFill>
                <a:srgbClr val="008000"/>
              </a:solidFill>
              <a:ln w="9525" cap="rnd">
                <a:noFill/>
                <a:round/>
                <a:headEnd/>
                <a:tailEnd/>
              </a:ln>
              <a:effectLst/>
            </p:spPr>
            <p:txBody>
              <a:bodyPr/>
              <a:lstStyle/>
              <a:p>
                <a:pPr>
                  <a:defRPr/>
                </a:pPr>
                <a:endParaRPr lang="en-US" dirty="0"/>
              </a:p>
            </p:txBody>
          </p:sp>
          <p:grpSp>
            <p:nvGrpSpPr>
              <p:cNvPr id="13" name="Group 26"/>
              <p:cNvGrpSpPr>
                <a:grpSpLocks/>
              </p:cNvGrpSpPr>
              <p:nvPr/>
            </p:nvGrpSpPr>
            <p:grpSpPr bwMode="auto">
              <a:xfrm>
                <a:off x="1063" y="2019"/>
                <a:ext cx="595" cy="419"/>
                <a:chOff x="1063" y="2019"/>
                <a:chExt cx="595" cy="419"/>
              </a:xfrm>
            </p:grpSpPr>
            <p:sp>
              <p:nvSpPr>
                <p:cNvPr id="19" name="Freeform 27"/>
                <p:cNvSpPr>
                  <a:spLocks/>
                </p:cNvSpPr>
                <p:nvPr/>
              </p:nvSpPr>
              <p:spPr bwMode="auto">
                <a:xfrm>
                  <a:off x="1063" y="2059"/>
                  <a:ext cx="594" cy="379"/>
                </a:xfrm>
                <a:custGeom>
                  <a:avLst/>
                  <a:gdLst/>
                  <a:ahLst/>
                  <a:cxnLst>
                    <a:cxn ang="0">
                      <a:pos x="35" y="378"/>
                    </a:cxn>
                    <a:cxn ang="0">
                      <a:pos x="70" y="378"/>
                    </a:cxn>
                    <a:cxn ang="0">
                      <a:pos x="106" y="376"/>
                    </a:cxn>
                    <a:cxn ang="0">
                      <a:pos x="140" y="369"/>
                    </a:cxn>
                    <a:cxn ang="0">
                      <a:pos x="180" y="360"/>
                    </a:cxn>
                    <a:cxn ang="0">
                      <a:pos x="219" y="344"/>
                    </a:cxn>
                    <a:cxn ang="0">
                      <a:pos x="257" y="323"/>
                    </a:cxn>
                    <a:cxn ang="0">
                      <a:pos x="293" y="301"/>
                    </a:cxn>
                    <a:cxn ang="0">
                      <a:pos x="327" y="279"/>
                    </a:cxn>
                    <a:cxn ang="0">
                      <a:pos x="361" y="254"/>
                    </a:cxn>
                    <a:cxn ang="0">
                      <a:pos x="395" y="226"/>
                    </a:cxn>
                    <a:cxn ang="0">
                      <a:pos x="426" y="194"/>
                    </a:cxn>
                    <a:cxn ang="0">
                      <a:pos x="452" y="161"/>
                    </a:cxn>
                    <a:cxn ang="0">
                      <a:pos x="470" y="133"/>
                    </a:cxn>
                    <a:cxn ang="0">
                      <a:pos x="574" y="141"/>
                    </a:cxn>
                    <a:cxn ang="0">
                      <a:pos x="540" y="124"/>
                    </a:cxn>
                    <a:cxn ang="0">
                      <a:pos x="517" y="104"/>
                    </a:cxn>
                    <a:cxn ang="0">
                      <a:pos x="495" y="87"/>
                    </a:cxn>
                    <a:cxn ang="0">
                      <a:pos x="473" y="67"/>
                    </a:cxn>
                    <a:cxn ang="0">
                      <a:pos x="448" y="40"/>
                    </a:cxn>
                    <a:cxn ang="0">
                      <a:pos x="425" y="12"/>
                    </a:cxn>
                    <a:cxn ang="0">
                      <a:pos x="406" y="4"/>
                    </a:cxn>
                    <a:cxn ang="0">
                      <a:pos x="386" y="17"/>
                    </a:cxn>
                    <a:cxn ang="0">
                      <a:pos x="361" y="31"/>
                    </a:cxn>
                    <a:cxn ang="0">
                      <a:pos x="338" y="39"/>
                    </a:cxn>
                    <a:cxn ang="0">
                      <a:pos x="312" y="48"/>
                    </a:cxn>
                    <a:cxn ang="0">
                      <a:pos x="285" y="58"/>
                    </a:cxn>
                    <a:cxn ang="0">
                      <a:pos x="260" y="65"/>
                    </a:cxn>
                    <a:cxn ang="0">
                      <a:pos x="235" y="72"/>
                    </a:cxn>
                    <a:cxn ang="0">
                      <a:pos x="203" y="78"/>
                    </a:cxn>
                    <a:cxn ang="0">
                      <a:pos x="323" y="129"/>
                    </a:cxn>
                    <a:cxn ang="0">
                      <a:pos x="295" y="176"/>
                    </a:cxn>
                    <a:cxn ang="0">
                      <a:pos x="273" y="204"/>
                    </a:cxn>
                    <a:cxn ang="0">
                      <a:pos x="241" y="241"/>
                    </a:cxn>
                    <a:cxn ang="0">
                      <a:pos x="205" y="274"/>
                    </a:cxn>
                    <a:cxn ang="0">
                      <a:pos x="169" y="298"/>
                    </a:cxn>
                    <a:cxn ang="0">
                      <a:pos x="143" y="315"/>
                    </a:cxn>
                    <a:cxn ang="0">
                      <a:pos x="107" y="328"/>
                    </a:cxn>
                    <a:cxn ang="0">
                      <a:pos x="62" y="342"/>
                    </a:cxn>
                    <a:cxn ang="0">
                      <a:pos x="0" y="347"/>
                    </a:cxn>
                  </a:cxnLst>
                  <a:rect l="0" t="0" r="r" b="b"/>
                  <a:pathLst>
                    <a:path w="594" h="379">
                      <a:moveTo>
                        <a:pt x="1" y="376"/>
                      </a:moveTo>
                      <a:lnTo>
                        <a:pt x="35" y="378"/>
                      </a:lnTo>
                      <a:lnTo>
                        <a:pt x="51" y="378"/>
                      </a:lnTo>
                      <a:lnTo>
                        <a:pt x="70" y="378"/>
                      </a:lnTo>
                      <a:lnTo>
                        <a:pt x="89" y="377"/>
                      </a:lnTo>
                      <a:lnTo>
                        <a:pt x="106" y="376"/>
                      </a:lnTo>
                      <a:lnTo>
                        <a:pt x="124" y="373"/>
                      </a:lnTo>
                      <a:lnTo>
                        <a:pt x="140" y="369"/>
                      </a:lnTo>
                      <a:lnTo>
                        <a:pt x="158" y="365"/>
                      </a:lnTo>
                      <a:lnTo>
                        <a:pt x="180" y="360"/>
                      </a:lnTo>
                      <a:lnTo>
                        <a:pt x="199" y="352"/>
                      </a:lnTo>
                      <a:lnTo>
                        <a:pt x="219" y="344"/>
                      </a:lnTo>
                      <a:lnTo>
                        <a:pt x="237" y="335"/>
                      </a:lnTo>
                      <a:lnTo>
                        <a:pt x="257" y="323"/>
                      </a:lnTo>
                      <a:lnTo>
                        <a:pt x="276" y="313"/>
                      </a:lnTo>
                      <a:lnTo>
                        <a:pt x="293" y="301"/>
                      </a:lnTo>
                      <a:lnTo>
                        <a:pt x="312" y="290"/>
                      </a:lnTo>
                      <a:lnTo>
                        <a:pt x="327" y="279"/>
                      </a:lnTo>
                      <a:lnTo>
                        <a:pt x="344" y="267"/>
                      </a:lnTo>
                      <a:lnTo>
                        <a:pt x="361" y="254"/>
                      </a:lnTo>
                      <a:lnTo>
                        <a:pt x="379" y="239"/>
                      </a:lnTo>
                      <a:lnTo>
                        <a:pt x="395" y="226"/>
                      </a:lnTo>
                      <a:lnTo>
                        <a:pt x="411" y="209"/>
                      </a:lnTo>
                      <a:lnTo>
                        <a:pt x="426" y="194"/>
                      </a:lnTo>
                      <a:lnTo>
                        <a:pt x="440" y="178"/>
                      </a:lnTo>
                      <a:lnTo>
                        <a:pt x="452" y="161"/>
                      </a:lnTo>
                      <a:lnTo>
                        <a:pt x="462" y="147"/>
                      </a:lnTo>
                      <a:lnTo>
                        <a:pt x="470" y="133"/>
                      </a:lnTo>
                      <a:lnTo>
                        <a:pt x="593" y="152"/>
                      </a:lnTo>
                      <a:lnTo>
                        <a:pt x="574" y="141"/>
                      </a:lnTo>
                      <a:lnTo>
                        <a:pt x="559" y="133"/>
                      </a:lnTo>
                      <a:lnTo>
                        <a:pt x="540" y="124"/>
                      </a:lnTo>
                      <a:lnTo>
                        <a:pt x="527" y="114"/>
                      </a:lnTo>
                      <a:lnTo>
                        <a:pt x="517" y="104"/>
                      </a:lnTo>
                      <a:lnTo>
                        <a:pt x="505" y="97"/>
                      </a:lnTo>
                      <a:lnTo>
                        <a:pt x="495" y="87"/>
                      </a:lnTo>
                      <a:lnTo>
                        <a:pt x="484" y="78"/>
                      </a:lnTo>
                      <a:lnTo>
                        <a:pt x="473" y="67"/>
                      </a:lnTo>
                      <a:lnTo>
                        <a:pt x="461" y="53"/>
                      </a:lnTo>
                      <a:lnTo>
                        <a:pt x="448" y="40"/>
                      </a:lnTo>
                      <a:lnTo>
                        <a:pt x="437" y="27"/>
                      </a:lnTo>
                      <a:lnTo>
                        <a:pt x="425" y="12"/>
                      </a:lnTo>
                      <a:lnTo>
                        <a:pt x="416" y="0"/>
                      </a:lnTo>
                      <a:lnTo>
                        <a:pt x="406" y="4"/>
                      </a:lnTo>
                      <a:lnTo>
                        <a:pt x="397" y="11"/>
                      </a:lnTo>
                      <a:lnTo>
                        <a:pt x="386" y="17"/>
                      </a:lnTo>
                      <a:lnTo>
                        <a:pt x="374" y="23"/>
                      </a:lnTo>
                      <a:lnTo>
                        <a:pt x="361" y="31"/>
                      </a:lnTo>
                      <a:lnTo>
                        <a:pt x="349" y="35"/>
                      </a:lnTo>
                      <a:lnTo>
                        <a:pt x="338" y="39"/>
                      </a:lnTo>
                      <a:lnTo>
                        <a:pt x="325" y="45"/>
                      </a:lnTo>
                      <a:lnTo>
                        <a:pt x="312" y="48"/>
                      </a:lnTo>
                      <a:lnTo>
                        <a:pt x="298" y="53"/>
                      </a:lnTo>
                      <a:lnTo>
                        <a:pt x="285" y="58"/>
                      </a:lnTo>
                      <a:lnTo>
                        <a:pt x="273" y="62"/>
                      </a:lnTo>
                      <a:lnTo>
                        <a:pt x="260" y="65"/>
                      </a:lnTo>
                      <a:lnTo>
                        <a:pt x="247" y="68"/>
                      </a:lnTo>
                      <a:lnTo>
                        <a:pt x="235" y="72"/>
                      </a:lnTo>
                      <a:lnTo>
                        <a:pt x="222" y="76"/>
                      </a:lnTo>
                      <a:lnTo>
                        <a:pt x="203" y="78"/>
                      </a:lnTo>
                      <a:lnTo>
                        <a:pt x="332" y="107"/>
                      </a:lnTo>
                      <a:lnTo>
                        <a:pt x="323" y="129"/>
                      </a:lnTo>
                      <a:lnTo>
                        <a:pt x="314" y="144"/>
                      </a:lnTo>
                      <a:lnTo>
                        <a:pt x="295" y="176"/>
                      </a:lnTo>
                      <a:lnTo>
                        <a:pt x="284" y="190"/>
                      </a:lnTo>
                      <a:lnTo>
                        <a:pt x="273" y="204"/>
                      </a:lnTo>
                      <a:lnTo>
                        <a:pt x="258" y="222"/>
                      </a:lnTo>
                      <a:lnTo>
                        <a:pt x="241" y="241"/>
                      </a:lnTo>
                      <a:lnTo>
                        <a:pt x="226" y="254"/>
                      </a:lnTo>
                      <a:lnTo>
                        <a:pt x="205" y="274"/>
                      </a:lnTo>
                      <a:lnTo>
                        <a:pt x="187" y="286"/>
                      </a:lnTo>
                      <a:lnTo>
                        <a:pt x="169" y="298"/>
                      </a:lnTo>
                      <a:lnTo>
                        <a:pt x="154" y="308"/>
                      </a:lnTo>
                      <a:lnTo>
                        <a:pt x="143" y="315"/>
                      </a:lnTo>
                      <a:lnTo>
                        <a:pt x="124" y="321"/>
                      </a:lnTo>
                      <a:lnTo>
                        <a:pt x="107" y="328"/>
                      </a:lnTo>
                      <a:lnTo>
                        <a:pt x="89" y="337"/>
                      </a:lnTo>
                      <a:lnTo>
                        <a:pt x="62" y="342"/>
                      </a:lnTo>
                      <a:lnTo>
                        <a:pt x="41" y="347"/>
                      </a:lnTo>
                      <a:lnTo>
                        <a:pt x="0" y="347"/>
                      </a:lnTo>
                      <a:lnTo>
                        <a:pt x="1" y="376"/>
                      </a:lnTo>
                    </a:path>
                  </a:pathLst>
                </a:custGeom>
                <a:solidFill>
                  <a:srgbClr val="008000"/>
                </a:solidFill>
                <a:ln w="9525" cap="rnd">
                  <a:noFill/>
                  <a:round/>
                  <a:headEnd/>
                  <a:tailEnd/>
                </a:ln>
                <a:effectLst/>
              </p:spPr>
              <p:txBody>
                <a:bodyPr/>
                <a:lstStyle/>
                <a:p>
                  <a:pPr>
                    <a:defRPr/>
                  </a:pPr>
                  <a:endParaRPr lang="en-US" dirty="0"/>
                </a:p>
              </p:txBody>
            </p:sp>
            <p:sp>
              <p:nvSpPr>
                <p:cNvPr id="20" name="Freeform 28"/>
                <p:cNvSpPr>
                  <a:spLocks/>
                </p:cNvSpPr>
                <p:nvPr/>
              </p:nvSpPr>
              <p:spPr bwMode="auto">
                <a:xfrm>
                  <a:off x="1064" y="2019"/>
                  <a:ext cx="594" cy="392"/>
                </a:xfrm>
                <a:custGeom>
                  <a:avLst/>
                  <a:gdLst/>
                  <a:ahLst/>
                  <a:cxnLst>
                    <a:cxn ang="0">
                      <a:pos x="33" y="391"/>
                    </a:cxn>
                    <a:cxn ang="0">
                      <a:pos x="69" y="391"/>
                    </a:cxn>
                    <a:cxn ang="0">
                      <a:pos x="105" y="388"/>
                    </a:cxn>
                    <a:cxn ang="0">
                      <a:pos x="138" y="381"/>
                    </a:cxn>
                    <a:cxn ang="0">
                      <a:pos x="179" y="370"/>
                    </a:cxn>
                    <a:cxn ang="0">
                      <a:pos x="217" y="353"/>
                    </a:cxn>
                    <a:cxn ang="0">
                      <a:pos x="255" y="333"/>
                    </a:cxn>
                    <a:cxn ang="0">
                      <a:pos x="291" y="309"/>
                    </a:cxn>
                    <a:cxn ang="0">
                      <a:pos x="325" y="287"/>
                    </a:cxn>
                    <a:cxn ang="0">
                      <a:pos x="361" y="261"/>
                    </a:cxn>
                    <a:cxn ang="0">
                      <a:pos x="393" y="232"/>
                    </a:cxn>
                    <a:cxn ang="0">
                      <a:pos x="425" y="199"/>
                    </a:cxn>
                    <a:cxn ang="0">
                      <a:pos x="451" y="168"/>
                    </a:cxn>
                    <a:cxn ang="0">
                      <a:pos x="468" y="137"/>
                    </a:cxn>
                    <a:cxn ang="0">
                      <a:pos x="573" y="148"/>
                    </a:cxn>
                    <a:cxn ang="0">
                      <a:pos x="539" y="127"/>
                    </a:cxn>
                    <a:cxn ang="0">
                      <a:pos x="515" y="107"/>
                    </a:cxn>
                    <a:cxn ang="0">
                      <a:pos x="494" y="90"/>
                    </a:cxn>
                    <a:cxn ang="0">
                      <a:pos x="472" y="69"/>
                    </a:cxn>
                    <a:cxn ang="0">
                      <a:pos x="446" y="42"/>
                    </a:cxn>
                    <a:cxn ang="0">
                      <a:pos x="424" y="13"/>
                    </a:cxn>
                    <a:cxn ang="0">
                      <a:pos x="405" y="5"/>
                    </a:cxn>
                    <a:cxn ang="0">
                      <a:pos x="385" y="18"/>
                    </a:cxn>
                    <a:cxn ang="0">
                      <a:pos x="359" y="32"/>
                    </a:cxn>
                    <a:cxn ang="0">
                      <a:pos x="337" y="41"/>
                    </a:cxn>
                    <a:cxn ang="0">
                      <a:pos x="311" y="50"/>
                    </a:cxn>
                    <a:cxn ang="0">
                      <a:pos x="284" y="59"/>
                    </a:cxn>
                    <a:cxn ang="0">
                      <a:pos x="258" y="66"/>
                    </a:cxn>
                    <a:cxn ang="0">
                      <a:pos x="234" y="73"/>
                    </a:cxn>
                    <a:cxn ang="0">
                      <a:pos x="203" y="81"/>
                    </a:cxn>
                    <a:cxn ang="0">
                      <a:pos x="322" y="133"/>
                    </a:cxn>
                    <a:cxn ang="0">
                      <a:pos x="293" y="180"/>
                    </a:cxn>
                    <a:cxn ang="0">
                      <a:pos x="271" y="210"/>
                    </a:cxn>
                    <a:cxn ang="0">
                      <a:pos x="240" y="248"/>
                    </a:cxn>
                    <a:cxn ang="0">
                      <a:pos x="215" y="278"/>
                    </a:cxn>
                    <a:cxn ang="0">
                      <a:pos x="193" y="301"/>
                    </a:cxn>
                    <a:cxn ang="0">
                      <a:pos x="165" y="324"/>
                    </a:cxn>
                    <a:cxn ang="0">
                      <a:pos x="137" y="343"/>
                    </a:cxn>
                    <a:cxn ang="0">
                      <a:pos x="105" y="358"/>
                    </a:cxn>
                    <a:cxn ang="0">
                      <a:pos x="70" y="370"/>
                    </a:cxn>
                    <a:cxn ang="0">
                      <a:pos x="31" y="380"/>
                    </a:cxn>
                  </a:cxnLst>
                  <a:rect l="0" t="0" r="r" b="b"/>
                  <a:pathLst>
                    <a:path w="594" h="392">
                      <a:moveTo>
                        <a:pt x="0" y="388"/>
                      </a:moveTo>
                      <a:lnTo>
                        <a:pt x="33" y="391"/>
                      </a:lnTo>
                      <a:lnTo>
                        <a:pt x="49" y="391"/>
                      </a:lnTo>
                      <a:lnTo>
                        <a:pt x="69" y="391"/>
                      </a:lnTo>
                      <a:lnTo>
                        <a:pt x="87" y="389"/>
                      </a:lnTo>
                      <a:lnTo>
                        <a:pt x="105" y="388"/>
                      </a:lnTo>
                      <a:lnTo>
                        <a:pt x="122" y="385"/>
                      </a:lnTo>
                      <a:lnTo>
                        <a:pt x="138" y="381"/>
                      </a:lnTo>
                      <a:lnTo>
                        <a:pt x="157" y="377"/>
                      </a:lnTo>
                      <a:lnTo>
                        <a:pt x="179" y="370"/>
                      </a:lnTo>
                      <a:lnTo>
                        <a:pt x="198" y="361"/>
                      </a:lnTo>
                      <a:lnTo>
                        <a:pt x="217" y="353"/>
                      </a:lnTo>
                      <a:lnTo>
                        <a:pt x="236" y="344"/>
                      </a:lnTo>
                      <a:lnTo>
                        <a:pt x="255" y="333"/>
                      </a:lnTo>
                      <a:lnTo>
                        <a:pt x="275" y="321"/>
                      </a:lnTo>
                      <a:lnTo>
                        <a:pt x="291" y="309"/>
                      </a:lnTo>
                      <a:lnTo>
                        <a:pt x="310" y="298"/>
                      </a:lnTo>
                      <a:lnTo>
                        <a:pt x="325" y="287"/>
                      </a:lnTo>
                      <a:lnTo>
                        <a:pt x="343" y="274"/>
                      </a:lnTo>
                      <a:lnTo>
                        <a:pt x="361" y="261"/>
                      </a:lnTo>
                      <a:lnTo>
                        <a:pt x="378" y="245"/>
                      </a:lnTo>
                      <a:lnTo>
                        <a:pt x="393" y="232"/>
                      </a:lnTo>
                      <a:lnTo>
                        <a:pt x="410" y="215"/>
                      </a:lnTo>
                      <a:lnTo>
                        <a:pt x="425" y="199"/>
                      </a:lnTo>
                      <a:lnTo>
                        <a:pt x="439" y="183"/>
                      </a:lnTo>
                      <a:lnTo>
                        <a:pt x="451" y="168"/>
                      </a:lnTo>
                      <a:lnTo>
                        <a:pt x="460" y="154"/>
                      </a:lnTo>
                      <a:lnTo>
                        <a:pt x="468" y="137"/>
                      </a:lnTo>
                      <a:lnTo>
                        <a:pt x="593" y="158"/>
                      </a:lnTo>
                      <a:lnTo>
                        <a:pt x="573" y="148"/>
                      </a:lnTo>
                      <a:lnTo>
                        <a:pt x="557" y="137"/>
                      </a:lnTo>
                      <a:lnTo>
                        <a:pt x="539" y="127"/>
                      </a:lnTo>
                      <a:lnTo>
                        <a:pt x="526" y="117"/>
                      </a:lnTo>
                      <a:lnTo>
                        <a:pt x="515" y="107"/>
                      </a:lnTo>
                      <a:lnTo>
                        <a:pt x="504" y="100"/>
                      </a:lnTo>
                      <a:lnTo>
                        <a:pt x="494" y="90"/>
                      </a:lnTo>
                      <a:lnTo>
                        <a:pt x="483" y="80"/>
                      </a:lnTo>
                      <a:lnTo>
                        <a:pt x="472" y="69"/>
                      </a:lnTo>
                      <a:lnTo>
                        <a:pt x="460" y="55"/>
                      </a:lnTo>
                      <a:lnTo>
                        <a:pt x="446" y="42"/>
                      </a:lnTo>
                      <a:lnTo>
                        <a:pt x="436" y="28"/>
                      </a:lnTo>
                      <a:lnTo>
                        <a:pt x="424" y="13"/>
                      </a:lnTo>
                      <a:lnTo>
                        <a:pt x="415" y="0"/>
                      </a:lnTo>
                      <a:lnTo>
                        <a:pt x="405" y="5"/>
                      </a:lnTo>
                      <a:lnTo>
                        <a:pt x="395" y="12"/>
                      </a:lnTo>
                      <a:lnTo>
                        <a:pt x="385" y="18"/>
                      </a:lnTo>
                      <a:lnTo>
                        <a:pt x="372" y="25"/>
                      </a:lnTo>
                      <a:lnTo>
                        <a:pt x="359" y="32"/>
                      </a:lnTo>
                      <a:lnTo>
                        <a:pt x="348" y="37"/>
                      </a:lnTo>
                      <a:lnTo>
                        <a:pt x="337" y="41"/>
                      </a:lnTo>
                      <a:lnTo>
                        <a:pt x="324" y="46"/>
                      </a:lnTo>
                      <a:lnTo>
                        <a:pt x="311" y="50"/>
                      </a:lnTo>
                      <a:lnTo>
                        <a:pt x="297" y="55"/>
                      </a:lnTo>
                      <a:lnTo>
                        <a:pt x="284" y="59"/>
                      </a:lnTo>
                      <a:lnTo>
                        <a:pt x="271" y="64"/>
                      </a:lnTo>
                      <a:lnTo>
                        <a:pt x="258" y="66"/>
                      </a:lnTo>
                      <a:lnTo>
                        <a:pt x="245" y="71"/>
                      </a:lnTo>
                      <a:lnTo>
                        <a:pt x="234" y="73"/>
                      </a:lnTo>
                      <a:lnTo>
                        <a:pt x="221" y="78"/>
                      </a:lnTo>
                      <a:lnTo>
                        <a:pt x="203" y="81"/>
                      </a:lnTo>
                      <a:lnTo>
                        <a:pt x="331" y="110"/>
                      </a:lnTo>
                      <a:lnTo>
                        <a:pt x="322" y="133"/>
                      </a:lnTo>
                      <a:lnTo>
                        <a:pt x="312" y="150"/>
                      </a:lnTo>
                      <a:lnTo>
                        <a:pt x="293" y="180"/>
                      </a:lnTo>
                      <a:lnTo>
                        <a:pt x="283" y="195"/>
                      </a:lnTo>
                      <a:lnTo>
                        <a:pt x="271" y="210"/>
                      </a:lnTo>
                      <a:lnTo>
                        <a:pt x="252" y="234"/>
                      </a:lnTo>
                      <a:lnTo>
                        <a:pt x="240" y="248"/>
                      </a:lnTo>
                      <a:lnTo>
                        <a:pt x="227" y="266"/>
                      </a:lnTo>
                      <a:lnTo>
                        <a:pt x="215" y="278"/>
                      </a:lnTo>
                      <a:lnTo>
                        <a:pt x="204" y="290"/>
                      </a:lnTo>
                      <a:lnTo>
                        <a:pt x="193" y="301"/>
                      </a:lnTo>
                      <a:lnTo>
                        <a:pt x="180" y="312"/>
                      </a:lnTo>
                      <a:lnTo>
                        <a:pt x="165" y="324"/>
                      </a:lnTo>
                      <a:lnTo>
                        <a:pt x="151" y="333"/>
                      </a:lnTo>
                      <a:lnTo>
                        <a:pt x="137" y="343"/>
                      </a:lnTo>
                      <a:lnTo>
                        <a:pt x="120" y="351"/>
                      </a:lnTo>
                      <a:lnTo>
                        <a:pt x="105" y="358"/>
                      </a:lnTo>
                      <a:lnTo>
                        <a:pt x="87" y="364"/>
                      </a:lnTo>
                      <a:lnTo>
                        <a:pt x="70" y="370"/>
                      </a:lnTo>
                      <a:lnTo>
                        <a:pt x="51" y="375"/>
                      </a:lnTo>
                      <a:lnTo>
                        <a:pt x="31" y="380"/>
                      </a:lnTo>
                      <a:lnTo>
                        <a:pt x="0" y="388"/>
                      </a:lnTo>
                    </a:path>
                  </a:pathLst>
                </a:custGeom>
                <a:solidFill>
                  <a:srgbClr val="00FF00"/>
                </a:solidFill>
                <a:ln w="9525" cap="rnd">
                  <a:noFill/>
                  <a:round/>
                  <a:headEnd/>
                  <a:tailEnd/>
                </a:ln>
                <a:effectLst/>
              </p:spPr>
              <p:txBody>
                <a:bodyPr/>
                <a:lstStyle/>
                <a:p>
                  <a:pPr>
                    <a:defRPr/>
                  </a:pPr>
                  <a:endParaRPr lang="en-US" dirty="0"/>
                </a:p>
              </p:txBody>
            </p:sp>
          </p:grpSp>
        </p:grpSp>
        <p:sp>
          <p:nvSpPr>
            <p:cNvPr id="14" name="Rectangle 29"/>
            <p:cNvSpPr>
              <a:spLocks noChangeArrowheads="1"/>
            </p:cNvSpPr>
            <p:nvPr/>
          </p:nvSpPr>
          <p:spPr bwMode="auto">
            <a:xfrm>
              <a:off x="515" y="1072"/>
              <a:ext cx="2570" cy="2654"/>
            </a:xfrm>
            <a:prstGeom prst="rect">
              <a:avLst/>
            </a:prstGeom>
            <a:noFill/>
            <a:ln w="25400">
              <a:solidFill>
                <a:srgbClr val="000000"/>
              </a:solidFill>
              <a:miter lim="800000"/>
              <a:headEnd/>
              <a:tailEnd/>
            </a:ln>
            <a:effectLst/>
          </p:spPr>
          <p:txBody>
            <a:bodyPr wrap="none" anchor="ctr"/>
            <a:lstStyle/>
            <a:p>
              <a:pPr>
                <a:defRPr/>
              </a:pPr>
              <a:endParaRPr lang="en-US" dirty="0"/>
            </a:p>
          </p:txBody>
        </p:sp>
        <p:graphicFrame>
          <p:nvGraphicFramePr>
            <p:cNvPr id="15" name="Object 30"/>
            <p:cNvGraphicFramePr>
              <a:graphicFrameLocks/>
            </p:cNvGraphicFramePr>
            <p:nvPr/>
          </p:nvGraphicFramePr>
          <p:xfrm>
            <a:off x="2072" y="2121"/>
            <a:ext cx="656" cy="989"/>
          </p:xfrm>
          <a:graphic>
            <a:graphicData uri="http://schemas.openxmlformats.org/presentationml/2006/ole">
              <p:oleObj spid="_x0000_s1026" name="CorelDRAW!" r:id="rId4" imgW="5767200" imgH="8689680" progId="">
                <p:embed/>
              </p:oleObj>
            </a:graphicData>
          </a:graphic>
        </p:graphicFrame>
      </p:grpSp>
    </p:spTree>
  </p:cSld>
  <p:clrMapOvr>
    <a:masterClrMapping/>
  </p:clrMapOvr>
  <p:transition>
    <p:cover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76201"/>
            <a:ext cx="7772400" cy="1200329"/>
          </a:xfrm>
          <a:prstGeom prst="rect">
            <a:avLst/>
          </a:prstGeom>
        </p:spPr>
        <p:txBody>
          <a:bodyPr wrap="square">
            <a:spAutoFit/>
          </a:bodyPr>
          <a:lstStyle/>
          <a:p>
            <a:r>
              <a:rPr lang="en-US" sz="3600" dirty="0" smtClean="0">
                <a:solidFill>
                  <a:schemeClr val="tx2"/>
                </a:solidFill>
                <a:latin typeface="Times New Roman" pitchFamily="18" charset="0"/>
                <a:cs typeface="Times New Roman" pitchFamily="18" charset="0"/>
              </a:rPr>
              <a:t>What Happens When Radon-222 Enters a House?</a:t>
            </a:r>
            <a:endParaRPr lang="en-US" sz="3600" dirty="0">
              <a:solidFill>
                <a:schemeClr val="tx2"/>
              </a:solidFill>
              <a:latin typeface="Times New Roman" pitchFamily="18" charset="0"/>
              <a:cs typeface="Times New Roman" pitchFamily="18" charset="0"/>
            </a:endParaRPr>
          </a:p>
        </p:txBody>
      </p:sp>
      <p:sp>
        <p:nvSpPr>
          <p:cNvPr id="3" name="Rectangle 3"/>
          <p:cNvSpPr txBox="1">
            <a:spLocks noChangeArrowheads="1"/>
          </p:cNvSpPr>
          <p:nvPr/>
        </p:nvSpPr>
        <p:spPr>
          <a:xfrm>
            <a:off x="4538663" y="2362200"/>
            <a:ext cx="4130675" cy="4225925"/>
          </a:xfrm>
          <a:prstGeom prst="rect">
            <a:avLst/>
          </a:prstGeom>
          <a:noFill/>
        </p:spPr>
        <p:txBody>
          <a:bodyPr lIns="92075" tIns="46038" rIns="92075" bIns="46038"/>
          <a:lstStyle/>
          <a:p>
            <a:pPr marL="274320" marR="0" lvl="0" indent="-274320" algn="l" defTabSz="914400" rtl="0" eaLnBrk="1" fontAlgn="auto" latinLnBrk="0" hangingPunct="1">
              <a:lnSpc>
                <a:spcPct val="90000"/>
              </a:lnSpc>
              <a:spcBef>
                <a:spcPct val="20000"/>
              </a:spcBef>
              <a:spcAft>
                <a:spcPts val="0"/>
              </a:spcAft>
              <a:buClr>
                <a:schemeClr val="accent3"/>
              </a:buClr>
              <a:buSzPct val="95000"/>
              <a:buFont typeface="Wingdings 2"/>
              <a:buChar char=""/>
              <a:tabLst/>
              <a:defRPr/>
            </a:pPr>
            <a:r>
              <a:rPr kumimoji="0" lang="en-US" sz="2600" b="0" i="0" u="none" strike="noStrike" kern="1200" cap="none" spc="0" normalizeH="0" baseline="0" noProof="0" dirty="0" smtClean="0">
                <a:ln>
                  <a:noFill/>
                </a:ln>
                <a:solidFill>
                  <a:schemeClr val="tx1"/>
                </a:solidFill>
                <a:effectLst/>
                <a:uLnTx/>
                <a:uFillTx/>
                <a:cs typeface="Times New Roman" pitchFamily="18" charset="0"/>
              </a:rPr>
              <a:t>Radon enters home.</a:t>
            </a:r>
          </a:p>
          <a:p>
            <a:pPr marL="274320" marR="0" lvl="0" indent="-274320" algn="l" defTabSz="914400" rtl="0" eaLnBrk="1" fontAlgn="auto" latinLnBrk="0" hangingPunct="1">
              <a:lnSpc>
                <a:spcPct val="90000"/>
              </a:lnSpc>
              <a:spcBef>
                <a:spcPct val="20000"/>
              </a:spcBef>
              <a:spcAft>
                <a:spcPts val="0"/>
              </a:spcAft>
              <a:buClr>
                <a:schemeClr val="accent3"/>
              </a:buClr>
              <a:buSzPct val="95000"/>
              <a:buFont typeface="Wingdings 2"/>
              <a:buChar char=""/>
              <a:tabLst/>
              <a:defRPr/>
            </a:pPr>
            <a:r>
              <a:rPr kumimoji="0" lang="en-US" sz="2600" b="0" i="0" u="none" strike="noStrike" kern="1200" cap="none" spc="0" normalizeH="0" baseline="0" noProof="0" dirty="0" smtClean="0">
                <a:ln>
                  <a:noFill/>
                </a:ln>
                <a:solidFill>
                  <a:schemeClr val="tx1"/>
                </a:solidFill>
                <a:effectLst/>
                <a:uLnTx/>
                <a:uFillTx/>
                <a:cs typeface="Times New Roman" pitchFamily="18" charset="0"/>
              </a:rPr>
              <a:t>Radon radioactively decays into RDPs (radon decay products)in the air.</a:t>
            </a:r>
          </a:p>
          <a:p>
            <a:pPr marL="274320" marR="0" lvl="0" indent="-274320" algn="l" defTabSz="914400" rtl="0" eaLnBrk="1" fontAlgn="auto" latinLnBrk="0" hangingPunct="1">
              <a:lnSpc>
                <a:spcPct val="90000"/>
              </a:lnSpc>
              <a:spcBef>
                <a:spcPct val="20000"/>
              </a:spcBef>
              <a:spcAft>
                <a:spcPts val="0"/>
              </a:spcAft>
              <a:buClr>
                <a:schemeClr val="accent3"/>
              </a:buClr>
              <a:buSzPct val="95000"/>
              <a:buFont typeface="Wingdings 2"/>
              <a:buChar char=""/>
              <a:tabLst/>
              <a:defRPr/>
            </a:pPr>
            <a:r>
              <a:rPr kumimoji="0" lang="en-US" sz="2600" b="0" i="0" u="none" strike="noStrike" kern="1200" cap="none" spc="0" normalizeH="0" baseline="0" noProof="0" dirty="0" smtClean="0">
                <a:ln>
                  <a:noFill/>
                </a:ln>
                <a:solidFill>
                  <a:schemeClr val="tx1"/>
                </a:solidFill>
                <a:effectLst/>
                <a:uLnTx/>
                <a:uFillTx/>
                <a:cs typeface="Times New Roman" pitchFamily="18" charset="0"/>
              </a:rPr>
              <a:t>Some RDPs remain in the air.</a:t>
            </a:r>
          </a:p>
          <a:p>
            <a:pPr marL="274320" marR="0" lvl="0" indent="-274320" algn="l" defTabSz="914400" rtl="0" eaLnBrk="1" fontAlgn="auto" latinLnBrk="0" hangingPunct="1">
              <a:lnSpc>
                <a:spcPct val="90000"/>
              </a:lnSpc>
              <a:spcBef>
                <a:spcPct val="20000"/>
              </a:spcBef>
              <a:spcAft>
                <a:spcPts val="0"/>
              </a:spcAft>
              <a:buClr>
                <a:schemeClr val="accent3"/>
              </a:buClr>
              <a:buSzPct val="95000"/>
              <a:buFont typeface="Wingdings 2"/>
              <a:buChar char=""/>
              <a:tabLst/>
              <a:defRPr/>
            </a:pPr>
            <a:r>
              <a:rPr kumimoji="0" lang="en-US" sz="2600" b="0" i="0" u="none" strike="noStrike" kern="1200" cap="none" spc="0" normalizeH="0" baseline="0" noProof="0" dirty="0" smtClean="0">
                <a:ln>
                  <a:noFill/>
                </a:ln>
                <a:solidFill>
                  <a:schemeClr val="tx1"/>
                </a:solidFill>
                <a:effectLst/>
                <a:uLnTx/>
                <a:uFillTx/>
                <a:cs typeface="Times New Roman" pitchFamily="18" charset="0"/>
              </a:rPr>
              <a:t>Some RDPs plate out on surfaces.</a:t>
            </a:r>
          </a:p>
        </p:txBody>
      </p:sp>
      <p:grpSp>
        <p:nvGrpSpPr>
          <p:cNvPr id="4" name="Group 20"/>
          <p:cNvGrpSpPr>
            <a:grpSpLocks/>
          </p:cNvGrpSpPr>
          <p:nvPr/>
        </p:nvGrpSpPr>
        <p:grpSpPr bwMode="auto">
          <a:xfrm>
            <a:off x="652463" y="1600200"/>
            <a:ext cx="3641725" cy="3957638"/>
            <a:chOff x="462" y="1084"/>
            <a:chExt cx="2581" cy="2417"/>
          </a:xfrm>
        </p:grpSpPr>
        <p:sp>
          <p:nvSpPr>
            <p:cNvPr id="14" name="Rectangle 21"/>
            <p:cNvSpPr>
              <a:spLocks noChangeArrowheads="1"/>
            </p:cNvSpPr>
            <p:nvPr/>
          </p:nvSpPr>
          <p:spPr bwMode="auto">
            <a:xfrm>
              <a:off x="567" y="1935"/>
              <a:ext cx="2382" cy="1566"/>
            </a:xfrm>
            <a:prstGeom prst="rect">
              <a:avLst/>
            </a:prstGeom>
            <a:noFill/>
            <a:ln w="12700">
              <a:solidFill>
                <a:schemeClr val="tx1"/>
              </a:solidFill>
              <a:miter lim="800000"/>
              <a:headEnd/>
              <a:tailEnd/>
            </a:ln>
            <a:effectLst/>
          </p:spPr>
          <p:txBody>
            <a:bodyPr wrap="none" anchor="ctr"/>
            <a:lstStyle/>
            <a:p>
              <a:pPr>
                <a:defRPr/>
              </a:pPr>
              <a:endParaRPr lang="en-US" dirty="0"/>
            </a:p>
          </p:txBody>
        </p:sp>
        <p:sp>
          <p:nvSpPr>
            <p:cNvPr id="15" name="Freeform 22"/>
            <p:cNvSpPr>
              <a:spLocks/>
            </p:cNvSpPr>
            <p:nvPr/>
          </p:nvSpPr>
          <p:spPr bwMode="auto">
            <a:xfrm>
              <a:off x="462" y="1084"/>
              <a:ext cx="2581" cy="861"/>
            </a:xfrm>
            <a:custGeom>
              <a:avLst/>
              <a:gdLst/>
              <a:ahLst/>
              <a:cxnLst>
                <a:cxn ang="0">
                  <a:pos x="0" y="860"/>
                </a:cxn>
                <a:cxn ang="0">
                  <a:pos x="1318" y="0"/>
                </a:cxn>
                <a:cxn ang="0">
                  <a:pos x="2580" y="860"/>
                </a:cxn>
                <a:cxn ang="0">
                  <a:pos x="0" y="860"/>
                </a:cxn>
              </a:cxnLst>
              <a:rect l="0" t="0" r="r" b="b"/>
              <a:pathLst>
                <a:path w="2581" h="861">
                  <a:moveTo>
                    <a:pt x="0" y="860"/>
                  </a:moveTo>
                  <a:lnTo>
                    <a:pt x="1318" y="0"/>
                  </a:lnTo>
                  <a:lnTo>
                    <a:pt x="2580" y="860"/>
                  </a:lnTo>
                  <a:lnTo>
                    <a:pt x="0" y="860"/>
                  </a:lnTo>
                </a:path>
              </a:pathLst>
            </a:custGeom>
            <a:gradFill rotWithShape="0">
              <a:gsLst>
                <a:gs pos="0">
                  <a:srgbClr val="996633">
                    <a:gamma/>
                    <a:shade val="69804"/>
                    <a:invGamma/>
                  </a:srgbClr>
                </a:gs>
                <a:gs pos="100000">
                  <a:srgbClr val="996633"/>
                </a:gs>
              </a:gsLst>
              <a:lin ang="5400000" scaled="1"/>
            </a:gradFill>
            <a:ln w="12700" cap="rnd" cmpd="sng">
              <a:solidFill>
                <a:schemeClr val="tx1"/>
              </a:solidFill>
              <a:prstDash val="solid"/>
              <a:round/>
              <a:headEnd type="none" w="sm" len="sm"/>
              <a:tailEnd type="none" w="sm" len="sm"/>
            </a:ln>
            <a:effectLst/>
          </p:spPr>
          <p:txBody>
            <a:bodyPr/>
            <a:lstStyle/>
            <a:p>
              <a:pPr>
                <a:defRPr/>
              </a:pPr>
              <a:endParaRPr lang="en-US" dirty="0"/>
            </a:p>
          </p:txBody>
        </p:sp>
      </p:grpSp>
      <p:sp>
        <p:nvSpPr>
          <p:cNvPr id="22" name="Rectangle 32"/>
          <p:cNvSpPr>
            <a:spLocks noChangeArrowheads="1"/>
          </p:cNvSpPr>
          <p:nvPr/>
        </p:nvSpPr>
        <p:spPr bwMode="auto">
          <a:xfrm>
            <a:off x="2132917" y="4938713"/>
            <a:ext cx="1048364" cy="462307"/>
          </a:xfrm>
          <a:prstGeom prst="rect">
            <a:avLst/>
          </a:prstGeom>
          <a:noFill/>
          <a:ln w="9525">
            <a:noFill/>
            <a:miter lim="800000"/>
            <a:headEnd/>
            <a:tailEnd/>
          </a:ln>
        </p:spPr>
        <p:txBody>
          <a:bodyPr wrap="none" lIns="92075" tIns="46038" rIns="92075" bIns="46038">
            <a:spAutoFit/>
          </a:bodyPr>
          <a:lstStyle/>
          <a:p>
            <a:pPr algn="l" eaLnBrk="0" hangingPunct="0"/>
            <a:r>
              <a:rPr lang="en-US" sz="2400" dirty="0">
                <a:effectLst/>
              </a:rPr>
              <a:t>Radon</a:t>
            </a:r>
          </a:p>
        </p:txBody>
      </p:sp>
      <p:grpSp>
        <p:nvGrpSpPr>
          <p:cNvPr id="5" name="Group 30"/>
          <p:cNvGrpSpPr>
            <a:grpSpLocks/>
          </p:cNvGrpSpPr>
          <p:nvPr/>
        </p:nvGrpSpPr>
        <p:grpSpPr bwMode="auto">
          <a:xfrm>
            <a:off x="1974850" y="4846638"/>
            <a:ext cx="1258888" cy="558800"/>
            <a:chOff x="1400" y="3053"/>
            <a:chExt cx="892" cy="352"/>
          </a:xfrm>
        </p:grpSpPr>
        <p:sp>
          <p:nvSpPr>
            <p:cNvPr id="24" name="Oval 31"/>
            <p:cNvSpPr>
              <a:spLocks noChangeArrowheads="1"/>
            </p:cNvSpPr>
            <p:nvPr/>
          </p:nvSpPr>
          <p:spPr bwMode="auto">
            <a:xfrm>
              <a:off x="1400" y="3053"/>
              <a:ext cx="892" cy="352"/>
            </a:xfrm>
            <a:prstGeom prst="ellipse">
              <a:avLst/>
            </a:prstGeom>
            <a:solidFill>
              <a:schemeClr val="tx1"/>
            </a:solidFill>
            <a:ln w="12700">
              <a:solidFill>
                <a:schemeClr val="tx1"/>
              </a:solidFill>
              <a:round/>
              <a:headEnd/>
              <a:tailEnd/>
            </a:ln>
            <a:effectLst/>
          </p:spPr>
          <p:txBody>
            <a:bodyPr wrap="none" anchor="ctr"/>
            <a:lstStyle/>
            <a:p>
              <a:pPr>
                <a:defRPr/>
              </a:pPr>
              <a:endParaRPr lang="en-US" dirty="0"/>
            </a:p>
          </p:txBody>
        </p:sp>
        <p:sp>
          <p:nvSpPr>
            <p:cNvPr id="25" name="Rectangle 32"/>
            <p:cNvSpPr>
              <a:spLocks noChangeArrowheads="1"/>
            </p:cNvSpPr>
            <p:nvPr/>
          </p:nvSpPr>
          <p:spPr bwMode="auto">
            <a:xfrm>
              <a:off x="1512" y="3111"/>
              <a:ext cx="743" cy="291"/>
            </a:xfrm>
            <a:prstGeom prst="rect">
              <a:avLst/>
            </a:prstGeom>
            <a:noFill/>
            <a:ln w="9525">
              <a:noFill/>
              <a:miter lim="800000"/>
              <a:headEnd/>
              <a:tailEnd/>
            </a:ln>
          </p:spPr>
          <p:txBody>
            <a:bodyPr wrap="none" lIns="92075" tIns="46038" rIns="92075" bIns="46038">
              <a:spAutoFit/>
            </a:bodyPr>
            <a:lstStyle/>
            <a:p>
              <a:pPr algn="l" eaLnBrk="0" hangingPunct="0"/>
              <a:r>
                <a:rPr lang="en-US" sz="2400" dirty="0">
                  <a:solidFill>
                    <a:schemeClr val="bg1"/>
                  </a:solidFill>
                  <a:effectLst/>
                </a:rPr>
                <a:t>Radon</a:t>
              </a:r>
            </a:p>
          </p:txBody>
        </p:sp>
      </p:grpSp>
      <p:sp>
        <p:nvSpPr>
          <p:cNvPr id="26" name="Line 70"/>
          <p:cNvSpPr>
            <a:spLocks noChangeShapeType="1"/>
          </p:cNvSpPr>
          <p:nvPr/>
        </p:nvSpPr>
        <p:spPr bwMode="auto">
          <a:xfrm flipH="1" flipV="1">
            <a:off x="1370013" y="4557713"/>
            <a:ext cx="635000" cy="4826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27" name="Line 70"/>
          <p:cNvSpPr>
            <a:spLocks noChangeShapeType="1"/>
          </p:cNvSpPr>
          <p:nvPr/>
        </p:nvSpPr>
        <p:spPr bwMode="auto">
          <a:xfrm flipV="1">
            <a:off x="2819400" y="4495800"/>
            <a:ext cx="457200" cy="3810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28" name="Line 70"/>
          <p:cNvSpPr>
            <a:spLocks noChangeShapeType="1"/>
          </p:cNvSpPr>
          <p:nvPr/>
        </p:nvSpPr>
        <p:spPr bwMode="auto">
          <a:xfrm flipH="1" flipV="1">
            <a:off x="2057400" y="4343400"/>
            <a:ext cx="152400" cy="6858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29" name="Line 70"/>
          <p:cNvSpPr>
            <a:spLocks noChangeShapeType="1"/>
          </p:cNvSpPr>
          <p:nvPr/>
        </p:nvSpPr>
        <p:spPr bwMode="auto">
          <a:xfrm flipV="1">
            <a:off x="2971800" y="4648199"/>
            <a:ext cx="685800" cy="228599"/>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30" name="Line 70"/>
          <p:cNvSpPr>
            <a:spLocks noChangeShapeType="1"/>
          </p:cNvSpPr>
          <p:nvPr/>
        </p:nvSpPr>
        <p:spPr bwMode="auto">
          <a:xfrm flipH="1" flipV="1">
            <a:off x="1600199" y="3962400"/>
            <a:ext cx="481012" cy="1001712"/>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31" name="Line 70"/>
          <p:cNvSpPr>
            <a:spLocks noChangeShapeType="1"/>
          </p:cNvSpPr>
          <p:nvPr/>
        </p:nvSpPr>
        <p:spPr bwMode="auto">
          <a:xfrm flipV="1">
            <a:off x="2743200" y="4267200"/>
            <a:ext cx="228600" cy="6096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grpSp>
        <p:nvGrpSpPr>
          <p:cNvPr id="6" name="Group 41"/>
          <p:cNvGrpSpPr>
            <a:grpSpLocks/>
          </p:cNvGrpSpPr>
          <p:nvPr/>
        </p:nvGrpSpPr>
        <p:grpSpPr bwMode="auto">
          <a:xfrm>
            <a:off x="3656012" y="4476750"/>
            <a:ext cx="153988" cy="171450"/>
            <a:chOff x="2383" y="2767"/>
            <a:chExt cx="109" cy="108"/>
          </a:xfrm>
        </p:grpSpPr>
        <p:sp>
          <p:nvSpPr>
            <p:cNvPr id="33" name="Oval 42"/>
            <p:cNvSpPr>
              <a:spLocks noChangeArrowheads="1"/>
            </p:cNvSpPr>
            <p:nvPr/>
          </p:nvSpPr>
          <p:spPr bwMode="auto">
            <a:xfrm>
              <a:off x="2383" y="2767"/>
              <a:ext cx="109" cy="108"/>
            </a:xfrm>
            <a:prstGeom prst="ellipse">
              <a:avLst/>
            </a:prstGeom>
            <a:solidFill>
              <a:srgbClr val="808000"/>
            </a:solidFill>
            <a:ln w="9525">
              <a:noFill/>
              <a:round/>
              <a:headEnd/>
              <a:tailEnd/>
            </a:ln>
            <a:effectLst/>
          </p:spPr>
          <p:txBody>
            <a:bodyPr wrap="none" anchor="ctr"/>
            <a:lstStyle/>
            <a:p>
              <a:pPr>
                <a:defRPr/>
              </a:pPr>
              <a:endParaRPr lang="en-US" dirty="0"/>
            </a:p>
          </p:txBody>
        </p:sp>
        <p:grpSp>
          <p:nvGrpSpPr>
            <p:cNvPr id="7" name="Group 43"/>
            <p:cNvGrpSpPr>
              <a:grpSpLocks/>
            </p:cNvGrpSpPr>
            <p:nvPr/>
          </p:nvGrpSpPr>
          <p:grpSpPr bwMode="auto">
            <a:xfrm>
              <a:off x="2386" y="2772"/>
              <a:ext cx="95" cy="96"/>
              <a:chOff x="2386" y="2772"/>
              <a:chExt cx="95" cy="96"/>
            </a:xfrm>
          </p:grpSpPr>
          <p:sp>
            <p:nvSpPr>
              <p:cNvPr id="35" name="Oval 44"/>
              <p:cNvSpPr>
                <a:spLocks noChangeArrowheads="1"/>
              </p:cNvSpPr>
              <p:nvPr/>
            </p:nvSpPr>
            <p:spPr bwMode="auto">
              <a:xfrm>
                <a:off x="2386" y="2772"/>
                <a:ext cx="94" cy="96"/>
              </a:xfrm>
              <a:prstGeom prst="ellipse">
                <a:avLst/>
              </a:prstGeom>
              <a:solidFill>
                <a:srgbClr val="A0A000"/>
              </a:solidFill>
              <a:ln w="9525">
                <a:noFill/>
                <a:round/>
                <a:headEnd/>
                <a:tailEnd/>
              </a:ln>
              <a:effectLst/>
            </p:spPr>
            <p:txBody>
              <a:bodyPr wrap="none" anchor="ctr"/>
              <a:lstStyle/>
              <a:p>
                <a:pPr>
                  <a:defRPr/>
                </a:pPr>
                <a:endParaRPr lang="en-US" dirty="0"/>
              </a:p>
            </p:txBody>
          </p:sp>
          <p:sp>
            <p:nvSpPr>
              <p:cNvPr id="36" name="Oval 45"/>
              <p:cNvSpPr>
                <a:spLocks noChangeArrowheads="1"/>
              </p:cNvSpPr>
              <p:nvPr/>
            </p:nvSpPr>
            <p:spPr bwMode="auto">
              <a:xfrm>
                <a:off x="2387" y="2773"/>
                <a:ext cx="85" cy="86"/>
              </a:xfrm>
              <a:prstGeom prst="ellipse">
                <a:avLst/>
              </a:prstGeom>
              <a:solidFill>
                <a:srgbClr val="C0C000"/>
              </a:solidFill>
              <a:ln w="9525">
                <a:noFill/>
                <a:round/>
                <a:headEnd/>
                <a:tailEnd/>
              </a:ln>
              <a:effectLst/>
            </p:spPr>
            <p:txBody>
              <a:bodyPr wrap="none" anchor="ctr"/>
              <a:lstStyle/>
              <a:p>
                <a:pPr>
                  <a:defRPr/>
                </a:pPr>
                <a:endParaRPr lang="en-US" dirty="0"/>
              </a:p>
            </p:txBody>
          </p:sp>
          <p:sp>
            <p:nvSpPr>
              <p:cNvPr id="37" name="Oval 46"/>
              <p:cNvSpPr>
                <a:spLocks noChangeArrowheads="1"/>
              </p:cNvSpPr>
              <p:nvPr/>
            </p:nvSpPr>
            <p:spPr bwMode="auto">
              <a:xfrm>
                <a:off x="2391" y="2776"/>
                <a:ext cx="69" cy="69"/>
              </a:xfrm>
              <a:prstGeom prst="ellipse">
                <a:avLst/>
              </a:prstGeom>
              <a:solidFill>
                <a:srgbClr val="E0E000"/>
              </a:solidFill>
              <a:ln w="9525">
                <a:noFill/>
                <a:round/>
                <a:headEnd/>
                <a:tailEnd/>
              </a:ln>
              <a:effectLst/>
            </p:spPr>
            <p:txBody>
              <a:bodyPr wrap="none" anchor="ctr"/>
              <a:lstStyle/>
              <a:p>
                <a:pPr>
                  <a:defRPr/>
                </a:pPr>
                <a:endParaRPr lang="en-US" dirty="0"/>
              </a:p>
            </p:txBody>
          </p:sp>
          <p:sp>
            <p:nvSpPr>
              <p:cNvPr id="38" name="Oval 47"/>
              <p:cNvSpPr>
                <a:spLocks noChangeArrowheads="1"/>
              </p:cNvSpPr>
              <p:nvPr/>
            </p:nvSpPr>
            <p:spPr bwMode="auto">
              <a:xfrm>
                <a:off x="2396" y="2781"/>
                <a:ext cx="48" cy="52"/>
              </a:xfrm>
              <a:prstGeom prst="ellipse">
                <a:avLst/>
              </a:prstGeom>
              <a:solidFill>
                <a:srgbClr val="FFFF00"/>
              </a:solidFill>
              <a:ln w="9525">
                <a:noFill/>
                <a:round/>
                <a:headEnd/>
                <a:tailEnd/>
              </a:ln>
              <a:effectLst/>
            </p:spPr>
            <p:txBody>
              <a:bodyPr wrap="none" anchor="ctr"/>
              <a:lstStyle/>
              <a:p>
                <a:pPr>
                  <a:defRPr/>
                </a:pPr>
                <a:endParaRPr lang="en-US" dirty="0"/>
              </a:p>
            </p:txBody>
          </p:sp>
          <p:sp>
            <p:nvSpPr>
              <p:cNvPr id="39" name="Oval 48"/>
              <p:cNvSpPr>
                <a:spLocks noChangeArrowheads="1"/>
              </p:cNvSpPr>
              <p:nvPr/>
            </p:nvSpPr>
            <p:spPr bwMode="auto">
              <a:xfrm>
                <a:off x="2404" y="2791"/>
                <a:ext cx="24" cy="24"/>
              </a:xfrm>
              <a:prstGeom prst="ellipse">
                <a:avLst/>
              </a:prstGeom>
              <a:solidFill>
                <a:srgbClr val="FFFF80"/>
              </a:solidFill>
              <a:ln w="9525">
                <a:noFill/>
                <a:round/>
                <a:headEnd/>
                <a:tailEnd/>
              </a:ln>
              <a:effectLst/>
            </p:spPr>
            <p:txBody>
              <a:bodyPr wrap="none" anchor="ctr"/>
              <a:lstStyle/>
              <a:p>
                <a:pPr>
                  <a:defRPr/>
                </a:pPr>
                <a:endParaRPr lang="en-US" dirty="0"/>
              </a:p>
            </p:txBody>
          </p:sp>
        </p:grpSp>
      </p:grpSp>
      <p:grpSp>
        <p:nvGrpSpPr>
          <p:cNvPr id="8" name="Group 41"/>
          <p:cNvGrpSpPr>
            <a:grpSpLocks/>
          </p:cNvGrpSpPr>
          <p:nvPr/>
        </p:nvGrpSpPr>
        <p:grpSpPr bwMode="auto">
          <a:xfrm>
            <a:off x="3276600" y="4324350"/>
            <a:ext cx="153988" cy="171450"/>
            <a:chOff x="2383" y="2767"/>
            <a:chExt cx="109" cy="108"/>
          </a:xfrm>
        </p:grpSpPr>
        <p:sp>
          <p:nvSpPr>
            <p:cNvPr id="41" name="Oval 42"/>
            <p:cNvSpPr>
              <a:spLocks noChangeArrowheads="1"/>
            </p:cNvSpPr>
            <p:nvPr/>
          </p:nvSpPr>
          <p:spPr bwMode="auto">
            <a:xfrm>
              <a:off x="2383" y="2767"/>
              <a:ext cx="109" cy="108"/>
            </a:xfrm>
            <a:prstGeom prst="ellipse">
              <a:avLst/>
            </a:prstGeom>
            <a:solidFill>
              <a:srgbClr val="808000"/>
            </a:solidFill>
            <a:ln w="9525">
              <a:noFill/>
              <a:round/>
              <a:headEnd/>
              <a:tailEnd/>
            </a:ln>
            <a:effectLst/>
          </p:spPr>
          <p:txBody>
            <a:bodyPr wrap="none" anchor="ctr"/>
            <a:lstStyle/>
            <a:p>
              <a:pPr>
                <a:defRPr/>
              </a:pPr>
              <a:endParaRPr lang="en-US" dirty="0"/>
            </a:p>
          </p:txBody>
        </p:sp>
        <p:grpSp>
          <p:nvGrpSpPr>
            <p:cNvPr id="9" name="Group 43"/>
            <p:cNvGrpSpPr>
              <a:grpSpLocks/>
            </p:cNvGrpSpPr>
            <p:nvPr/>
          </p:nvGrpSpPr>
          <p:grpSpPr bwMode="auto">
            <a:xfrm>
              <a:off x="2386" y="2772"/>
              <a:ext cx="95" cy="96"/>
              <a:chOff x="2386" y="2772"/>
              <a:chExt cx="95" cy="96"/>
            </a:xfrm>
          </p:grpSpPr>
          <p:sp>
            <p:nvSpPr>
              <p:cNvPr id="43" name="Oval 44"/>
              <p:cNvSpPr>
                <a:spLocks noChangeArrowheads="1"/>
              </p:cNvSpPr>
              <p:nvPr/>
            </p:nvSpPr>
            <p:spPr bwMode="auto">
              <a:xfrm>
                <a:off x="2386" y="2772"/>
                <a:ext cx="94" cy="96"/>
              </a:xfrm>
              <a:prstGeom prst="ellipse">
                <a:avLst/>
              </a:prstGeom>
              <a:solidFill>
                <a:srgbClr val="A0A000"/>
              </a:solidFill>
              <a:ln w="9525">
                <a:noFill/>
                <a:round/>
                <a:headEnd/>
                <a:tailEnd/>
              </a:ln>
              <a:effectLst/>
            </p:spPr>
            <p:txBody>
              <a:bodyPr wrap="none" anchor="ctr"/>
              <a:lstStyle/>
              <a:p>
                <a:pPr>
                  <a:defRPr/>
                </a:pPr>
                <a:endParaRPr lang="en-US" dirty="0"/>
              </a:p>
            </p:txBody>
          </p:sp>
          <p:sp>
            <p:nvSpPr>
              <p:cNvPr id="44" name="Oval 45"/>
              <p:cNvSpPr>
                <a:spLocks noChangeArrowheads="1"/>
              </p:cNvSpPr>
              <p:nvPr/>
            </p:nvSpPr>
            <p:spPr bwMode="auto">
              <a:xfrm>
                <a:off x="2387" y="2773"/>
                <a:ext cx="85" cy="86"/>
              </a:xfrm>
              <a:prstGeom prst="ellipse">
                <a:avLst/>
              </a:prstGeom>
              <a:solidFill>
                <a:srgbClr val="C0C000"/>
              </a:solidFill>
              <a:ln w="9525">
                <a:noFill/>
                <a:round/>
                <a:headEnd/>
                <a:tailEnd/>
              </a:ln>
              <a:effectLst/>
            </p:spPr>
            <p:txBody>
              <a:bodyPr wrap="none" anchor="ctr"/>
              <a:lstStyle/>
              <a:p>
                <a:pPr>
                  <a:defRPr/>
                </a:pPr>
                <a:endParaRPr lang="en-US" dirty="0"/>
              </a:p>
            </p:txBody>
          </p:sp>
          <p:sp>
            <p:nvSpPr>
              <p:cNvPr id="45" name="Oval 46"/>
              <p:cNvSpPr>
                <a:spLocks noChangeArrowheads="1"/>
              </p:cNvSpPr>
              <p:nvPr/>
            </p:nvSpPr>
            <p:spPr bwMode="auto">
              <a:xfrm>
                <a:off x="2391" y="2776"/>
                <a:ext cx="69" cy="69"/>
              </a:xfrm>
              <a:prstGeom prst="ellipse">
                <a:avLst/>
              </a:prstGeom>
              <a:solidFill>
                <a:srgbClr val="E0E000"/>
              </a:solidFill>
              <a:ln w="9525">
                <a:noFill/>
                <a:round/>
                <a:headEnd/>
                <a:tailEnd/>
              </a:ln>
              <a:effectLst/>
            </p:spPr>
            <p:txBody>
              <a:bodyPr wrap="none" anchor="ctr"/>
              <a:lstStyle/>
              <a:p>
                <a:pPr>
                  <a:defRPr/>
                </a:pPr>
                <a:endParaRPr lang="en-US" dirty="0"/>
              </a:p>
            </p:txBody>
          </p:sp>
          <p:sp>
            <p:nvSpPr>
              <p:cNvPr id="46" name="Oval 47"/>
              <p:cNvSpPr>
                <a:spLocks noChangeArrowheads="1"/>
              </p:cNvSpPr>
              <p:nvPr/>
            </p:nvSpPr>
            <p:spPr bwMode="auto">
              <a:xfrm>
                <a:off x="2396" y="2781"/>
                <a:ext cx="48" cy="52"/>
              </a:xfrm>
              <a:prstGeom prst="ellipse">
                <a:avLst/>
              </a:prstGeom>
              <a:solidFill>
                <a:srgbClr val="FFFF00"/>
              </a:solidFill>
              <a:ln w="9525">
                <a:noFill/>
                <a:round/>
                <a:headEnd/>
                <a:tailEnd/>
              </a:ln>
              <a:effectLst/>
            </p:spPr>
            <p:txBody>
              <a:bodyPr wrap="none" anchor="ctr"/>
              <a:lstStyle/>
              <a:p>
                <a:pPr>
                  <a:defRPr/>
                </a:pPr>
                <a:endParaRPr lang="en-US" dirty="0"/>
              </a:p>
            </p:txBody>
          </p:sp>
          <p:sp>
            <p:nvSpPr>
              <p:cNvPr id="47" name="Oval 48"/>
              <p:cNvSpPr>
                <a:spLocks noChangeArrowheads="1"/>
              </p:cNvSpPr>
              <p:nvPr/>
            </p:nvSpPr>
            <p:spPr bwMode="auto">
              <a:xfrm>
                <a:off x="2404" y="2791"/>
                <a:ext cx="24" cy="24"/>
              </a:xfrm>
              <a:prstGeom prst="ellipse">
                <a:avLst/>
              </a:prstGeom>
              <a:solidFill>
                <a:srgbClr val="FFFF80"/>
              </a:solidFill>
              <a:ln w="9525">
                <a:noFill/>
                <a:round/>
                <a:headEnd/>
                <a:tailEnd/>
              </a:ln>
              <a:effectLst/>
            </p:spPr>
            <p:txBody>
              <a:bodyPr wrap="none" anchor="ctr"/>
              <a:lstStyle/>
              <a:p>
                <a:pPr>
                  <a:defRPr/>
                </a:pPr>
                <a:endParaRPr lang="en-US" dirty="0"/>
              </a:p>
            </p:txBody>
          </p:sp>
        </p:grpSp>
      </p:grpSp>
      <p:grpSp>
        <p:nvGrpSpPr>
          <p:cNvPr id="10" name="Group 41"/>
          <p:cNvGrpSpPr>
            <a:grpSpLocks/>
          </p:cNvGrpSpPr>
          <p:nvPr/>
        </p:nvGrpSpPr>
        <p:grpSpPr bwMode="auto">
          <a:xfrm>
            <a:off x="1141412" y="4324350"/>
            <a:ext cx="153988" cy="171450"/>
            <a:chOff x="2383" y="2767"/>
            <a:chExt cx="109" cy="108"/>
          </a:xfrm>
        </p:grpSpPr>
        <p:sp>
          <p:nvSpPr>
            <p:cNvPr id="49" name="Oval 42"/>
            <p:cNvSpPr>
              <a:spLocks noChangeArrowheads="1"/>
            </p:cNvSpPr>
            <p:nvPr/>
          </p:nvSpPr>
          <p:spPr bwMode="auto">
            <a:xfrm>
              <a:off x="2383" y="2767"/>
              <a:ext cx="109" cy="108"/>
            </a:xfrm>
            <a:prstGeom prst="ellipse">
              <a:avLst/>
            </a:prstGeom>
            <a:solidFill>
              <a:srgbClr val="808000"/>
            </a:solidFill>
            <a:ln w="9525">
              <a:noFill/>
              <a:round/>
              <a:headEnd/>
              <a:tailEnd/>
            </a:ln>
            <a:effectLst/>
          </p:spPr>
          <p:txBody>
            <a:bodyPr wrap="none" anchor="ctr"/>
            <a:lstStyle/>
            <a:p>
              <a:pPr>
                <a:defRPr/>
              </a:pPr>
              <a:endParaRPr lang="en-US" dirty="0"/>
            </a:p>
          </p:txBody>
        </p:sp>
        <p:grpSp>
          <p:nvGrpSpPr>
            <p:cNvPr id="11" name="Group 43"/>
            <p:cNvGrpSpPr>
              <a:grpSpLocks/>
            </p:cNvGrpSpPr>
            <p:nvPr/>
          </p:nvGrpSpPr>
          <p:grpSpPr bwMode="auto">
            <a:xfrm>
              <a:off x="2386" y="2772"/>
              <a:ext cx="95" cy="96"/>
              <a:chOff x="2386" y="2772"/>
              <a:chExt cx="95" cy="96"/>
            </a:xfrm>
          </p:grpSpPr>
          <p:sp>
            <p:nvSpPr>
              <p:cNvPr id="51" name="Oval 44"/>
              <p:cNvSpPr>
                <a:spLocks noChangeArrowheads="1"/>
              </p:cNvSpPr>
              <p:nvPr/>
            </p:nvSpPr>
            <p:spPr bwMode="auto">
              <a:xfrm>
                <a:off x="2386" y="2772"/>
                <a:ext cx="94" cy="96"/>
              </a:xfrm>
              <a:prstGeom prst="ellipse">
                <a:avLst/>
              </a:prstGeom>
              <a:solidFill>
                <a:srgbClr val="A0A000"/>
              </a:solidFill>
              <a:ln w="9525">
                <a:noFill/>
                <a:round/>
                <a:headEnd/>
                <a:tailEnd/>
              </a:ln>
              <a:effectLst/>
            </p:spPr>
            <p:txBody>
              <a:bodyPr wrap="none" anchor="ctr"/>
              <a:lstStyle/>
              <a:p>
                <a:pPr>
                  <a:defRPr/>
                </a:pPr>
                <a:endParaRPr lang="en-US" dirty="0"/>
              </a:p>
            </p:txBody>
          </p:sp>
          <p:sp>
            <p:nvSpPr>
              <p:cNvPr id="52" name="Oval 45"/>
              <p:cNvSpPr>
                <a:spLocks noChangeArrowheads="1"/>
              </p:cNvSpPr>
              <p:nvPr/>
            </p:nvSpPr>
            <p:spPr bwMode="auto">
              <a:xfrm>
                <a:off x="2387" y="2773"/>
                <a:ext cx="85" cy="86"/>
              </a:xfrm>
              <a:prstGeom prst="ellipse">
                <a:avLst/>
              </a:prstGeom>
              <a:solidFill>
                <a:srgbClr val="C0C000"/>
              </a:solidFill>
              <a:ln w="9525">
                <a:noFill/>
                <a:round/>
                <a:headEnd/>
                <a:tailEnd/>
              </a:ln>
              <a:effectLst/>
            </p:spPr>
            <p:txBody>
              <a:bodyPr wrap="none" anchor="ctr"/>
              <a:lstStyle/>
              <a:p>
                <a:pPr>
                  <a:defRPr/>
                </a:pPr>
                <a:endParaRPr lang="en-US" dirty="0"/>
              </a:p>
            </p:txBody>
          </p:sp>
          <p:sp>
            <p:nvSpPr>
              <p:cNvPr id="53" name="Oval 46"/>
              <p:cNvSpPr>
                <a:spLocks noChangeArrowheads="1"/>
              </p:cNvSpPr>
              <p:nvPr/>
            </p:nvSpPr>
            <p:spPr bwMode="auto">
              <a:xfrm>
                <a:off x="2391" y="2776"/>
                <a:ext cx="69" cy="69"/>
              </a:xfrm>
              <a:prstGeom prst="ellipse">
                <a:avLst/>
              </a:prstGeom>
              <a:solidFill>
                <a:srgbClr val="E0E000"/>
              </a:solidFill>
              <a:ln w="9525">
                <a:noFill/>
                <a:round/>
                <a:headEnd/>
                <a:tailEnd/>
              </a:ln>
              <a:effectLst/>
            </p:spPr>
            <p:txBody>
              <a:bodyPr wrap="none" anchor="ctr"/>
              <a:lstStyle/>
              <a:p>
                <a:pPr>
                  <a:defRPr/>
                </a:pPr>
                <a:endParaRPr lang="en-US" dirty="0"/>
              </a:p>
            </p:txBody>
          </p:sp>
          <p:sp>
            <p:nvSpPr>
              <p:cNvPr id="54" name="Oval 47"/>
              <p:cNvSpPr>
                <a:spLocks noChangeArrowheads="1"/>
              </p:cNvSpPr>
              <p:nvPr/>
            </p:nvSpPr>
            <p:spPr bwMode="auto">
              <a:xfrm>
                <a:off x="2396" y="2781"/>
                <a:ext cx="48" cy="52"/>
              </a:xfrm>
              <a:prstGeom prst="ellipse">
                <a:avLst/>
              </a:prstGeom>
              <a:solidFill>
                <a:srgbClr val="FFFF00"/>
              </a:solidFill>
              <a:ln w="9525">
                <a:noFill/>
                <a:round/>
                <a:headEnd/>
                <a:tailEnd/>
              </a:ln>
              <a:effectLst/>
            </p:spPr>
            <p:txBody>
              <a:bodyPr wrap="none" anchor="ctr"/>
              <a:lstStyle/>
              <a:p>
                <a:pPr>
                  <a:defRPr/>
                </a:pPr>
                <a:endParaRPr lang="en-US" dirty="0"/>
              </a:p>
            </p:txBody>
          </p:sp>
          <p:sp>
            <p:nvSpPr>
              <p:cNvPr id="55" name="Oval 48"/>
              <p:cNvSpPr>
                <a:spLocks noChangeArrowheads="1"/>
              </p:cNvSpPr>
              <p:nvPr/>
            </p:nvSpPr>
            <p:spPr bwMode="auto">
              <a:xfrm>
                <a:off x="2404" y="2791"/>
                <a:ext cx="24" cy="24"/>
              </a:xfrm>
              <a:prstGeom prst="ellipse">
                <a:avLst/>
              </a:prstGeom>
              <a:solidFill>
                <a:srgbClr val="FFFF80"/>
              </a:solidFill>
              <a:ln w="9525">
                <a:noFill/>
                <a:round/>
                <a:headEnd/>
                <a:tailEnd/>
              </a:ln>
              <a:effectLst/>
            </p:spPr>
            <p:txBody>
              <a:bodyPr wrap="none" anchor="ctr"/>
              <a:lstStyle/>
              <a:p>
                <a:pPr>
                  <a:defRPr/>
                </a:pPr>
                <a:endParaRPr lang="en-US" dirty="0"/>
              </a:p>
            </p:txBody>
          </p:sp>
        </p:grpSp>
      </p:grpSp>
      <p:grpSp>
        <p:nvGrpSpPr>
          <p:cNvPr id="12" name="Group 41"/>
          <p:cNvGrpSpPr>
            <a:grpSpLocks/>
          </p:cNvGrpSpPr>
          <p:nvPr/>
        </p:nvGrpSpPr>
        <p:grpSpPr bwMode="auto">
          <a:xfrm>
            <a:off x="1981200" y="4114800"/>
            <a:ext cx="153988" cy="171450"/>
            <a:chOff x="2383" y="2767"/>
            <a:chExt cx="109" cy="108"/>
          </a:xfrm>
        </p:grpSpPr>
        <p:sp>
          <p:nvSpPr>
            <p:cNvPr id="57" name="Oval 42"/>
            <p:cNvSpPr>
              <a:spLocks noChangeArrowheads="1"/>
            </p:cNvSpPr>
            <p:nvPr/>
          </p:nvSpPr>
          <p:spPr bwMode="auto">
            <a:xfrm>
              <a:off x="2383" y="2767"/>
              <a:ext cx="109" cy="108"/>
            </a:xfrm>
            <a:prstGeom prst="ellipse">
              <a:avLst/>
            </a:prstGeom>
            <a:solidFill>
              <a:srgbClr val="808000"/>
            </a:solidFill>
            <a:ln w="9525">
              <a:noFill/>
              <a:round/>
              <a:headEnd/>
              <a:tailEnd/>
            </a:ln>
            <a:effectLst/>
          </p:spPr>
          <p:txBody>
            <a:bodyPr wrap="none" anchor="ctr"/>
            <a:lstStyle/>
            <a:p>
              <a:pPr>
                <a:defRPr/>
              </a:pPr>
              <a:endParaRPr lang="en-US" dirty="0"/>
            </a:p>
          </p:txBody>
        </p:sp>
        <p:grpSp>
          <p:nvGrpSpPr>
            <p:cNvPr id="13" name="Group 43"/>
            <p:cNvGrpSpPr>
              <a:grpSpLocks/>
            </p:cNvGrpSpPr>
            <p:nvPr/>
          </p:nvGrpSpPr>
          <p:grpSpPr bwMode="auto">
            <a:xfrm>
              <a:off x="2386" y="2772"/>
              <a:ext cx="95" cy="96"/>
              <a:chOff x="2386" y="2772"/>
              <a:chExt cx="95" cy="96"/>
            </a:xfrm>
          </p:grpSpPr>
          <p:sp>
            <p:nvSpPr>
              <p:cNvPr id="59" name="Oval 44"/>
              <p:cNvSpPr>
                <a:spLocks noChangeArrowheads="1"/>
              </p:cNvSpPr>
              <p:nvPr/>
            </p:nvSpPr>
            <p:spPr bwMode="auto">
              <a:xfrm>
                <a:off x="2386" y="2772"/>
                <a:ext cx="94" cy="96"/>
              </a:xfrm>
              <a:prstGeom prst="ellipse">
                <a:avLst/>
              </a:prstGeom>
              <a:solidFill>
                <a:srgbClr val="A0A000"/>
              </a:solidFill>
              <a:ln w="9525">
                <a:noFill/>
                <a:round/>
                <a:headEnd/>
                <a:tailEnd/>
              </a:ln>
              <a:effectLst/>
            </p:spPr>
            <p:txBody>
              <a:bodyPr wrap="none" anchor="ctr"/>
              <a:lstStyle/>
              <a:p>
                <a:pPr>
                  <a:defRPr/>
                </a:pPr>
                <a:endParaRPr lang="en-US" dirty="0"/>
              </a:p>
            </p:txBody>
          </p:sp>
          <p:sp>
            <p:nvSpPr>
              <p:cNvPr id="60" name="Oval 45"/>
              <p:cNvSpPr>
                <a:spLocks noChangeArrowheads="1"/>
              </p:cNvSpPr>
              <p:nvPr/>
            </p:nvSpPr>
            <p:spPr bwMode="auto">
              <a:xfrm>
                <a:off x="2387" y="2773"/>
                <a:ext cx="85" cy="86"/>
              </a:xfrm>
              <a:prstGeom prst="ellipse">
                <a:avLst/>
              </a:prstGeom>
              <a:solidFill>
                <a:srgbClr val="C0C000"/>
              </a:solidFill>
              <a:ln w="9525">
                <a:noFill/>
                <a:round/>
                <a:headEnd/>
                <a:tailEnd/>
              </a:ln>
              <a:effectLst/>
            </p:spPr>
            <p:txBody>
              <a:bodyPr wrap="none" anchor="ctr"/>
              <a:lstStyle/>
              <a:p>
                <a:pPr>
                  <a:defRPr/>
                </a:pPr>
                <a:endParaRPr lang="en-US" dirty="0"/>
              </a:p>
            </p:txBody>
          </p:sp>
          <p:sp>
            <p:nvSpPr>
              <p:cNvPr id="61" name="Oval 46"/>
              <p:cNvSpPr>
                <a:spLocks noChangeArrowheads="1"/>
              </p:cNvSpPr>
              <p:nvPr/>
            </p:nvSpPr>
            <p:spPr bwMode="auto">
              <a:xfrm>
                <a:off x="2391" y="2776"/>
                <a:ext cx="69" cy="69"/>
              </a:xfrm>
              <a:prstGeom prst="ellipse">
                <a:avLst/>
              </a:prstGeom>
              <a:solidFill>
                <a:srgbClr val="E0E000"/>
              </a:solidFill>
              <a:ln w="9525">
                <a:noFill/>
                <a:round/>
                <a:headEnd/>
                <a:tailEnd/>
              </a:ln>
              <a:effectLst/>
            </p:spPr>
            <p:txBody>
              <a:bodyPr wrap="none" anchor="ctr"/>
              <a:lstStyle/>
              <a:p>
                <a:pPr>
                  <a:defRPr/>
                </a:pPr>
                <a:endParaRPr lang="en-US" dirty="0"/>
              </a:p>
            </p:txBody>
          </p:sp>
          <p:sp>
            <p:nvSpPr>
              <p:cNvPr id="62" name="Oval 47"/>
              <p:cNvSpPr>
                <a:spLocks noChangeArrowheads="1"/>
              </p:cNvSpPr>
              <p:nvPr/>
            </p:nvSpPr>
            <p:spPr bwMode="auto">
              <a:xfrm>
                <a:off x="2396" y="2781"/>
                <a:ext cx="48" cy="52"/>
              </a:xfrm>
              <a:prstGeom prst="ellipse">
                <a:avLst/>
              </a:prstGeom>
              <a:solidFill>
                <a:srgbClr val="FFFF00"/>
              </a:solidFill>
              <a:ln w="9525">
                <a:noFill/>
                <a:round/>
                <a:headEnd/>
                <a:tailEnd/>
              </a:ln>
              <a:effectLst/>
            </p:spPr>
            <p:txBody>
              <a:bodyPr wrap="none" anchor="ctr"/>
              <a:lstStyle/>
              <a:p>
                <a:pPr>
                  <a:defRPr/>
                </a:pPr>
                <a:endParaRPr lang="en-US" dirty="0"/>
              </a:p>
            </p:txBody>
          </p:sp>
          <p:sp>
            <p:nvSpPr>
              <p:cNvPr id="63" name="Oval 48"/>
              <p:cNvSpPr>
                <a:spLocks noChangeArrowheads="1"/>
              </p:cNvSpPr>
              <p:nvPr/>
            </p:nvSpPr>
            <p:spPr bwMode="auto">
              <a:xfrm>
                <a:off x="2404" y="2791"/>
                <a:ext cx="24" cy="24"/>
              </a:xfrm>
              <a:prstGeom prst="ellipse">
                <a:avLst/>
              </a:prstGeom>
              <a:solidFill>
                <a:srgbClr val="FFFF80"/>
              </a:solidFill>
              <a:ln w="9525">
                <a:noFill/>
                <a:round/>
                <a:headEnd/>
                <a:tailEnd/>
              </a:ln>
              <a:effectLst/>
            </p:spPr>
            <p:txBody>
              <a:bodyPr wrap="none" anchor="ctr"/>
              <a:lstStyle/>
              <a:p>
                <a:pPr>
                  <a:defRPr/>
                </a:pPr>
                <a:endParaRPr lang="en-US" dirty="0"/>
              </a:p>
            </p:txBody>
          </p:sp>
        </p:grpSp>
      </p:grpSp>
      <p:grpSp>
        <p:nvGrpSpPr>
          <p:cNvPr id="16" name="Group 41"/>
          <p:cNvGrpSpPr>
            <a:grpSpLocks/>
          </p:cNvGrpSpPr>
          <p:nvPr/>
        </p:nvGrpSpPr>
        <p:grpSpPr bwMode="auto">
          <a:xfrm>
            <a:off x="1446212" y="3790950"/>
            <a:ext cx="153988" cy="171450"/>
            <a:chOff x="2383" y="2767"/>
            <a:chExt cx="109" cy="108"/>
          </a:xfrm>
        </p:grpSpPr>
        <p:sp>
          <p:nvSpPr>
            <p:cNvPr id="65" name="Oval 42"/>
            <p:cNvSpPr>
              <a:spLocks noChangeArrowheads="1"/>
            </p:cNvSpPr>
            <p:nvPr/>
          </p:nvSpPr>
          <p:spPr bwMode="auto">
            <a:xfrm>
              <a:off x="2383" y="2767"/>
              <a:ext cx="109" cy="108"/>
            </a:xfrm>
            <a:prstGeom prst="ellipse">
              <a:avLst/>
            </a:prstGeom>
            <a:solidFill>
              <a:srgbClr val="808000"/>
            </a:solidFill>
            <a:ln w="9525">
              <a:noFill/>
              <a:round/>
              <a:headEnd/>
              <a:tailEnd/>
            </a:ln>
            <a:effectLst/>
          </p:spPr>
          <p:txBody>
            <a:bodyPr wrap="none" anchor="ctr"/>
            <a:lstStyle/>
            <a:p>
              <a:pPr>
                <a:defRPr/>
              </a:pPr>
              <a:endParaRPr lang="en-US" dirty="0"/>
            </a:p>
          </p:txBody>
        </p:sp>
        <p:grpSp>
          <p:nvGrpSpPr>
            <p:cNvPr id="17" name="Group 43"/>
            <p:cNvGrpSpPr>
              <a:grpSpLocks/>
            </p:cNvGrpSpPr>
            <p:nvPr/>
          </p:nvGrpSpPr>
          <p:grpSpPr bwMode="auto">
            <a:xfrm>
              <a:off x="2386" y="2772"/>
              <a:ext cx="95" cy="96"/>
              <a:chOff x="2386" y="2772"/>
              <a:chExt cx="95" cy="96"/>
            </a:xfrm>
          </p:grpSpPr>
          <p:sp>
            <p:nvSpPr>
              <p:cNvPr id="67" name="Oval 44"/>
              <p:cNvSpPr>
                <a:spLocks noChangeArrowheads="1"/>
              </p:cNvSpPr>
              <p:nvPr/>
            </p:nvSpPr>
            <p:spPr bwMode="auto">
              <a:xfrm>
                <a:off x="2386" y="2772"/>
                <a:ext cx="94" cy="96"/>
              </a:xfrm>
              <a:prstGeom prst="ellipse">
                <a:avLst/>
              </a:prstGeom>
              <a:solidFill>
                <a:srgbClr val="A0A000"/>
              </a:solidFill>
              <a:ln w="9525">
                <a:noFill/>
                <a:round/>
                <a:headEnd/>
                <a:tailEnd/>
              </a:ln>
              <a:effectLst/>
            </p:spPr>
            <p:txBody>
              <a:bodyPr wrap="none" anchor="ctr"/>
              <a:lstStyle/>
              <a:p>
                <a:pPr>
                  <a:defRPr/>
                </a:pPr>
                <a:endParaRPr lang="en-US" dirty="0"/>
              </a:p>
            </p:txBody>
          </p:sp>
          <p:sp>
            <p:nvSpPr>
              <p:cNvPr id="68" name="Oval 45"/>
              <p:cNvSpPr>
                <a:spLocks noChangeArrowheads="1"/>
              </p:cNvSpPr>
              <p:nvPr/>
            </p:nvSpPr>
            <p:spPr bwMode="auto">
              <a:xfrm>
                <a:off x="2387" y="2773"/>
                <a:ext cx="85" cy="86"/>
              </a:xfrm>
              <a:prstGeom prst="ellipse">
                <a:avLst/>
              </a:prstGeom>
              <a:solidFill>
                <a:srgbClr val="C0C000"/>
              </a:solidFill>
              <a:ln w="9525">
                <a:noFill/>
                <a:round/>
                <a:headEnd/>
                <a:tailEnd/>
              </a:ln>
              <a:effectLst/>
            </p:spPr>
            <p:txBody>
              <a:bodyPr wrap="none" anchor="ctr"/>
              <a:lstStyle/>
              <a:p>
                <a:pPr>
                  <a:defRPr/>
                </a:pPr>
                <a:endParaRPr lang="en-US" dirty="0"/>
              </a:p>
            </p:txBody>
          </p:sp>
          <p:sp>
            <p:nvSpPr>
              <p:cNvPr id="69" name="Oval 46"/>
              <p:cNvSpPr>
                <a:spLocks noChangeArrowheads="1"/>
              </p:cNvSpPr>
              <p:nvPr/>
            </p:nvSpPr>
            <p:spPr bwMode="auto">
              <a:xfrm>
                <a:off x="2391" y="2776"/>
                <a:ext cx="69" cy="69"/>
              </a:xfrm>
              <a:prstGeom prst="ellipse">
                <a:avLst/>
              </a:prstGeom>
              <a:solidFill>
                <a:srgbClr val="E0E000"/>
              </a:solidFill>
              <a:ln w="9525">
                <a:noFill/>
                <a:round/>
                <a:headEnd/>
                <a:tailEnd/>
              </a:ln>
              <a:effectLst/>
            </p:spPr>
            <p:txBody>
              <a:bodyPr wrap="none" anchor="ctr"/>
              <a:lstStyle/>
              <a:p>
                <a:pPr>
                  <a:defRPr/>
                </a:pPr>
                <a:endParaRPr lang="en-US" dirty="0"/>
              </a:p>
            </p:txBody>
          </p:sp>
          <p:sp>
            <p:nvSpPr>
              <p:cNvPr id="70" name="Oval 47"/>
              <p:cNvSpPr>
                <a:spLocks noChangeArrowheads="1"/>
              </p:cNvSpPr>
              <p:nvPr/>
            </p:nvSpPr>
            <p:spPr bwMode="auto">
              <a:xfrm>
                <a:off x="2396" y="2781"/>
                <a:ext cx="48" cy="52"/>
              </a:xfrm>
              <a:prstGeom prst="ellipse">
                <a:avLst/>
              </a:prstGeom>
              <a:solidFill>
                <a:srgbClr val="FFFF00"/>
              </a:solidFill>
              <a:ln w="9525">
                <a:noFill/>
                <a:round/>
                <a:headEnd/>
                <a:tailEnd/>
              </a:ln>
              <a:effectLst/>
            </p:spPr>
            <p:txBody>
              <a:bodyPr wrap="none" anchor="ctr"/>
              <a:lstStyle/>
              <a:p>
                <a:pPr>
                  <a:defRPr/>
                </a:pPr>
                <a:endParaRPr lang="en-US" dirty="0"/>
              </a:p>
            </p:txBody>
          </p:sp>
          <p:sp>
            <p:nvSpPr>
              <p:cNvPr id="71" name="Oval 48"/>
              <p:cNvSpPr>
                <a:spLocks noChangeArrowheads="1"/>
              </p:cNvSpPr>
              <p:nvPr/>
            </p:nvSpPr>
            <p:spPr bwMode="auto">
              <a:xfrm>
                <a:off x="2404" y="2791"/>
                <a:ext cx="24" cy="24"/>
              </a:xfrm>
              <a:prstGeom prst="ellipse">
                <a:avLst/>
              </a:prstGeom>
              <a:solidFill>
                <a:srgbClr val="FFFF80"/>
              </a:solidFill>
              <a:ln w="9525">
                <a:noFill/>
                <a:round/>
                <a:headEnd/>
                <a:tailEnd/>
              </a:ln>
              <a:effectLst/>
            </p:spPr>
            <p:txBody>
              <a:bodyPr wrap="none" anchor="ctr"/>
              <a:lstStyle/>
              <a:p>
                <a:pPr>
                  <a:defRPr/>
                </a:pPr>
                <a:endParaRPr lang="en-US" dirty="0"/>
              </a:p>
            </p:txBody>
          </p:sp>
        </p:grpSp>
      </p:grpSp>
      <p:grpSp>
        <p:nvGrpSpPr>
          <p:cNvPr id="18" name="Group 41"/>
          <p:cNvGrpSpPr>
            <a:grpSpLocks/>
          </p:cNvGrpSpPr>
          <p:nvPr/>
        </p:nvGrpSpPr>
        <p:grpSpPr bwMode="auto">
          <a:xfrm>
            <a:off x="2970212" y="4038600"/>
            <a:ext cx="153988" cy="171450"/>
            <a:chOff x="2383" y="2767"/>
            <a:chExt cx="109" cy="108"/>
          </a:xfrm>
        </p:grpSpPr>
        <p:sp>
          <p:nvSpPr>
            <p:cNvPr id="73" name="Oval 42"/>
            <p:cNvSpPr>
              <a:spLocks noChangeArrowheads="1"/>
            </p:cNvSpPr>
            <p:nvPr/>
          </p:nvSpPr>
          <p:spPr bwMode="auto">
            <a:xfrm>
              <a:off x="2383" y="2767"/>
              <a:ext cx="109" cy="108"/>
            </a:xfrm>
            <a:prstGeom prst="ellipse">
              <a:avLst/>
            </a:prstGeom>
            <a:solidFill>
              <a:srgbClr val="808000"/>
            </a:solidFill>
            <a:ln w="9525">
              <a:noFill/>
              <a:round/>
              <a:headEnd/>
              <a:tailEnd/>
            </a:ln>
            <a:effectLst/>
          </p:spPr>
          <p:txBody>
            <a:bodyPr wrap="none" anchor="ctr"/>
            <a:lstStyle/>
            <a:p>
              <a:pPr>
                <a:defRPr/>
              </a:pPr>
              <a:endParaRPr lang="en-US" dirty="0"/>
            </a:p>
          </p:txBody>
        </p:sp>
        <p:grpSp>
          <p:nvGrpSpPr>
            <p:cNvPr id="19" name="Group 43"/>
            <p:cNvGrpSpPr>
              <a:grpSpLocks/>
            </p:cNvGrpSpPr>
            <p:nvPr/>
          </p:nvGrpSpPr>
          <p:grpSpPr bwMode="auto">
            <a:xfrm>
              <a:off x="2386" y="2772"/>
              <a:ext cx="95" cy="96"/>
              <a:chOff x="2386" y="2772"/>
              <a:chExt cx="95" cy="96"/>
            </a:xfrm>
          </p:grpSpPr>
          <p:sp>
            <p:nvSpPr>
              <p:cNvPr id="75" name="Oval 44"/>
              <p:cNvSpPr>
                <a:spLocks noChangeArrowheads="1"/>
              </p:cNvSpPr>
              <p:nvPr/>
            </p:nvSpPr>
            <p:spPr bwMode="auto">
              <a:xfrm>
                <a:off x="2386" y="2772"/>
                <a:ext cx="94" cy="96"/>
              </a:xfrm>
              <a:prstGeom prst="ellipse">
                <a:avLst/>
              </a:prstGeom>
              <a:solidFill>
                <a:srgbClr val="A0A000"/>
              </a:solidFill>
              <a:ln w="9525">
                <a:noFill/>
                <a:round/>
                <a:headEnd/>
                <a:tailEnd/>
              </a:ln>
              <a:effectLst/>
            </p:spPr>
            <p:txBody>
              <a:bodyPr wrap="none" anchor="ctr"/>
              <a:lstStyle/>
              <a:p>
                <a:pPr>
                  <a:defRPr/>
                </a:pPr>
                <a:endParaRPr lang="en-US" dirty="0"/>
              </a:p>
            </p:txBody>
          </p:sp>
          <p:sp>
            <p:nvSpPr>
              <p:cNvPr id="76" name="Oval 45"/>
              <p:cNvSpPr>
                <a:spLocks noChangeArrowheads="1"/>
              </p:cNvSpPr>
              <p:nvPr/>
            </p:nvSpPr>
            <p:spPr bwMode="auto">
              <a:xfrm>
                <a:off x="2387" y="2773"/>
                <a:ext cx="85" cy="86"/>
              </a:xfrm>
              <a:prstGeom prst="ellipse">
                <a:avLst/>
              </a:prstGeom>
              <a:solidFill>
                <a:srgbClr val="C0C000"/>
              </a:solidFill>
              <a:ln w="9525">
                <a:noFill/>
                <a:round/>
                <a:headEnd/>
                <a:tailEnd/>
              </a:ln>
              <a:effectLst/>
            </p:spPr>
            <p:txBody>
              <a:bodyPr wrap="none" anchor="ctr"/>
              <a:lstStyle/>
              <a:p>
                <a:pPr>
                  <a:defRPr/>
                </a:pPr>
                <a:endParaRPr lang="en-US" dirty="0"/>
              </a:p>
            </p:txBody>
          </p:sp>
          <p:sp>
            <p:nvSpPr>
              <p:cNvPr id="77" name="Oval 46"/>
              <p:cNvSpPr>
                <a:spLocks noChangeArrowheads="1"/>
              </p:cNvSpPr>
              <p:nvPr/>
            </p:nvSpPr>
            <p:spPr bwMode="auto">
              <a:xfrm>
                <a:off x="2391" y="2776"/>
                <a:ext cx="69" cy="69"/>
              </a:xfrm>
              <a:prstGeom prst="ellipse">
                <a:avLst/>
              </a:prstGeom>
              <a:solidFill>
                <a:srgbClr val="E0E000"/>
              </a:solidFill>
              <a:ln w="9525">
                <a:noFill/>
                <a:round/>
                <a:headEnd/>
                <a:tailEnd/>
              </a:ln>
              <a:effectLst/>
            </p:spPr>
            <p:txBody>
              <a:bodyPr wrap="none" anchor="ctr"/>
              <a:lstStyle/>
              <a:p>
                <a:pPr>
                  <a:defRPr/>
                </a:pPr>
                <a:endParaRPr lang="en-US" dirty="0"/>
              </a:p>
            </p:txBody>
          </p:sp>
          <p:sp>
            <p:nvSpPr>
              <p:cNvPr id="78" name="Oval 47"/>
              <p:cNvSpPr>
                <a:spLocks noChangeArrowheads="1"/>
              </p:cNvSpPr>
              <p:nvPr/>
            </p:nvSpPr>
            <p:spPr bwMode="auto">
              <a:xfrm>
                <a:off x="2396" y="2781"/>
                <a:ext cx="48" cy="52"/>
              </a:xfrm>
              <a:prstGeom prst="ellipse">
                <a:avLst/>
              </a:prstGeom>
              <a:solidFill>
                <a:srgbClr val="FFFF00"/>
              </a:solidFill>
              <a:ln w="9525">
                <a:noFill/>
                <a:round/>
                <a:headEnd/>
                <a:tailEnd/>
              </a:ln>
              <a:effectLst/>
            </p:spPr>
            <p:txBody>
              <a:bodyPr wrap="none" anchor="ctr"/>
              <a:lstStyle/>
              <a:p>
                <a:pPr>
                  <a:defRPr/>
                </a:pPr>
                <a:endParaRPr lang="en-US" dirty="0"/>
              </a:p>
            </p:txBody>
          </p:sp>
          <p:sp>
            <p:nvSpPr>
              <p:cNvPr id="79" name="Oval 48"/>
              <p:cNvSpPr>
                <a:spLocks noChangeArrowheads="1"/>
              </p:cNvSpPr>
              <p:nvPr/>
            </p:nvSpPr>
            <p:spPr bwMode="auto">
              <a:xfrm>
                <a:off x="2404" y="2791"/>
                <a:ext cx="24" cy="24"/>
              </a:xfrm>
              <a:prstGeom prst="ellipse">
                <a:avLst/>
              </a:prstGeom>
              <a:solidFill>
                <a:srgbClr val="FFFF80"/>
              </a:solidFill>
              <a:ln w="9525">
                <a:noFill/>
                <a:round/>
                <a:headEnd/>
                <a:tailEnd/>
              </a:ln>
              <a:effectLst/>
            </p:spPr>
            <p:txBody>
              <a:bodyPr wrap="none" anchor="ctr"/>
              <a:lstStyle/>
              <a:p>
                <a:pPr>
                  <a:defRPr/>
                </a:pPr>
                <a:endParaRPr lang="en-US" dirty="0"/>
              </a:p>
            </p:txBody>
          </p:sp>
        </p:grpSp>
      </p:grpSp>
      <p:grpSp>
        <p:nvGrpSpPr>
          <p:cNvPr id="20" name="Group 71"/>
          <p:cNvGrpSpPr>
            <a:grpSpLocks/>
          </p:cNvGrpSpPr>
          <p:nvPr/>
        </p:nvGrpSpPr>
        <p:grpSpPr bwMode="auto">
          <a:xfrm>
            <a:off x="838200" y="3638550"/>
            <a:ext cx="153988" cy="171450"/>
            <a:chOff x="916" y="2154"/>
            <a:chExt cx="109" cy="108"/>
          </a:xfrm>
        </p:grpSpPr>
        <p:sp>
          <p:nvSpPr>
            <p:cNvPr id="81" name="Oval 72"/>
            <p:cNvSpPr>
              <a:spLocks noChangeArrowheads="1"/>
            </p:cNvSpPr>
            <p:nvPr/>
          </p:nvSpPr>
          <p:spPr bwMode="auto">
            <a:xfrm>
              <a:off x="916" y="2154"/>
              <a:ext cx="109" cy="108"/>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nvGrpSpPr>
            <p:cNvPr id="21" name="Group 73"/>
            <p:cNvGrpSpPr>
              <a:grpSpLocks/>
            </p:cNvGrpSpPr>
            <p:nvPr/>
          </p:nvGrpSpPr>
          <p:grpSpPr bwMode="auto">
            <a:xfrm>
              <a:off x="919" y="2159"/>
              <a:ext cx="95" cy="96"/>
              <a:chOff x="919" y="2159"/>
              <a:chExt cx="95" cy="96"/>
            </a:xfrm>
          </p:grpSpPr>
          <p:sp>
            <p:nvSpPr>
              <p:cNvPr id="83" name="Oval 74"/>
              <p:cNvSpPr>
                <a:spLocks noChangeArrowheads="1"/>
              </p:cNvSpPr>
              <p:nvPr/>
            </p:nvSpPr>
            <p:spPr bwMode="auto">
              <a:xfrm>
                <a:off x="919" y="2159"/>
                <a:ext cx="94" cy="9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84" name="Oval 75"/>
              <p:cNvSpPr>
                <a:spLocks noChangeArrowheads="1"/>
              </p:cNvSpPr>
              <p:nvPr/>
            </p:nvSpPr>
            <p:spPr bwMode="auto">
              <a:xfrm>
                <a:off x="920" y="2160"/>
                <a:ext cx="85" cy="8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85" name="Oval 76"/>
              <p:cNvSpPr>
                <a:spLocks noChangeArrowheads="1"/>
              </p:cNvSpPr>
              <p:nvPr/>
            </p:nvSpPr>
            <p:spPr bwMode="auto">
              <a:xfrm>
                <a:off x="924" y="2163"/>
                <a:ext cx="69" cy="69"/>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86" name="Oval 77"/>
              <p:cNvSpPr>
                <a:spLocks noChangeArrowheads="1"/>
              </p:cNvSpPr>
              <p:nvPr/>
            </p:nvSpPr>
            <p:spPr bwMode="auto">
              <a:xfrm>
                <a:off x="929" y="2168"/>
                <a:ext cx="48" cy="52"/>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87" name="Oval 78"/>
              <p:cNvSpPr>
                <a:spLocks noChangeArrowheads="1"/>
              </p:cNvSpPr>
              <p:nvPr/>
            </p:nvSpPr>
            <p:spPr bwMode="auto">
              <a:xfrm>
                <a:off x="937" y="2178"/>
                <a:ext cx="24" cy="24"/>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grpSp>
      <p:grpSp>
        <p:nvGrpSpPr>
          <p:cNvPr id="23" name="Group 71"/>
          <p:cNvGrpSpPr>
            <a:grpSpLocks/>
          </p:cNvGrpSpPr>
          <p:nvPr/>
        </p:nvGrpSpPr>
        <p:grpSpPr bwMode="auto">
          <a:xfrm>
            <a:off x="1751012" y="3352800"/>
            <a:ext cx="153988" cy="171450"/>
            <a:chOff x="916" y="2154"/>
            <a:chExt cx="109" cy="108"/>
          </a:xfrm>
        </p:grpSpPr>
        <p:sp>
          <p:nvSpPr>
            <p:cNvPr id="89" name="Oval 72"/>
            <p:cNvSpPr>
              <a:spLocks noChangeArrowheads="1"/>
            </p:cNvSpPr>
            <p:nvPr/>
          </p:nvSpPr>
          <p:spPr bwMode="auto">
            <a:xfrm>
              <a:off x="916" y="2154"/>
              <a:ext cx="109" cy="108"/>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nvGrpSpPr>
            <p:cNvPr id="32" name="Group 73"/>
            <p:cNvGrpSpPr>
              <a:grpSpLocks/>
            </p:cNvGrpSpPr>
            <p:nvPr/>
          </p:nvGrpSpPr>
          <p:grpSpPr bwMode="auto">
            <a:xfrm>
              <a:off x="919" y="2159"/>
              <a:ext cx="95" cy="96"/>
              <a:chOff x="919" y="2159"/>
              <a:chExt cx="95" cy="96"/>
            </a:xfrm>
          </p:grpSpPr>
          <p:sp>
            <p:nvSpPr>
              <p:cNvPr id="91" name="Oval 74"/>
              <p:cNvSpPr>
                <a:spLocks noChangeArrowheads="1"/>
              </p:cNvSpPr>
              <p:nvPr/>
            </p:nvSpPr>
            <p:spPr bwMode="auto">
              <a:xfrm>
                <a:off x="919" y="2159"/>
                <a:ext cx="94" cy="9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92" name="Oval 75"/>
              <p:cNvSpPr>
                <a:spLocks noChangeArrowheads="1"/>
              </p:cNvSpPr>
              <p:nvPr/>
            </p:nvSpPr>
            <p:spPr bwMode="auto">
              <a:xfrm>
                <a:off x="920" y="2160"/>
                <a:ext cx="85" cy="8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93" name="Oval 76"/>
              <p:cNvSpPr>
                <a:spLocks noChangeArrowheads="1"/>
              </p:cNvSpPr>
              <p:nvPr/>
            </p:nvSpPr>
            <p:spPr bwMode="auto">
              <a:xfrm>
                <a:off x="924" y="2163"/>
                <a:ext cx="69" cy="69"/>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94" name="Oval 77"/>
              <p:cNvSpPr>
                <a:spLocks noChangeArrowheads="1"/>
              </p:cNvSpPr>
              <p:nvPr/>
            </p:nvSpPr>
            <p:spPr bwMode="auto">
              <a:xfrm>
                <a:off x="929" y="2168"/>
                <a:ext cx="48" cy="52"/>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95" name="Oval 78"/>
              <p:cNvSpPr>
                <a:spLocks noChangeArrowheads="1"/>
              </p:cNvSpPr>
              <p:nvPr/>
            </p:nvSpPr>
            <p:spPr bwMode="auto">
              <a:xfrm>
                <a:off x="937" y="2178"/>
                <a:ext cx="24" cy="24"/>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grpSp>
      <p:grpSp>
        <p:nvGrpSpPr>
          <p:cNvPr id="34" name="Group 71"/>
          <p:cNvGrpSpPr>
            <a:grpSpLocks/>
          </p:cNvGrpSpPr>
          <p:nvPr/>
        </p:nvGrpSpPr>
        <p:grpSpPr bwMode="auto">
          <a:xfrm>
            <a:off x="2665412" y="3276600"/>
            <a:ext cx="153988" cy="171450"/>
            <a:chOff x="916" y="2154"/>
            <a:chExt cx="109" cy="108"/>
          </a:xfrm>
        </p:grpSpPr>
        <p:sp>
          <p:nvSpPr>
            <p:cNvPr id="97" name="Oval 72"/>
            <p:cNvSpPr>
              <a:spLocks noChangeArrowheads="1"/>
            </p:cNvSpPr>
            <p:nvPr/>
          </p:nvSpPr>
          <p:spPr bwMode="auto">
            <a:xfrm>
              <a:off x="916" y="2154"/>
              <a:ext cx="109" cy="108"/>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nvGrpSpPr>
            <p:cNvPr id="40" name="Group 73"/>
            <p:cNvGrpSpPr>
              <a:grpSpLocks/>
            </p:cNvGrpSpPr>
            <p:nvPr/>
          </p:nvGrpSpPr>
          <p:grpSpPr bwMode="auto">
            <a:xfrm>
              <a:off x="919" y="2159"/>
              <a:ext cx="95" cy="96"/>
              <a:chOff x="919" y="2159"/>
              <a:chExt cx="95" cy="96"/>
            </a:xfrm>
          </p:grpSpPr>
          <p:sp>
            <p:nvSpPr>
              <p:cNvPr id="99" name="Oval 74"/>
              <p:cNvSpPr>
                <a:spLocks noChangeArrowheads="1"/>
              </p:cNvSpPr>
              <p:nvPr/>
            </p:nvSpPr>
            <p:spPr bwMode="auto">
              <a:xfrm>
                <a:off x="919" y="2159"/>
                <a:ext cx="94" cy="9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00" name="Oval 75"/>
              <p:cNvSpPr>
                <a:spLocks noChangeArrowheads="1"/>
              </p:cNvSpPr>
              <p:nvPr/>
            </p:nvSpPr>
            <p:spPr bwMode="auto">
              <a:xfrm>
                <a:off x="920" y="2160"/>
                <a:ext cx="85" cy="8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01" name="Oval 76"/>
              <p:cNvSpPr>
                <a:spLocks noChangeArrowheads="1"/>
              </p:cNvSpPr>
              <p:nvPr/>
            </p:nvSpPr>
            <p:spPr bwMode="auto">
              <a:xfrm>
                <a:off x="924" y="2163"/>
                <a:ext cx="69" cy="69"/>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02" name="Oval 77"/>
              <p:cNvSpPr>
                <a:spLocks noChangeArrowheads="1"/>
              </p:cNvSpPr>
              <p:nvPr/>
            </p:nvSpPr>
            <p:spPr bwMode="auto">
              <a:xfrm>
                <a:off x="929" y="2168"/>
                <a:ext cx="48" cy="52"/>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03" name="Oval 78"/>
              <p:cNvSpPr>
                <a:spLocks noChangeArrowheads="1"/>
              </p:cNvSpPr>
              <p:nvPr/>
            </p:nvSpPr>
            <p:spPr bwMode="auto">
              <a:xfrm>
                <a:off x="937" y="2178"/>
                <a:ext cx="24" cy="24"/>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grpSp>
      <p:grpSp>
        <p:nvGrpSpPr>
          <p:cNvPr id="42" name="Group 71"/>
          <p:cNvGrpSpPr>
            <a:grpSpLocks/>
          </p:cNvGrpSpPr>
          <p:nvPr/>
        </p:nvGrpSpPr>
        <p:grpSpPr bwMode="auto">
          <a:xfrm>
            <a:off x="3198812" y="3714750"/>
            <a:ext cx="153988" cy="171450"/>
            <a:chOff x="916" y="2154"/>
            <a:chExt cx="109" cy="108"/>
          </a:xfrm>
        </p:grpSpPr>
        <p:sp>
          <p:nvSpPr>
            <p:cNvPr id="105" name="Oval 72"/>
            <p:cNvSpPr>
              <a:spLocks noChangeArrowheads="1"/>
            </p:cNvSpPr>
            <p:nvPr/>
          </p:nvSpPr>
          <p:spPr bwMode="auto">
            <a:xfrm>
              <a:off x="916" y="2154"/>
              <a:ext cx="109" cy="108"/>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nvGrpSpPr>
            <p:cNvPr id="48" name="Group 73"/>
            <p:cNvGrpSpPr>
              <a:grpSpLocks/>
            </p:cNvGrpSpPr>
            <p:nvPr/>
          </p:nvGrpSpPr>
          <p:grpSpPr bwMode="auto">
            <a:xfrm>
              <a:off x="919" y="2159"/>
              <a:ext cx="95" cy="96"/>
              <a:chOff x="919" y="2159"/>
              <a:chExt cx="95" cy="96"/>
            </a:xfrm>
          </p:grpSpPr>
          <p:sp>
            <p:nvSpPr>
              <p:cNvPr id="107" name="Oval 74"/>
              <p:cNvSpPr>
                <a:spLocks noChangeArrowheads="1"/>
              </p:cNvSpPr>
              <p:nvPr/>
            </p:nvSpPr>
            <p:spPr bwMode="auto">
              <a:xfrm>
                <a:off x="919" y="2159"/>
                <a:ext cx="94" cy="9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08" name="Oval 75"/>
              <p:cNvSpPr>
                <a:spLocks noChangeArrowheads="1"/>
              </p:cNvSpPr>
              <p:nvPr/>
            </p:nvSpPr>
            <p:spPr bwMode="auto">
              <a:xfrm>
                <a:off x="920" y="2160"/>
                <a:ext cx="85" cy="86"/>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09" name="Oval 76"/>
              <p:cNvSpPr>
                <a:spLocks noChangeArrowheads="1"/>
              </p:cNvSpPr>
              <p:nvPr/>
            </p:nvSpPr>
            <p:spPr bwMode="auto">
              <a:xfrm>
                <a:off x="924" y="2163"/>
                <a:ext cx="69" cy="69"/>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10" name="Oval 77"/>
              <p:cNvSpPr>
                <a:spLocks noChangeArrowheads="1"/>
              </p:cNvSpPr>
              <p:nvPr/>
            </p:nvSpPr>
            <p:spPr bwMode="auto">
              <a:xfrm>
                <a:off x="929" y="2168"/>
                <a:ext cx="48" cy="52"/>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11" name="Oval 78"/>
              <p:cNvSpPr>
                <a:spLocks noChangeArrowheads="1"/>
              </p:cNvSpPr>
              <p:nvPr/>
            </p:nvSpPr>
            <p:spPr bwMode="auto">
              <a:xfrm>
                <a:off x="937" y="2178"/>
                <a:ext cx="24" cy="24"/>
              </a:xfrm>
              <a:prstGeom prst="ellipse">
                <a:avLst/>
              </a:prstGeom>
              <a:gradFill rotWithShape="0">
                <a:gsLst>
                  <a:gs pos="0">
                    <a:srgbClr val="00CC00"/>
                  </a:gs>
                  <a:gs pos="100000">
                    <a:srgbClr val="00CC00">
                      <a:gamma/>
                      <a:shade val="69804"/>
                      <a:invGamma/>
                    </a:srgbClr>
                  </a:gs>
                </a:gsLst>
                <a:lin ang="5400000" scaled="1"/>
              </a:gradFill>
              <a:ln w="9525">
                <a:noFill/>
                <a:round/>
                <a:headEnd/>
                <a:tailEnd/>
              </a:ln>
              <a:effectLst/>
            </p:spPr>
            <p:txBody>
              <a:bodyPr wrap="none" anchor="ctr"/>
              <a:lstStyle/>
              <a:p>
                <a:pPr>
                  <a:defRPr/>
                </a:pPr>
                <a:endParaRPr lang="en-US" dirty="0"/>
              </a:p>
            </p:txBody>
          </p:sp>
        </p:grpSp>
      </p:grpSp>
      <p:grpSp>
        <p:nvGrpSpPr>
          <p:cNvPr id="50" name="Group 115"/>
          <p:cNvGrpSpPr>
            <a:grpSpLocks/>
          </p:cNvGrpSpPr>
          <p:nvPr/>
        </p:nvGrpSpPr>
        <p:grpSpPr bwMode="auto">
          <a:xfrm>
            <a:off x="1293812" y="3048000"/>
            <a:ext cx="153988" cy="171450"/>
            <a:chOff x="2464" y="2052"/>
            <a:chExt cx="109" cy="108"/>
          </a:xfrm>
        </p:grpSpPr>
        <p:sp>
          <p:nvSpPr>
            <p:cNvPr id="113" name="Oval 116"/>
            <p:cNvSpPr>
              <a:spLocks noChangeArrowheads="1"/>
            </p:cNvSpPr>
            <p:nvPr/>
          </p:nvSpPr>
          <p:spPr bwMode="auto">
            <a:xfrm>
              <a:off x="2464" y="2052"/>
              <a:ext cx="109" cy="108"/>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grpSp>
          <p:nvGrpSpPr>
            <p:cNvPr id="56" name="Group 117"/>
            <p:cNvGrpSpPr>
              <a:grpSpLocks/>
            </p:cNvGrpSpPr>
            <p:nvPr/>
          </p:nvGrpSpPr>
          <p:grpSpPr bwMode="auto">
            <a:xfrm>
              <a:off x="2467" y="2057"/>
              <a:ext cx="95" cy="96"/>
              <a:chOff x="2467" y="2057"/>
              <a:chExt cx="95" cy="96"/>
            </a:xfrm>
          </p:grpSpPr>
          <p:sp>
            <p:nvSpPr>
              <p:cNvPr id="115" name="Oval 118"/>
              <p:cNvSpPr>
                <a:spLocks noChangeArrowheads="1"/>
              </p:cNvSpPr>
              <p:nvPr/>
            </p:nvSpPr>
            <p:spPr bwMode="auto">
              <a:xfrm>
                <a:off x="2467" y="2057"/>
                <a:ext cx="94" cy="96"/>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16" name="Oval 119"/>
              <p:cNvSpPr>
                <a:spLocks noChangeArrowheads="1"/>
              </p:cNvSpPr>
              <p:nvPr/>
            </p:nvSpPr>
            <p:spPr bwMode="auto">
              <a:xfrm>
                <a:off x="2468" y="2058"/>
                <a:ext cx="85" cy="86"/>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17" name="Oval 120"/>
              <p:cNvSpPr>
                <a:spLocks noChangeArrowheads="1"/>
              </p:cNvSpPr>
              <p:nvPr/>
            </p:nvSpPr>
            <p:spPr bwMode="auto">
              <a:xfrm>
                <a:off x="2472" y="2061"/>
                <a:ext cx="69" cy="69"/>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18" name="Oval 121"/>
              <p:cNvSpPr>
                <a:spLocks noChangeArrowheads="1"/>
              </p:cNvSpPr>
              <p:nvPr/>
            </p:nvSpPr>
            <p:spPr bwMode="auto">
              <a:xfrm>
                <a:off x="2477" y="2066"/>
                <a:ext cx="48" cy="52"/>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19" name="Oval 122"/>
              <p:cNvSpPr>
                <a:spLocks noChangeArrowheads="1"/>
              </p:cNvSpPr>
              <p:nvPr/>
            </p:nvSpPr>
            <p:spPr bwMode="auto">
              <a:xfrm>
                <a:off x="2485" y="2076"/>
                <a:ext cx="24" cy="24"/>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grpSp>
      </p:grpSp>
      <p:grpSp>
        <p:nvGrpSpPr>
          <p:cNvPr id="58" name="Group 115"/>
          <p:cNvGrpSpPr>
            <a:grpSpLocks/>
          </p:cNvGrpSpPr>
          <p:nvPr/>
        </p:nvGrpSpPr>
        <p:grpSpPr bwMode="auto">
          <a:xfrm>
            <a:off x="3629025" y="3251200"/>
            <a:ext cx="153988" cy="171450"/>
            <a:chOff x="2464" y="2052"/>
            <a:chExt cx="109" cy="108"/>
          </a:xfrm>
        </p:grpSpPr>
        <p:sp>
          <p:nvSpPr>
            <p:cNvPr id="121" name="Oval 116"/>
            <p:cNvSpPr>
              <a:spLocks noChangeArrowheads="1"/>
            </p:cNvSpPr>
            <p:nvPr/>
          </p:nvSpPr>
          <p:spPr bwMode="auto">
            <a:xfrm>
              <a:off x="2464" y="2052"/>
              <a:ext cx="109" cy="108"/>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grpSp>
          <p:nvGrpSpPr>
            <p:cNvPr id="64" name="Group 117"/>
            <p:cNvGrpSpPr>
              <a:grpSpLocks/>
            </p:cNvGrpSpPr>
            <p:nvPr/>
          </p:nvGrpSpPr>
          <p:grpSpPr bwMode="auto">
            <a:xfrm>
              <a:off x="2467" y="2057"/>
              <a:ext cx="95" cy="96"/>
              <a:chOff x="2467" y="2057"/>
              <a:chExt cx="95" cy="96"/>
            </a:xfrm>
          </p:grpSpPr>
          <p:sp>
            <p:nvSpPr>
              <p:cNvPr id="123" name="Oval 118"/>
              <p:cNvSpPr>
                <a:spLocks noChangeArrowheads="1"/>
              </p:cNvSpPr>
              <p:nvPr/>
            </p:nvSpPr>
            <p:spPr bwMode="auto">
              <a:xfrm>
                <a:off x="2467" y="2057"/>
                <a:ext cx="94" cy="96"/>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24" name="Oval 119"/>
              <p:cNvSpPr>
                <a:spLocks noChangeArrowheads="1"/>
              </p:cNvSpPr>
              <p:nvPr/>
            </p:nvSpPr>
            <p:spPr bwMode="auto">
              <a:xfrm>
                <a:off x="2468" y="2058"/>
                <a:ext cx="85" cy="86"/>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25" name="Oval 120"/>
              <p:cNvSpPr>
                <a:spLocks noChangeArrowheads="1"/>
              </p:cNvSpPr>
              <p:nvPr/>
            </p:nvSpPr>
            <p:spPr bwMode="auto">
              <a:xfrm>
                <a:off x="2472" y="2061"/>
                <a:ext cx="69" cy="69"/>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26" name="Oval 121"/>
              <p:cNvSpPr>
                <a:spLocks noChangeArrowheads="1"/>
              </p:cNvSpPr>
              <p:nvPr/>
            </p:nvSpPr>
            <p:spPr bwMode="auto">
              <a:xfrm>
                <a:off x="2477" y="2066"/>
                <a:ext cx="48" cy="52"/>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sp>
            <p:nvSpPr>
              <p:cNvPr id="127" name="Oval 122"/>
              <p:cNvSpPr>
                <a:spLocks noChangeArrowheads="1"/>
              </p:cNvSpPr>
              <p:nvPr/>
            </p:nvSpPr>
            <p:spPr bwMode="auto">
              <a:xfrm>
                <a:off x="2485" y="2076"/>
                <a:ext cx="24" cy="24"/>
              </a:xfrm>
              <a:prstGeom prst="ellipse">
                <a:avLst/>
              </a:prstGeom>
              <a:gradFill rotWithShape="0">
                <a:gsLst>
                  <a:gs pos="0">
                    <a:srgbClr val="FFCC99"/>
                  </a:gs>
                  <a:gs pos="100000">
                    <a:srgbClr val="FFCC99">
                      <a:gamma/>
                      <a:shade val="69804"/>
                      <a:invGamma/>
                    </a:srgbClr>
                  </a:gs>
                </a:gsLst>
                <a:lin ang="5400000" scaled="1"/>
              </a:gradFill>
              <a:ln w="9525">
                <a:noFill/>
                <a:round/>
                <a:headEnd/>
                <a:tailEnd/>
              </a:ln>
              <a:effectLst/>
            </p:spPr>
            <p:txBody>
              <a:bodyPr wrap="none" anchor="ctr"/>
              <a:lstStyle/>
              <a:p>
                <a:pPr>
                  <a:defRPr/>
                </a:pPr>
                <a:endParaRPr lang="en-US" dirty="0"/>
              </a:p>
            </p:txBody>
          </p:sp>
        </p:grpSp>
      </p:grpSp>
      <p:sp>
        <p:nvSpPr>
          <p:cNvPr id="128" name="Line 105"/>
          <p:cNvSpPr>
            <a:spLocks noChangeShapeType="1"/>
          </p:cNvSpPr>
          <p:nvPr/>
        </p:nvSpPr>
        <p:spPr bwMode="auto">
          <a:xfrm flipH="1" flipV="1">
            <a:off x="1828800" y="3581400"/>
            <a:ext cx="152400" cy="4572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129" name="Line 105"/>
          <p:cNvSpPr>
            <a:spLocks noChangeShapeType="1"/>
          </p:cNvSpPr>
          <p:nvPr/>
        </p:nvSpPr>
        <p:spPr bwMode="auto">
          <a:xfrm flipH="1" flipV="1">
            <a:off x="990598" y="3886200"/>
            <a:ext cx="152401" cy="3810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130" name="Line 105"/>
          <p:cNvSpPr>
            <a:spLocks noChangeShapeType="1"/>
          </p:cNvSpPr>
          <p:nvPr/>
        </p:nvSpPr>
        <p:spPr bwMode="auto">
          <a:xfrm flipH="1" flipV="1">
            <a:off x="2743200" y="3505200"/>
            <a:ext cx="238125" cy="506412"/>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131" name="Line 105"/>
          <p:cNvSpPr>
            <a:spLocks noChangeShapeType="1"/>
          </p:cNvSpPr>
          <p:nvPr/>
        </p:nvSpPr>
        <p:spPr bwMode="auto">
          <a:xfrm flipH="1" flipV="1">
            <a:off x="3352800" y="3886200"/>
            <a:ext cx="76200" cy="3810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132" name="Line 105"/>
          <p:cNvSpPr>
            <a:spLocks noChangeShapeType="1"/>
          </p:cNvSpPr>
          <p:nvPr/>
        </p:nvSpPr>
        <p:spPr bwMode="auto">
          <a:xfrm flipV="1">
            <a:off x="3352800" y="3352800"/>
            <a:ext cx="228600" cy="3810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133" name="Line 105"/>
          <p:cNvSpPr>
            <a:spLocks noChangeShapeType="1"/>
          </p:cNvSpPr>
          <p:nvPr/>
        </p:nvSpPr>
        <p:spPr bwMode="auto">
          <a:xfrm flipV="1">
            <a:off x="990600" y="3200400"/>
            <a:ext cx="152400" cy="381000"/>
          </a:xfrm>
          <a:prstGeom prst="line">
            <a:avLst/>
          </a:prstGeom>
          <a:noFill/>
          <a:ln w="12700">
            <a:solidFill>
              <a:schemeClr val="tx1"/>
            </a:solidFill>
            <a:round/>
            <a:headEnd type="none" w="sm" len="sm"/>
            <a:tailEnd type="stealth" w="med" len="med"/>
          </a:ln>
          <a:effectLst/>
        </p:spPr>
        <p:txBody>
          <a:bodyPr wrap="none" anchor="ctr"/>
          <a:lstStyle/>
          <a:p>
            <a:pPr>
              <a:defRPr/>
            </a:pPr>
            <a:endParaRPr lang="en-US" dirty="0"/>
          </a:p>
        </p:txBody>
      </p:sp>
      <p:sp>
        <p:nvSpPr>
          <p:cNvPr id="134" name="Rectangle 126"/>
          <p:cNvSpPr>
            <a:spLocks noChangeArrowheads="1"/>
          </p:cNvSpPr>
          <p:nvPr/>
        </p:nvSpPr>
        <p:spPr bwMode="auto">
          <a:xfrm>
            <a:off x="990600" y="3429000"/>
            <a:ext cx="790345" cy="400752"/>
          </a:xfrm>
          <a:prstGeom prst="rect">
            <a:avLst/>
          </a:prstGeom>
          <a:noFill/>
          <a:ln w="9525">
            <a:noFill/>
            <a:miter lim="800000"/>
            <a:headEnd/>
            <a:tailEnd/>
          </a:ln>
          <a:effectLst/>
        </p:spPr>
        <p:txBody>
          <a:bodyPr wrap="none" lIns="92075" tIns="46038" rIns="92075" bIns="46038">
            <a:spAutoFit/>
          </a:bodyPr>
          <a:lstStyle/>
          <a:p>
            <a:pPr algn="l" eaLnBrk="0" hangingPunct="0">
              <a:defRPr/>
            </a:pPr>
            <a:r>
              <a:rPr lang="en-US" sz="2000" dirty="0">
                <a:solidFill>
                  <a:schemeClr val="tx1"/>
                </a:solidFill>
              </a:rPr>
              <a:t>RDPs</a:t>
            </a:r>
          </a:p>
        </p:txBody>
      </p:sp>
      <p:sp>
        <p:nvSpPr>
          <p:cNvPr id="135" name="Rectangle 126"/>
          <p:cNvSpPr>
            <a:spLocks noChangeArrowheads="1"/>
          </p:cNvSpPr>
          <p:nvPr/>
        </p:nvSpPr>
        <p:spPr bwMode="auto">
          <a:xfrm>
            <a:off x="3324455" y="3581400"/>
            <a:ext cx="790345" cy="400752"/>
          </a:xfrm>
          <a:prstGeom prst="rect">
            <a:avLst/>
          </a:prstGeom>
          <a:noFill/>
          <a:ln w="9525">
            <a:noFill/>
            <a:miter lim="800000"/>
            <a:headEnd/>
            <a:tailEnd/>
          </a:ln>
          <a:effectLst/>
        </p:spPr>
        <p:txBody>
          <a:bodyPr wrap="none" lIns="92075" tIns="46038" rIns="92075" bIns="46038">
            <a:spAutoFit/>
          </a:bodyPr>
          <a:lstStyle/>
          <a:p>
            <a:pPr algn="l" eaLnBrk="0" hangingPunct="0">
              <a:defRPr/>
            </a:pPr>
            <a:r>
              <a:rPr lang="en-US" sz="2000" dirty="0">
                <a:solidFill>
                  <a:schemeClr val="tx1"/>
                </a:solidFill>
              </a:rPr>
              <a:t>RDPs</a:t>
            </a:r>
          </a:p>
        </p:txBody>
      </p:sp>
    </p:spTree>
  </p:cSld>
  <p:clrMapOvr>
    <a:masterClrMapping/>
  </p:clrMapOvr>
  <p:transition>
    <p:cover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541338" y="9525"/>
            <a:ext cx="3922712" cy="6837363"/>
            <a:chOff x="341" y="13"/>
            <a:chExt cx="2471" cy="4307"/>
          </a:xfrm>
        </p:grpSpPr>
        <p:grpSp>
          <p:nvGrpSpPr>
            <p:cNvPr id="3" name="Group 5"/>
            <p:cNvGrpSpPr>
              <a:grpSpLocks/>
            </p:cNvGrpSpPr>
            <p:nvPr/>
          </p:nvGrpSpPr>
          <p:grpSpPr bwMode="auto">
            <a:xfrm>
              <a:off x="341" y="49"/>
              <a:ext cx="1367" cy="4271"/>
              <a:chOff x="432" y="37"/>
              <a:chExt cx="1369" cy="4271"/>
            </a:xfrm>
          </p:grpSpPr>
          <p:sp>
            <p:nvSpPr>
              <p:cNvPr id="14" name="Rectangle 6"/>
              <p:cNvSpPr>
                <a:spLocks noChangeArrowheads="1"/>
              </p:cNvSpPr>
              <p:nvPr/>
            </p:nvSpPr>
            <p:spPr bwMode="auto">
              <a:xfrm>
                <a:off x="440" y="2360"/>
                <a:ext cx="1318" cy="267"/>
              </a:xfrm>
              <a:prstGeom prst="rect">
                <a:avLst/>
              </a:prstGeom>
              <a:solidFill>
                <a:srgbClr val="B2B2B2"/>
              </a:solidFill>
              <a:ln w="9525">
                <a:noFill/>
                <a:miter lim="800000"/>
                <a:headEnd/>
                <a:tailEnd/>
              </a:ln>
              <a:effectLst>
                <a:outerShdw dist="107763" dir="2700000" algn="ctr" rotWithShape="0">
                  <a:schemeClr val="bg2"/>
                </a:outerShdw>
              </a:effectLst>
            </p:spPr>
            <p:txBody>
              <a:bodyPr wrap="none" anchor="ctr"/>
              <a:lstStyle/>
              <a:p>
                <a:pPr>
                  <a:defRPr/>
                </a:pPr>
                <a:endParaRPr lang="en-US" dirty="0"/>
              </a:p>
            </p:txBody>
          </p:sp>
          <p:sp>
            <p:nvSpPr>
              <p:cNvPr id="15" name="Rectangle 7"/>
              <p:cNvSpPr>
                <a:spLocks noChangeArrowheads="1"/>
              </p:cNvSpPr>
              <p:nvPr/>
            </p:nvSpPr>
            <p:spPr bwMode="auto">
              <a:xfrm>
                <a:off x="681" y="2378"/>
                <a:ext cx="849" cy="277"/>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dirty="0">
                    <a:solidFill>
                      <a:schemeClr val="tx1"/>
                    </a:solidFill>
                    <a:effectLst>
                      <a:outerShdw blurRad="38100" dist="38100" dir="2700000" algn="tl">
                        <a:srgbClr val="000000"/>
                      </a:outerShdw>
                    </a:effectLst>
                  </a:rPr>
                  <a:t>Lead-210</a:t>
                </a:r>
              </a:p>
            </p:txBody>
          </p:sp>
          <p:sp>
            <p:nvSpPr>
              <p:cNvPr id="16" name="Rectangle 8"/>
              <p:cNvSpPr>
                <a:spLocks noChangeArrowheads="1"/>
              </p:cNvSpPr>
              <p:nvPr/>
            </p:nvSpPr>
            <p:spPr bwMode="auto">
              <a:xfrm>
                <a:off x="438" y="1894"/>
                <a:ext cx="1318" cy="267"/>
              </a:xfrm>
              <a:prstGeom prst="rect">
                <a:avLst/>
              </a:prstGeom>
              <a:solidFill>
                <a:srgbClr val="FF9933"/>
              </a:solidFill>
              <a:ln w="9525">
                <a:noFill/>
                <a:miter lim="800000"/>
                <a:headEnd/>
                <a:tailEnd/>
              </a:ln>
              <a:effectLst>
                <a:outerShdw dist="107763" dir="2700000" algn="ctr" rotWithShape="0">
                  <a:schemeClr val="bg2"/>
                </a:outerShdw>
              </a:effectLst>
            </p:spPr>
            <p:txBody>
              <a:bodyPr wrap="none" anchor="ctr"/>
              <a:lstStyle/>
              <a:p>
                <a:pPr>
                  <a:defRPr/>
                </a:pPr>
                <a:endParaRPr lang="en-US" dirty="0"/>
              </a:p>
            </p:txBody>
          </p:sp>
          <p:sp>
            <p:nvSpPr>
              <p:cNvPr id="17" name="Rectangle 9"/>
              <p:cNvSpPr>
                <a:spLocks noChangeArrowheads="1"/>
              </p:cNvSpPr>
              <p:nvPr/>
            </p:nvSpPr>
            <p:spPr bwMode="auto">
              <a:xfrm>
                <a:off x="502" y="1913"/>
                <a:ext cx="1206" cy="277"/>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dirty="0">
                    <a:solidFill>
                      <a:schemeClr val="tx1"/>
                    </a:solidFill>
                    <a:effectLst>
                      <a:outerShdw blurRad="38100" dist="38100" dir="2700000" algn="tl">
                        <a:srgbClr val="000000"/>
                      </a:outerShdw>
                    </a:effectLst>
                  </a:rPr>
                  <a:t>Polonium-214</a:t>
                </a:r>
              </a:p>
            </p:txBody>
          </p:sp>
          <p:sp>
            <p:nvSpPr>
              <p:cNvPr id="18" name="AutoShape 10"/>
              <p:cNvSpPr>
                <a:spLocks noChangeArrowheads="1"/>
              </p:cNvSpPr>
              <p:nvPr/>
            </p:nvSpPr>
            <p:spPr bwMode="auto">
              <a:xfrm>
                <a:off x="986" y="2171"/>
                <a:ext cx="222" cy="180"/>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dirty="0"/>
              </a:p>
            </p:txBody>
          </p:sp>
          <p:sp>
            <p:nvSpPr>
              <p:cNvPr id="19" name="Rectangle 11"/>
              <p:cNvSpPr>
                <a:spLocks noChangeArrowheads="1"/>
              </p:cNvSpPr>
              <p:nvPr/>
            </p:nvSpPr>
            <p:spPr bwMode="auto">
              <a:xfrm>
                <a:off x="436" y="1430"/>
                <a:ext cx="1318" cy="268"/>
              </a:xfrm>
              <a:prstGeom prst="rect">
                <a:avLst/>
              </a:prstGeom>
              <a:solidFill>
                <a:srgbClr val="FF9933"/>
              </a:solidFill>
              <a:ln w="9525">
                <a:noFill/>
                <a:miter lim="800000"/>
                <a:headEnd/>
                <a:tailEnd/>
              </a:ln>
              <a:effectLst>
                <a:outerShdw dist="107763" dir="2700000" algn="ctr" rotWithShape="0">
                  <a:schemeClr val="bg2"/>
                </a:outerShdw>
              </a:effectLst>
            </p:spPr>
            <p:txBody>
              <a:bodyPr wrap="none" anchor="ctr"/>
              <a:lstStyle/>
              <a:p>
                <a:pPr>
                  <a:defRPr/>
                </a:pPr>
                <a:endParaRPr lang="en-US" dirty="0"/>
              </a:p>
            </p:txBody>
          </p:sp>
          <p:sp>
            <p:nvSpPr>
              <p:cNvPr id="20" name="Rectangle 12"/>
              <p:cNvSpPr>
                <a:spLocks noChangeArrowheads="1"/>
              </p:cNvSpPr>
              <p:nvPr/>
            </p:nvSpPr>
            <p:spPr bwMode="auto">
              <a:xfrm>
                <a:off x="544" y="1450"/>
                <a:ext cx="1115" cy="277"/>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dirty="0">
                    <a:solidFill>
                      <a:schemeClr val="tx1"/>
                    </a:solidFill>
                    <a:effectLst>
                      <a:outerShdw blurRad="38100" dist="38100" dir="2700000" algn="tl">
                        <a:srgbClr val="000000"/>
                      </a:outerShdw>
                    </a:effectLst>
                  </a:rPr>
                  <a:t>Bismuth-214</a:t>
                </a:r>
              </a:p>
            </p:txBody>
          </p:sp>
          <p:sp>
            <p:nvSpPr>
              <p:cNvPr id="21" name="AutoShape 13"/>
              <p:cNvSpPr>
                <a:spLocks noChangeArrowheads="1"/>
              </p:cNvSpPr>
              <p:nvPr/>
            </p:nvSpPr>
            <p:spPr bwMode="auto">
              <a:xfrm>
                <a:off x="984" y="1708"/>
                <a:ext cx="223" cy="180"/>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dirty="0"/>
              </a:p>
            </p:txBody>
          </p:sp>
          <p:sp>
            <p:nvSpPr>
              <p:cNvPr id="22" name="Rectangle 14"/>
              <p:cNvSpPr>
                <a:spLocks noChangeArrowheads="1"/>
              </p:cNvSpPr>
              <p:nvPr/>
            </p:nvSpPr>
            <p:spPr bwMode="auto">
              <a:xfrm>
                <a:off x="436" y="964"/>
                <a:ext cx="1317" cy="267"/>
              </a:xfrm>
              <a:prstGeom prst="rect">
                <a:avLst/>
              </a:prstGeom>
              <a:solidFill>
                <a:srgbClr val="FF9933"/>
              </a:solidFill>
              <a:ln w="9525">
                <a:noFill/>
                <a:miter lim="800000"/>
                <a:headEnd/>
                <a:tailEnd/>
              </a:ln>
              <a:effectLst>
                <a:outerShdw dist="107763" dir="2700000" algn="ctr" rotWithShape="0">
                  <a:schemeClr val="bg2"/>
                </a:outerShdw>
              </a:effectLst>
            </p:spPr>
            <p:txBody>
              <a:bodyPr wrap="none" anchor="ctr"/>
              <a:lstStyle/>
              <a:p>
                <a:pPr>
                  <a:defRPr/>
                </a:pPr>
                <a:endParaRPr lang="en-US" dirty="0"/>
              </a:p>
            </p:txBody>
          </p:sp>
          <p:sp>
            <p:nvSpPr>
              <p:cNvPr id="23" name="Rectangle 15"/>
              <p:cNvSpPr>
                <a:spLocks noChangeArrowheads="1"/>
              </p:cNvSpPr>
              <p:nvPr/>
            </p:nvSpPr>
            <p:spPr bwMode="auto">
              <a:xfrm>
                <a:off x="679" y="984"/>
                <a:ext cx="858" cy="280"/>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dirty="0">
                    <a:solidFill>
                      <a:schemeClr val="tx1"/>
                    </a:solidFill>
                    <a:effectLst>
                      <a:outerShdw blurRad="38100" dist="38100" dir="2700000" algn="tl">
                        <a:srgbClr val="000000"/>
                      </a:outerShdw>
                    </a:effectLst>
                    <a:latin typeface="Times New Roman" pitchFamily="18" charset="0"/>
                    <a:cs typeface="Times New Roman" pitchFamily="18" charset="0"/>
                  </a:rPr>
                  <a:t>Lead-214</a:t>
                </a:r>
              </a:p>
            </p:txBody>
          </p:sp>
          <p:sp>
            <p:nvSpPr>
              <p:cNvPr id="24" name="AutoShape 16"/>
              <p:cNvSpPr>
                <a:spLocks noChangeArrowheads="1"/>
              </p:cNvSpPr>
              <p:nvPr/>
            </p:nvSpPr>
            <p:spPr bwMode="auto">
              <a:xfrm>
                <a:off x="982" y="1242"/>
                <a:ext cx="223" cy="180"/>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dirty="0"/>
              </a:p>
            </p:txBody>
          </p:sp>
          <p:sp>
            <p:nvSpPr>
              <p:cNvPr id="25" name="Rectangle 17"/>
              <p:cNvSpPr>
                <a:spLocks noChangeArrowheads="1"/>
              </p:cNvSpPr>
              <p:nvPr/>
            </p:nvSpPr>
            <p:spPr bwMode="auto">
              <a:xfrm>
                <a:off x="434" y="498"/>
                <a:ext cx="1317" cy="267"/>
              </a:xfrm>
              <a:prstGeom prst="rect">
                <a:avLst/>
              </a:prstGeom>
              <a:solidFill>
                <a:srgbClr val="FF9933"/>
              </a:solidFill>
              <a:ln w="9525">
                <a:noFill/>
                <a:miter lim="800000"/>
                <a:headEnd/>
                <a:tailEnd/>
              </a:ln>
              <a:effectLst>
                <a:outerShdw dist="107763" dir="2700000" algn="ctr" rotWithShape="0">
                  <a:schemeClr val="bg2"/>
                </a:outerShdw>
              </a:effectLst>
            </p:spPr>
            <p:txBody>
              <a:bodyPr wrap="none" anchor="ctr"/>
              <a:lstStyle/>
              <a:p>
                <a:pPr>
                  <a:defRPr/>
                </a:pPr>
                <a:endParaRPr lang="en-US" dirty="0"/>
              </a:p>
            </p:txBody>
          </p:sp>
          <p:sp>
            <p:nvSpPr>
              <p:cNvPr id="26" name="Rectangle 18"/>
              <p:cNvSpPr>
                <a:spLocks noChangeArrowheads="1"/>
              </p:cNvSpPr>
              <p:nvPr/>
            </p:nvSpPr>
            <p:spPr bwMode="auto">
              <a:xfrm>
                <a:off x="497" y="517"/>
                <a:ext cx="1206" cy="277"/>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dirty="0">
                    <a:solidFill>
                      <a:schemeClr val="tx1"/>
                    </a:solidFill>
                    <a:effectLst>
                      <a:outerShdw blurRad="38100" dist="38100" dir="2700000" algn="tl">
                        <a:srgbClr val="000000"/>
                      </a:outerShdw>
                    </a:effectLst>
                  </a:rPr>
                  <a:t>Polonium-218</a:t>
                </a:r>
              </a:p>
            </p:txBody>
          </p:sp>
          <p:sp>
            <p:nvSpPr>
              <p:cNvPr id="27" name="AutoShape 19"/>
              <p:cNvSpPr>
                <a:spLocks noChangeArrowheads="1"/>
              </p:cNvSpPr>
              <p:nvPr/>
            </p:nvSpPr>
            <p:spPr bwMode="auto">
              <a:xfrm>
                <a:off x="981" y="776"/>
                <a:ext cx="222" cy="179"/>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dirty="0"/>
              </a:p>
            </p:txBody>
          </p:sp>
          <p:sp>
            <p:nvSpPr>
              <p:cNvPr id="28" name="Rectangle 20"/>
              <p:cNvSpPr>
                <a:spLocks noChangeArrowheads="1"/>
              </p:cNvSpPr>
              <p:nvPr/>
            </p:nvSpPr>
            <p:spPr bwMode="auto">
              <a:xfrm>
                <a:off x="432" y="37"/>
                <a:ext cx="1317" cy="267"/>
              </a:xfrm>
              <a:prstGeom prst="rect">
                <a:avLst/>
              </a:prstGeom>
              <a:solidFill>
                <a:srgbClr val="B2B2B2"/>
              </a:solidFill>
              <a:ln w="9525">
                <a:noFill/>
                <a:miter lim="800000"/>
                <a:headEnd/>
                <a:tailEnd/>
              </a:ln>
              <a:effectLst>
                <a:outerShdw dist="107763" dir="2700000" algn="ctr" rotWithShape="0">
                  <a:schemeClr val="bg2"/>
                </a:outerShdw>
              </a:effectLst>
            </p:spPr>
            <p:txBody>
              <a:bodyPr wrap="none" anchor="ctr"/>
              <a:lstStyle/>
              <a:p>
                <a:pPr>
                  <a:defRPr/>
                </a:pPr>
                <a:endParaRPr lang="en-US" dirty="0"/>
              </a:p>
            </p:txBody>
          </p:sp>
          <p:sp>
            <p:nvSpPr>
              <p:cNvPr id="29" name="Rectangle 21"/>
              <p:cNvSpPr>
                <a:spLocks noChangeArrowheads="1"/>
              </p:cNvSpPr>
              <p:nvPr/>
            </p:nvSpPr>
            <p:spPr bwMode="auto">
              <a:xfrm>
                <a:off x="613" y="56"/>
                <a:ext cx="971" cy="277"/>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dirty="0">
                    <a:solidFill>
                      <a:schemeClr val="tx1"/>
                    </a:solidFill>
                    <a:effectLst>
                      <a:outerShdw blurRad="38100" dist="38100" dir="2700000" algn="tl">
                        <a:srgbClr val="000000"/>
                      </a:outerShdw>
                    </a:effectLst>
                  </a:rPr>
                  <a:t>Radon-222</a:t>
                </a:r>
              </a:p>
            </p:txBody>
          </p:sp>
          <p:sp>
            <p:nvSpPr>
              <p:cNvPr id="30" name="AutoShape 22"/>
              <p:cNvSpPr>
                <a:spLocks noChangeArrowheads="1"/>
              </p:cNvSpPr>
              <p:nvPr/>
            </p:nvSpPr>
            <p:spPr bwMode="auto">
              <a:xfrm>
                <a:off x="980" y="315"/>
                <a:ext cx="221" cy="179"/>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dirty="0"/>
              </a:p>
            </p:txBody>
          </p:sp>
          <p:sp>
            <p:nvSpPr>
              <p:cNvPr id="31" name="Rectangle 23"/>
              <p:cNvSpPr>
                <a:spLocks noChangeArrowheads="1"/>
              </p:cNvSpPr>
              <p:nvPr/>
            </p:nvSpPr>
            <p:spPr bwMode="auto">
              <a:xfrm>
                <a:off x="1225" y="1696"/>
                <a:ext cx="295"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dirty="0">
                    <a:solidFill>
                      <a:schemeClr val="tx1"/>
                    </a:solidFill>
                    <a:effectLst>
                      <a:outerShdw blurRad="38100" dist="38100" dir="2700000" algn="tl">
                        <a:srgbClr val="000000"/>
                      </a:outerShdw>
                    </a:effectLst>
                    <a:latin typeface="Symbol" pitchFamily="18" charset="2"/>
                  </a:rPr>
                  <a:t>b,g</a:t>
                </a:r>
              </a:p>
            </p:txBody>
          </p:sp>
          <p:sp>
            <p:nvSpPr>
              <p:cNvPr id="32" name="Rectangle 24"/>
              <p:cNvSpPr>
                <a:spLocks noChangeArrowheads="1"/>
              </p:cNvSpPr>
              <p:nvPr/>
            </p:nvSpPr>
            <p:spPr bwMode="auto">
              <a:xfrm>
                <a:off x="1225" y="296"/>
                <a:ext cx="308"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dirty="0" err="1">
                    <a:solidFill>
                      <a:schemeClr val="tx1"/>
                    </a:solidFill>
                    <a:effectLst>
                      <a:outerShdw blurRad="38100" dist="38100" dir="2700000" algn="tl">
                        <a:srgbClr val="000000"/>
                      </a:outerShdw>
                    </a:effectLst>
                    <a:latin typeface="Symbol" pitchFamily="18" charset="2"/>
                  </a:rPr>
                  <a:t>a,g</a:t>
                </a:r>
                <a:endParaRPr lang="en-US" sz="1900" dirty="0">
                  <a:solidFill>
                    <a:schemeClr val="tx1"/>
                  </a:solidFill>
                  <a:effectLst>
                    <a:outerShdw blurRad="38100" dist="38100" dir="2700000" algn="tl">
                      <a:srgbClr val="000000"/>
                    </a:outerShdw>
                  </a:effectLst>
                  <a:latin typeface="Symbol" pitchFamily="18" charset="2"/>
                </a:endParaRPr>
              </a:p>
            </p:txBody>
          </p:sp>
          <p:sp>
            <p:nvSpPr>
              <p:cNvPr id="33" name="Rectangle 25"/>
              <p:cNvSpPr>
                <a:spLocks noChangeArrowheads="1"/>
              </p:cNvSpPr>
              <p:nvPr/>
            </p:nvSpPr>
            <p:spPr bwMode="auto">
              <a:xfrm>
                <a:off x="1225" y="2172"/>
                <a:ext cx="308"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a:solidFill>
                      <a:schemeClr val="tx1"/>
                    </a:solidFill>
                    <a:effectLst>
                      <a:outerShdw blurRad="38100" dist="38100" dir="2700000" algn="tl">
                        <a:srgbClr val="000000"/>
                      </a:outerShdw>
                    </a:effectLst>
                    <a:latin typeface="Symbol" pitchFamily="18" charset="2"/>
                  </a:rPr>
                  <a:t>a,g</a:t>
                </a:r>
              </a:p>
            </p:txBody>
          </p:sp>
          <p:sp>
            <p:nvSpPr>
              <p:cNvPr id="34" name="Rectangle 26"/>
              <p:cNvSpPr>
                <a:spLocks noChangeArrowheads="1"/>
              </p:cNvSpPr>
              <p:nvPr/>
            </p:nvSpPr>
            <p:spPr bwMode="auto">
              <a:xfrm>
                <a:off x="1225" y="770"/>
                <a:ext cx="308"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a:solidFill>
                      <a:schemeClr val="tx1"/>
                    </a:solidFill>
                    <a:effectLst>
                      <a:outerShdw blurRad="38100" dist="38100" dir="2700000" algn="tl">
                        <a:srgbClr val="000000"/>
                      </a:outerShdw>
                    </a:effectLst>
                    <a:latin typeface="Symbol" pitchFamily="18" charset="2"/>
                  </a:rPr>
                  <a:t>a,g</a:t>
                </a:r>
              </a:p>
            </p:txBody>
          </p:sp>
          <p:sp>
            <p:nvSpPr>
              <p:cNvPr id="35" name="Rectangle 27"/>
              <p:cNvSpPr>
                <a:spLocks noChangeArrowheads="1"/>
              </p:cNvSpPr>
              <p:nvPr/>
            </p:nvSpPr>
            <p:spPr bwMode="auto">
              <a:xfrm>
                <a:off x="1225" y="1248"/>
                <a:ext cx="295"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dirty="0">
                    <a:solidFill>
                      <a:schemeClr val="tx1"/>
                    </a:solidFill>
                    <a:effectLst>
                      <a:outerShdw blurRad="38100" dist="38100" dir="2700000" algn="tl">
                        <a:srgbClr val="000000"/>
                      </a:outerShdw>
                    </a:effectLst>
                    <a:latin typeface="Symbol" pitchFamily="18" charset="2"/>
                  </a:rPr>
                  <a:t>b,g</a:t>
                </a:r>
              </a:p>
            </p:txBody>
          </p:sp>
          <p:sp>
            <p:nvSpPr>
              <p:cNvPr id="36" name="Rectangle 28"/>
              <p:cNvSpPr>
                <a:spLocks noChangeArrowheads="1"/>
              </p:cNvSpPr>
              <p:nvPr/>
            </p:nvSpPr>
            <p:spPr bwMode="auto">
              <a:xfrm>
                <a:off x="484" y="3791"/>
                <a:ext cx="1317" cy="479"/>
              </a:xfrm>
              <a:prstGeom prst="rect">
                <a:avLst/>
              </a:prstGeom>
              <a:solidFill>
                <a:srgbClr val="B2B2B2"/>
              </a:solidFill>
              <a:ln w="9525">
                <a:noFill/>
                <a:miter lim="800000"/>
                <a:headEnd/>
                <a:tailEnd/>
              </a:ln>
              <a:effectLst>
                <a:outerShdw dist="107763" dir="2700000" algn="ctr" rotWithShape="0">
                  <a:schemeClr val="bg2"/>
                </a:outerShdw>
              </a:effectLst>
            </p:spPr>
            <p:txBody>
              <a:bodyPr wrap="none" anchor="ctr"/>
              <a:lstStyle/>
              <a:p>
                <a:pPr>
                  <a:defRPr/>
                </a:pPr>
                <a:endParaRPr lang="en-US"/>
              </a:p>
            </p:txBody>
          </p:sp>
          <p:sp>
            <p:nvSpPr>
              <p:cNvPr id="37" name="Rectangle 29"/>
              <p:cNvSpPr>
                <a:spLocks noChangeArrowheads="1"/>
              </p:cNvSpPr>
              <p:nvPr/>
            </p:nvSpPr>
            <p:spPr bwMode="auto">
              <a:xfrm>
                <a:off x="702" y="3810"/>
                <a:ext cx="849" cy="498"/>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a:solidFill>
                      <a:schemeClr val="tx1"/>
                    </a:solidFill>
                    <a:effectLst>
                      <a:outerShdw blurRad="38100" dist="38100" dir="2700000" algn="tl">
                        <a:srgbClr val="000000"/>
                      </a:outerShdw>
                    </a:effectLst>
                  </a:rPr>
                  <a:t>Lead-206</a:t>
                </a:r>
              </a:p>
              <a:p>
                <a:pPr defTabSz="842963" eaLnBrk="0" hangingPunct="0">
                  <a:defRPr/>
                </a:pPr>
                <a:endParaRPr lang="en-US" sz="2300" b="1">
                  <a:solidFill>
                    <a:schemeClr val="tx1"/>
                  </a:solidFill>
                  <a:effectLst>
                    <a:outerShdw blurRad="38100" dist="38100" dir="2700000" algn="tl">
                      <a:srgbClr val="000000"/>
                    </a:outerShdw>
                  </a:effectLst>
                </a:endParaRPr>
              </a:p>
            </p:txBody>
          </p:sp>
          <p:sp>
            <p:nvSpPr>
              <p:cNvPr id="38" name="Rectangle 30"/>
              <p:cNvSpPr>
                <a:spLocks noChangeArrowheads="1"/>
              </p:cNvSpPr>
              <p:nvPr/>
            </p:nvSpPr>
            <p:spPr bwMode="auto">
              <a:xfrm>
                <a:off x="482" y="3325"/>
                <a:ext cx="1317" cy="267"/>
              </a:xfrm>
              <a:prstGeom prst="rect">
                <a:avLst/>
              </a:prstGeom>
              <a:solidFill>
                <a:srgbClr val="B2B2B2"/>
              </a:solidFill>
              <a:ln w="9525">
                <a:noFill/>
                <a:miter lim="800000"/>
                <a:headEnd/>
                <a:tailEnd/>
              </a:ln>
              <a:effectLst>
                <a:outerShdw dist="107763" dir="2700000" algn="ctr" rotWithShape="0">
                  <a:schemeClr val="bg2"/>
                </a:outerShdw>
              </a:effectLst>
            </p:spPr>
            <p:txBody>
              <a:bodyPr wrap="none" anchor="ctr"/>
              <a:lstStyle/>
              <a:p>
                <a:pPr>
                  <a:defRPr/>
                </a:pPr>
                <a:endParaRPr lang="en-US"/>
              </a:p>
            </p:txBody>
          </p:sp>
          <p:sp>
            <p:nvSpPr>
              <p:cNvPr id="39" name="Rectangle 31"/>
              <p:cNvSpPr>
                <a:spLocks noChangeArrowheads="1"/>
              </p:cNvSpPr>
              <p:nvPr/>
            </p:nvSpPr>
            <p:spPr bwMode="auto">
              <a:xfrm>
                <a:off x="545" y="3343"/>
                <a:ext cx="1206" cy="277"/>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a:solidFill>
                      <a:schemeClr val="tx1"/>
                    </a:solidFill>
                    <a:effectLst>
                      <a:outerShdw blurRad="38100" dist="38100" dir="2700000" algn="tl">
                        <a:srgbClr val="000000"/>
                      </a:outerShdw>
                    </a:effectLst>
                  </a:rPr>
                  <a:t>Polonium-210</a:t>
                </a:r>
              </a:p>
            </p:txBody>
          </p:sp>
          <p:sp>
            <p:nvSpPr>
              <p:cNvPr id="40" name="AutoShape 32"/>
              <p:cNvSpPr>
                <a:spLocks noChangeArrowheads="1"/>
              </p:cNvSpPr>
              <p:nvPr/>
            </p:nvSpPr>
            <p:spPr bwMode="auto">
              <a:xfrm>
                <a:off x="1030" y="3603"/>
                <a:ext cx="222" cy="179"/>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a:p>
            </p:txBody>
          </p:sp>
          <p:sp>
            <p:nvSpPr>
              <p:cNvPr id="41" name="Rectangle 33"/>
              <p:cNvSpPr>
                <a:spLocks noChangeArrowheads="1"/>
              </p:cNvSpPr>
              <p:nvPr/>
            </p:nvSpPr>
            <p:spPr bwMode="auto">
              <a:xfrm>
                <a:off x="480" y="2864"/>
                <a:ext cx="1317" cy="267"/>
              </a:xfrm>
              <a:prstGeom prst="rect">
                <a:avLst/>
              </a:prstGeom>
              <a:solidFill>
                <a:srgbClr val="B2B2B2"/>
              </a:solidFill>
              <a:ln w="9525">
                <a:noFill/>
                <a:miter lim="800000"/>
                <a:headEnd/>
                <a:tailEnd/>
              </a:ln>
              <a:effectLst>
                <a:outerShdw dist="107763" dir="2700000" algn="ctr" rotWithShape="0">
                  <a:schemeClr val="bg2"/>
                </a:outerShdw>
              </a:effectLst>
            </p:spPr>
            <p:txBody>
              <a:bodyPr wrap="none" anchor="ctr"/>
              <a:lstStyle/>
              <a:p>
                <a:pPr>
                  <a:defRPr/>
                </a:pPr>
                <a:endParaRPr lang="en-US"/>
              </a:p>
            </p:txBody>
          </p:sp>
          <p:sp>
            <p:nvSpPr>
              <p:cNvPr id="42" name="Rectangle 34"/>
              <p:cNvSpPr>
                <a:spLocks noChangeArrowheads="1"/>
              </p:cNvSpPr>
              <p:nvPr/>
            </p:nvSpPr>
            <p:spPr bwMode="auto">
              <a:xfrm>
                <a:off x="590" y="2882"/>
                <a:ext cx="1115" cy="277"/>
              </a:xfrm>
              <a:prstGeom prst="rect">
                <a:avLst/>
              </a:prstGeom>
              <a:noFill/>
              <a:ln w="9525">
                <a:noFill/>
                <a:miter lim="800000"/>
                <a:headEnd/>
                <a:tailEnd/>
              </a:ln>
              <a:effectLst/>
            </p:spPr>
            <p:txBody>
              <a:bodyPr wrap="none" lIns="88900" tIns="44450" rIns="88900" bIns="44450">
                <a:spAutoFit/>
              </a:bodyPr>
              <a:lstStyle/>
              <a:p>
                <a:pPr defTabSz="842963" eaLnBrk="0" hangingPunct="0">
                  <a:defRPr/>
                </a:pPr>
                <a:r>
                  <a:rPr lang="en-US" sz="2300" b="1">
                    <a:solidFill>
                      <a:schemeClr val="tx1"/>
                    </a:solidFill>
                    <a:effectLst>
                      <a:outerShdw blurRad="38100" dist="38100" dir="2700000" algn="tl">
                        <a:srgbClr val="000000"/>
                      </a:outerShdw>
                    </a:effectLst>
                  </a:rPr>
                  <a:t>Bismuth-210</a:t>
                </a:r>
              </a:p>
            </p:txBody>
          </p:sp>
          <p:sp>
            <p:nvSpPr>
              <p:cNvPr id="43" name="Rectangle 35"/>
              <p:cNvSpPr>
                <a:spLocks noChangeArrowheads="1"/>
              </p:cNvSpPr>
              <p:nvPr/>
            </p:nvSpPr>
            <p:spPr bwMode="auto">
              <a:xfrm>
                <a:off x="1262" y="3109"/>
                <a:ext cx="295"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dirty="0">
                    <a:solidFill>
                      <a:schemeClr val="tx1"/>
                    </a:solidFill>
                    <a:effectLst>
                      <a:outerShdw blurRad="38100" dist="38100" dir="2700000" algn="tl">
                        <a:srgbClr val="000000"/>
                      </a:outerShdw>
                    </a:effectLst>
                    <a:latin typeface="Symbol" pitchFamily="18" charset="2"/>
                  </a:rPr>
                  <a:t>b,g</a:t>
                </a:r>
              </a:p>
            </p:txBody>
          </p:sp>
          <p:sp>
            <p:nvSpPr>
              <p:cNvPr id="44" name="Rectangle 36"/>
              <p:cNvSpPr>
                <a:spLocks noChangeArrowheads="1"/>
              </p:cNvSpPr>
              <p:nvPr/>
            </p:nvSpPr>
            <p:spPr bwMode="auto">
              <a:xfrm>
                <a:off x="1262" y="3558"/>
                <a:ext cx="308"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a:solidFill>
                      <a:schemeClr val="tx1"/>
                    </a:solidFill>
                    <a:effectLst>
                      <a:outerShdw blurRad="38100" dist="38100" dir="2700000" algn="tl">
                        <a:srgbClr val="000000"/>
                      </a:outerShdw>
                    </a:effectLst>
                    <a:latin typeface="Symbol" pitchFamily="18" charset="2"/>
                  </a:rPr>
                  <a:t>a,g</a:t>
                </a:r>
              </a:p>
            </p:txBody>
          </p:sp>
          <p:sp>
            <p:nvSpPr>
              <p:cNvPr id="45" name="Rectangle 37"/>
              <p:cNvSpPr>
                <a:spLocks noChangeArrowheads="1"/>
              </p:cNvSpPr>
              <p:nvPr/>
            </p:nvSpPr>
            <p:spPr bwMode="auto">
              <a:xfrm>
                <a:off x="1225" y="2637"/>
                <a:ext cx="295" cy="238"/>
              </a:xfrm>
              <a:prstGeom prst="rect">
                <a:avLst/>
              </a:prstGeom>
              <a:noFill/>
              <a:ln w="9525">
                <a:noFill/>
                <a:miter lim="800000"/>
                <a:headEnd/>
                <a:tailEnd/>
              </a:ln>
              <a:effectLst/>
            </p:spPr>
            <p:txBody>
              <a:bodyPr wrap="none" lIns="88900" tIns="44450" rIns="88900" bIns="44450">
                <a:spAutoFit/>
              </a:bodyPr>
              <a:lstStyle/>
              <a:p>
                <a:pPr algn="l" defTabSz="842963" eaLnBrk="0" hangingPunct="0">
                  <a:defRPr/>
                </a:pPr>
                <a:r>
                  <a:rPr lang="en-US" sz="1900" dirty="0">
                    <a:solidFill>
                      <a:schemeClr val="tx1"/>
                    </a:solidFill>
                    <a:effectLst>
                      <a:outerShdw blurRad="38100" dist="38100" dir="2700000" algn="tl">
                        <a:srgbClr val="000000"/>
                      </a:outerShdw>
                    </a:effectLst>
                    <a:latin typeface="Symbol" pitchFamily="18" charset="2"/>
                  </a:rPr>
                  <a:t>b,g</a:t>
                </a:r>
              </a:p>
            </p:txBody>
          </p:sp>
          <p:sp>
            <p:nvSpPr>
              <p:cNvPr id="46" name="AutoShape 38"/>
              <p:cNvSpPr>
                <a:spLocks noChangeArrowheads="1"/>
              </p:cNvSpPr>
              <p:nvPr/>
            </p:nvSpPr>
            <p:spPr bwMode="auto">
              <a:xfrm>
                <a:off x="1008" y="3122"/>
                <a:ext cx="222" cy="179"/>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a:p>
            </p:txBody>
          </p:sp>
          <p:sp>
            <p:nvSpPr>
              <p:cNvPr id="47" name="AutoShape 39"/>
              <p:cNvSpPr>
                <a:spLocks noChangeArrowheads="1"/>
              </p:cNvSpPr>
              <p:nvPr/>
            </p:nvSpPr>
            <p:spPr bwMode="auto">
              <a:xfrm>
                <a:off x="1008" y="2677"/>
                <a:ext cx="222" cy="179"/>
              </a:xfrm>
              <a:prstGeom prst="downArrow">
                <a:avLst>
                  <a:gd name="adj1" fmla="val 75009"/>
                  <a:gd name="adj2" fmla="val 50051"/>
                </a:avLst>
              </a:prstGeom>
              <a:gradFill rotWithShape="0">
                <a:gsLst>
                  <a:gs pos="0">
                    <a:srgbClr val="FAE801">
                      <a:gamma/>
                      <a:shade val="69804"/>
                      <a:invGamma/>
                    </a:srgbClr>
                  </a:gs>
                  <a:gs pos="50000">
                    <a:srgbClr val="FAE801"/>
                  </a:gs>
                  <a:gs pos="100000">
                    <a:srgbClr val="FAE801">
                      <a:gamma/>
                      <a:shade val="69804"/>
                      <a:invGamma/>
                    </a:srgbClr>
                  </a:gs>
                </a:gsLst>
                <a:lin ang="0" scaled="1"/>
              </a:gradFill>
              <a:ln w="9525">
                <a:noFill/>
                <a:miter lim="800000"/>
                <a:headEnd/>
                <a:tailEnd/>
              </a:ln>
              <a:effectLst>
                <a:outerShdw dist="53882" dir="2700000" algn="ctr" rotWithShape="0">
                  <a:schemeClr val="bg2"/>
                </a:outerShdw>
              </a:effectLst>
            </p:spPr>
            <p:txBody>
              <a:bodyPr wrap="none" anchor="ctr"/>
              <a:lstStyle/>
              <a:p>
                <a:pPr>
                  <a:defRPr/>
                </a:pPr>
                <a:endParaRPr lang="en-US"/>
              </a:p>
            </p:txBody>
          </p:sp>
        </p:grpSp>
        <p:sp>
          <p:nvSpPr>
            <p:cNvPr id="4" name="AutoShape 40"/>
            <p:cNvSpPr>
              <a:spLocks/>
            </p:cNvSpPr>
            <p:nvPr/>
          </p:nvSpPr>
          <p:spPr bwMode="auto">
            <a:xfrm>
              <a:off x="2451" y="549"/>
              <a:ext cx="361" cy="1683"/>
            </a:xfrm>
            <a:prstGeom prst="rightBrace">
              <a:avLst>
                <a:gd name="adj1" fmla="val 38850"/>
                <a:gd name="adj2" fmla="val 50000"/>
              </a:avLst>
            </a:prstGeom>
            <a:noFill/>
            <a:ln w="12700">
              <a:solidFill>
                <a:schemeClr val="tx1"/>
              </a:solidFill>
              <a:round/>
              <a:headEnd type="none" w="sm" len="sm"/>
              <a:tailEnd type="none" w="sm" len="sm"/>
            </a:ln>
            <a:effectLst/>
          </p:spPr>
          <p:txBody>
            <a:bodyPr wrap="none" anchor="ctr"/>
            <a:lstStyle/>
            <a:p>
              <a:pPr>
                <a:defRPr/>
              </a:pPr>
              <a:endParaRPr lang="en-US"/>
            </a:p>
          </p:txBody>
        </p:sp>
        <p:sp>
          <p:nvSpPr>
            <p:cNvPr id="5" name="Text Box 41"/>
            <p:cNvSpPr txBox="1">
              <a:spLocks noChangeArrowheads="1"/>
            </p:cNvSpPr>
            <p:nvPr/>
          </p:nvSpPr>
          <p:spPr bwMode="auto">
            <a:xfrm>
              <a:off x="1740" y="2381"/>
              <a:ext cx="591" cy="288"/>
            </a:xfrm>
            <a:prstGeom prst="rect">
              <a:avLst/>
            </a:prstGeom>
            <a:noFill/>
            <a:ln w="12700">
              <a:noFill/>
              <a:miter lim="800000"/>
              <a:headEnd type="none" w="sm" len="sm"/>
              <a:tailEnd type="none" w="sm" len="sm"/>
            </a:ln>
            <a:effectLst/>
          </p:spPr>
          <p:txBody>
            <a:bodyPr wrap="none">
              <a:spAutoFit/>
            </a:bodyPr>
            <a:lstStyle/>
            <a:p>
              <a:pPr algn="l" eaLnBrk="0" hangingPunct="0">
                <a:defRPr/>
              </a:pPr>
              <a:r>
                <a:rPr lang="en-US" sz="2400">
                  <a:solidFill>
                    <a:schemeClr val="tx1"/>
                  </a:solidFill>
                  <a:effectLst>
                    <a:outerShdw blurRad="38100" dist="38100" dir="2700000" algn="tl">
                      <a:srgbClr val="000000"/>
                    </a:outerShdw>
                  </a:effectLst>
                </a:rPr>
                <a:t>22 yrs</a:t>
              </a:r>
            </a:p>
          </p:txBody>
        </p:sp>
        <p:sp>
          <p:nvSpPr>
            <p:cNvPr id="6" name="Text Box 42"/>
            <p:cNvSpPr txBox="1">
              <a:spLocks noChangeArrowheads="1"/>
            </p:cNvSpPr>
            <p:nvPr/>
          </p:nvSpPr>
          <p:spPr bwMode="auto">
            <a:xfrm>
              <a:off x="1653" y="13"/>
              <a:ext cx="646"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4 day</a:t>
              </a:r>
            </a:p>
          </p:txBody>
        </p:sp>
        <p:sp>
          <p:nvSpPr>
            <p:cNvPr id="7" name="Text Box 43"/>
            <p:cNvSpPr txBox="1">
              <a:spLocks noChangeArrowheads="1"/>
            </p:cNvSpPr>
            <p:nvPr/>
          </p:nvSpPr>
          <p:spPr bwMode="auto">
            <a:xfrm>
              <a:off x="1689" y="495"/>
              <a:ext cx="849"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3 min</a:t>
              </a:r>
            </a:p>
          </p:txBody>
        </p:sp>
        <p:sp>
          <p:nvSpPr>
            <p:cNvPr id="8" name="Text Box 44"/>
            <p:cNvSpPr txBox="1">
              <a:spLocks noChangeArrowheads="1"/>
            </p:cNvSpPr>
            <p:nvPr/>
          </p:nvSpPr>
          <p:spPr bwMode="auto">
            <a:xfrm>
              <a:off x="1680" y="950"/>
              <a:ext cx="656"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27 min</a:t>
              </a:r>
            </a:p>
          </p:txBody>
        </p:sp>
        <p:sp>
          <p:nvSpPr>
            <p:cNvPr id="9" name="Text Box 45"/>
            <p:cNvSpPr txBox="1">
              <a:spLocks noChangeArrowheads="1"/>
            </p:cNvSpPr>
            <p:nvPr/>
          </p:nvSpPr>
          <p:spPr bwMode="auto">
            <a:xfrm>
              <a:off x="1672" y="1446"/>
              <a:ext cx="695"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20 min</a:t>
              </a:r>
            </a:p>
          </p:txBody>
        </p:sp>
        <p:sp>
          <p:nvSpPr>
            <p:cNvPr id="10" name="Text Box 46"/>
            <p:cNvSpPr txBox="1">
              <a:spLocks noChangeArrowheads="1"/>
            </p:cNvSpPr>
            <p:nvPr/>
          </p:nvSpPr>
          <p:spPr bwMode="auto">
            <a:xfrm>
              <a:off x="1689" y="1901"/>
              <a:ext cx="656"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0.2 ms</a:t>
              </a:r>
            </a:p>
          </p:txBody>
        </p:sp>
        <p:sp>
          <p:nvSpPr>
            <p:cNvPr id="11" name="Text Box 47"/>
            <p:cNvSpPr txBox="1">
              <a:spLocks noChangeArrowheads="1"/>
            </p:cNvSpPr>
            <p:nvPr/>
          </p:nvSpPr>
          <p:spPr bwMode="auto">
            <a:xfrm>
              <a:off x="1770" y="2902"/>
              <a:ext cx="646"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5 day</a:t>
              </a:r>
            </a:p>
          </p:txBody>
        </p:sp>
        <p:sp>
          <p:nvSpPr>
            <p:cNvPr id="12" name="Text Box 48"/>
            <p:cNvSpPr txBox="1">
              <a:spLocks noChangeArrowheads="1"/>
            </p:cNvSpPr>
            <p:nvPr/>
          </p:nvSpPr>
          <p:spPr bwMode="auto">
            <a:xfrm>
              <a:off x="1698" y="3366"/>
              <a:ext cx="827"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138 day</a:t>
              </a:r>
            </a:p>
          </p:txBody>
        </p:sp>
        <p:sp>
          <p:nvSpPr>
            <p:cNvPr id="13" name="Text Box 49"/>
            <p:cNvSpPr txBox="1">
              <a:spLocks noChangeArrowheads="1"/>
            </p:cNvSpPr>
            <p:nvPr/>
          </p:nvSpPr>
          <p:spPr bwMode="auto">
            <a:xfrm>
              <a:off x="1770" y="3912"/>
              <a:ext cx="1009" cy="288"/>
            </a:xfrm>
            <a:prstGeom prst="rect">
              <a:avLst/>
            </a:prstGeom>
            <a:noFill/>
            <a:ln w="12700">
              <a:noFill/>
              <a:miter lim="800000"/>
              <a:headEnd type="none" w="sm" len="sm"/>
              <a:tailEnd type="none" w="sm" len="sm"/>
            </a:ln>
          </p:spPr>
          <p:txBody>
            <a:bodyPr>
              <a:spAutoFit/>
            </a:bodyPr>
            <a:lstStyle/>
            <a:p>
              <a:pPr algn="l" eaLnBrk="0" hangingPunct="0">
                <a:spcBef>
                  <a:spcPct val="50000"/>
                </a:spcBef>
              </a:pPr>
              <a:r>
                <a:rPr lang="en-US" sz="2400">
                  <a:solidFill>
                    <a:schemeClr val="tx1"/>
                  </a:solidFill>
                  <a:effectLst/>
                </a:rPr>
                <a:t>Stable</a:t>
              </a:r>
            </a:p>
          </p:txBody>
        </p:sp>
      </p:grpSp>
      <p:sp>
        <p:nvSpPr>
          <p:cNvPr id="48" name="Text Box 3"/>
          <p:cNvSpPr txBox="1">
            <a:spLocks noChangeArrowheads="1"/>
          </p:cNvSpPr>
          <p:nvPr/>
        </p:nvSpPr>
        <p:spPr bwMode="auto">
          <a:xfrm>
            <a:off x="4776788" y="441324"/>
            <a:ext cx="4092575" cy="4247317"/>
          </a:xfrm>
          <a:prstGeom prst="rect">
            <a:avLst/>
          </a:prstGeom>
          <a:noFill/>
          <a:ln w="12700">
            <a:noFill/>
            <a:miter lim="800000"/>
            <a:headEnd type="none" w="sm" len="sm"/>
            <a:tailEnd type="none" w="sm" len="sm"/>
          </a:ln>
        </p:spPr>
        <p:txBody>
          <a:bodyPr wrap="square">
            <a:spAutoFit/>
          </a:bodyPr>
          <a:lstStyle/>
          <a:p>
            <a:pPr algn="l" eaLnBrk="0" hangingPunct="0">
              <a:spcBef>
                <a:spcPct val="50000"/>
              </a:spcBef>
            </a:pPr>
            <a:r>
              <a:rPr lang="en-US" sz="3600" baseline="30000" dirty="0">
                <a:solidFill>
                  <a:schemeClr val="tx1"/>
                </a:solidFill>
                <a:effectLst/>
                <a:latin typeface="Times New Roman" pitchFamily="18" charset="0"/>
                <a:cs typeface="Times New Roman" pitchFamily="18" charset="0"/>
              </a:rPr>
              <a:t>218</a:t>
            </a:r>
            <a:r>
              <a:rPr lang="en-US" sz="3600" dirty="0">
                <a:solidFill>
                  <a:schemeClr val="tx1"/>
                </a:solidFill>
                <a:effectLst/>
                <a:latin typeface="Times New Roman" pitchFamily="18" charset="0"/>
                <a:cs typeface="Times New Roman" pitchFamily="18" charset="0"/>
              </a:rPr>
              <a:t>Po and </a:t>
            </a:r>
            <a:r>
              <a:rPr lang="en-US" sz="3600" baseline="30000" dirty="0">
                <a:solidFill>
                  <a:schemeClr val="tx1"/>
                </a:solidFill>
                <a:effectLst/>
                <a:latin typeface="Times New Roman" pitchFamily="18" charset="0"/>
                <a:cs typeface="Times New Roman" pitchFamily="18" charset="0"/>
              </a:rPr>
              <a:t>214</a:t>
            </a:r>
            <a:r>
              <a:rPr lang="en-US" sz="3600" dirty="0">
                <a:solidFill>
                  <a:schemeClr val="tx1"/>
                </a:solidFill>
                <a:effectLst/>
                <a:latin typeface="Times New Roman" pitchFamily="18" charset="0"/>
                <a:cs typeface="Times New Roman" pitchFamily="18" charset="0"/>
              </a:rPr>
              <a:t>Po deliver the </a:t>
            </a:r>
            <a:r>
              <a:rPr lang="en-US" sz="3600" dirty="0" err="1">
                <a:solidFill>
                  <a:schemeClr val="tx1"/>
                </a:solidFill>
                <a:effectLst/>
                <a:latin typeface="Times New Roman" pitchFamily="18" charset="0"/>
                <a:cs typeface="Times New Roman" pitchFamily="18" charset="0"/>
              </a:rPr>
              <a:t>radiologically</a:t>
            </a:r>
            <a:r>
              <a:rPr lang="en-US" sz="3600" dirty="0">
                <a:solidFill>
                  <a:schemeClr val="tx1"/>
                </a:solidFill>
                <a:effectLst/>
                <a:latin typeface="Times New Roman" pitchFamily="18" charset="0"/>
                <a:cs typeface="Times New Roman" pitchFamily="18" charset="0"/>
              </a:rPr>
              <a:t> significant dose to the respiratory epithelium.</a:t>
            </a:r>
          </a:p>
          <a:p>
            <a:pPr algn="l" eaLnBrk="0" hangingPunct="0">
              <a:spcBef>
                <a:spcPct val="50000"/>
              </a:spcBef>
            </a:pPr>
            <a:endParaRPr lang="en-US" sz="3600" dirty="0">
              <a:solidFill>
                <a:schemeClr val="tx1"/>
              </a:solidFill>
              <a:effectLst/>
              <a:latin typeface="Times New Roman" pitchFamily="18" charset="0"/>
              <a:cs typeface="Times New Roman" pitchFamily="18" charset="0"/>
            </a:endParaRPr>
          </a:p>
        </p:txBody>
      </p:sp>
      <p:sp>
        <p:nvSpPr>
          <p:cNvPr id="49" name="Rectangle 2"/>
          <p:cNvSpPr txBox="1">
            <a:spLocks noChangeArrowheads="1"/>
          </p:cNvSpPr>
          <p:nvPr/>
        </p:nvSpPr>
        <p:spPr>
          <a:xfrm>
            <a:off x="5105400" y="5486400"/>
            <a:ext cx="3352800" cy="1171575"/>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effectLst/>
                <a:uLnTx/>
                <a:uFillTx/>
                <a:latin typeface="+mj-lt"/>
                <a:ea typeface="+mj-ea"/>
                <a:cs typeface="+mj-cs"/>
              </a:rPr>
              <a:t>Radon Progeny </a:t>
            </a:r>
          </a:p>
        </p:txBody>
      </p:sp>
    </p:spTree>
  </p:cSld>
  <p:clrMapOvr>
    <a:masterClrMapping/>
  </p:clrMapOvr>
  <p:transition>
    <p:cover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9"/>
          <p:cNvGrpSpPr>
            <a:grpSpLocks/>
          </p:cNvGrpSpPr>
          <p:nvPr/>
        </p:nvGrpSpPr>
        <p:grpSpPr bwMode="auto">
          <a:xfrm>
            <a:off x="304800" y="2043113"/>
            <a:ext cx="4778375" cy="4286249"/>
            <a:chOff x="192" y="1335"/>
            <a:chExt cx="3010" cy="2700"/>
          </a:xfrm>
        </p:grpSpPr>
        <p:grpSp>
          <p:nvGrpSpPr>
            <p:cNvPr id="3" name="Group 8"/>
            <p:cNvGrpSpPr>
              <a:grpSpLocks/>
            </p:cNvGrpSpPr>
            <p:nvPr/>
          </p:nvGrpSpPr>
          <p:grpSpPr bwMode="auto">
            <a:xfrm>
              <a:off x="192" y="1335"/>
              <a:ext cx="2553" cy="2576"/>
              <a:chOff x="253" y="1330"/>
              <a:chExt cx="2553" cy="2576"/>
            </a:xfrm>
          </p:grpSpPr>
          <p:grpSp>
            <p:nvGrpSpPr>
              <p:cNvPr id="5" name="Group 9"/>
              <p:cNvGrpSpPr>
                <a:grpSpLocks/>
              </p:cNvGrpSpPr>
              <p:nvPr/>
            </p:nvGrpSpPr>
            <p:grpSpPr bwMode="auto">
              <a:xfrm>
                <a:off x="304" y="2043"/>
                <a:ext cx="1977" cy="1863"/>
                <a:chOff x="646" y="1614"/>
                <a:chExt cx="1977" cy="1863"/>
              </a:xfrm>
            </p:grpSpPr>
            <p:sp>
              <p:nvSpPr>
                <p:cNvPr id="114" name="Oval 10"/>
                <p:cNvSpPr>
                  <a:spLocks noChangeArrowheads="1"/>
                </p:cNvSpPr>
                <p:nvPr/>
              </p:nvSpPr>
              <p:spPr bwMode="auto">
                <a:xfrm>
                  <a:off x="973" y="2307"/>
                  <a:ext cx="319" cy="273"/>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5" name="Oval 11"/>
                <p:cNvSpPr>
                  <a:spLocks noChangeArrowheads="1"/>
                </p:cNvSpPr>
                <p:nvPr/>
              </p:nvSpPr>
              <p:spPr bwMode="auto">
                <a:xfrm>
                  <a:off x="1084" y="2006"/>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6" name="Oval 12"/>
                <p:cNvSpPr>
                  <a:spLocks noChangeArrowheads="1"/>
                </p:cNvSpPr>
                <p:nvPr/>
              </p:nvSpPr>
              <p:spPr bwMode="auto">
                <a:xfrm>
                  <a:off x="846" y="192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7" name="Oval 13"/>
                <p:cNvSpPr>
                  <a:spLocks noChangeArrowheads="1"/>
                </p:cNvSpPr>
                <p:nvPr/>
              </p:nvSpPr>
              <p:spPr bwMode="auto">
                <a:xfrm>
                  <a:off x="1200" y="2368"/>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8" name="Oval 14"/>
                <p:cNvSpPr>
                  <a:spLocks noChangeArrowheads="1"/>
                </p:cNvSpPr>
                <p:nvPr/>
              </p:nvSpPr>
              <p:spPr bwMode="auto">
                <a:xfrm>
                  <a:off x="646" y="2122"/>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9" name="Oval 15"/>
                <p:cNvSpPr>
                  <a:spLocks noChangeArrowheads="1"/>
                </p:cNvSpPr>
                <p:nvPr/>
              </p:nvSpPr>
              <p:spPr bwMode="auto">
                <a:xfrm>
                  <a:off x="692" y="2368"/>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0" name="Oval 16"/>
                <p:cNvSpPr>
                  <a:spLocks noChangeArrowheads="1"/>
                </p:cNvSpPr>
                <p:nvPr/>
              </p:nvSpPr>
              <p:spPr bwMode="auto">
                <a:xfrm>
                  <a:off x="1015" y="2507"/>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1" name="Oval 17"/>
                <p:cNvSpPr>
                  <a:spLocks noChangeArrowheads="1"/>
                </p:cNvSpPr>
                <p:nvPr/>
              </p:nvSpPr>
              <p:spPr bwMode="auto">
                <a:xfrm>
                  <a:off x="1103" y="1833"/>
                  <a:ext cx="370"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2" name="Oval 18"/>
                <p:cNvSpPr>
                  <a:spLocks noChangeArrowheads="1"/>
                </p:cNvSpPr>
                <p:nvPr/>
              </p:nvSpPr>
              <p:spPr bwMode="auto">
                <a:xfrm>
                  <a:off x="1446" y="2368"/>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3" name="Oval 19"/>
                <p:cNvSpPr>
                  <a:spLocks noChangeArrowheads="1"/>
                </p:cNvSpPr>
                <p:nvPr/>
              </p:nvSpPr>
              <p:spPr bwMode="auto">
                <a:xfrm>
                  <a:off x="1419" y="2022"/>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4" name="Text Box 20"/>
                <p:cNvSpPr txBox="1">
                  <a:spLocks noChangeArrowheads="1"/>
                </p:cNvSpPr>
                <p:nvPr/>
              </p:nvSpPr>
              <p:spPr bwMode="auto">
                <a:xfrm>
                  <a:off x="1284" y="1870"/>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125" name="Oval 21"/>
                <p:cNvSpPr>
                  <a:spLocks noChangeArrowheads="1"/>
                </p:cNvSpPr>
                <p:nvPr/>
              </p:nvSpPr>
              <p:spPr bwMode="auto">
                <a:xfrm>
                  <a:off x="1123" y="2780"/>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6" name="Oval 22"/>
                <p:cNvSpPr>
                  <a:spLocks noChangeArrowheads="1"/>
                </p:cNvSpPr>
                <p:nvPr/>
              </p:nvSpPr>
              <p:spPr bwMode="auto">
                <a:xfrm>
                  <a:off x="1234" y="2480"/>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7" name="Oval 23"/>
                <p:cNvSpPr>
                  <a:spLocks noChangeArrowheads="1"/>
                </p:cNvSpPr>
                <p:nvPr/>
              </p:nvSpPr>
              <p:spPr bwMode="auto">
                <a:xfrm>
                  <a:off x="996" y="239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8" name="Oval 24"/>
                <p:cNvSpPr>
                  <a:spLocks noChangeArrowheads="1"/>
                </p:cNvSpPr>
                <p:nvPr/>
              </p:nvSpPr>
              <p:spPr bwMode="auto">
                <a:xfrm>
                  <a:off x="1350" y="284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9" name="Oval 25"/>
                <p:cNvSpPr>
                  <a:spLocks noChangeArrowheads="1"/>
                </p:cNvSpPr>
                <p:nvPr/>
              </p:nvSpPr>
              <p:spPr bwMode="auto">
                <a:xfrm>
                  <a:off x="796" y="2596"/>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0" name="Oval 26"/>
                <p:cNvSpPr>
                  <a:spLocks noChangeArrowheads="1"/>
                </p:cNvSpPr>
                <p:nvPr/>
              </p:nvSpPr>
              <p:spPr bwMode="auto">
                <a:xfrm>
                  <a:off x="842" y="284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1" name="Oval 27"/>
                <p:cNvSpPr>
                  <a:spLocks noChangeArrowheads="1"/>
                </p:cNvSpPr>
                <p:nvPr/>
              </p:nvSpPr>
              <p:spPr bwMode="auto">
                <a:xfrm>
                  <a:off x="1165" y="2981"/>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2" name="Oval 28"/>
                <p:cNvSpPr>
                  <a:spLocks noChangeArrowheads="1"/>
                </p:cNvSpPr>
                <p:nvPr/>
              </p:nvSpPr>
              <p:spPr bwMode="auto">
                <a:xfrm>
                  <a:off x="1253" y="2307"/>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3" name="Oval 29"/>
                <p:cNvSpPr>
                  <a:spLocks noChangeArrowheads="1"/>
                </p:cNvSpPr>
                <p:nvPr/>
              </p:nvSpPr>
              <p:spPr bwMode="auto">
                <a:xfrm>
                  <a:off x="1596" y="2842"/>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4" name="Oval 30"/>
                <p:cNvSpPr>
                  <a:spLocks noChangeArrowheads="1"/>
                </p:cNvSpPr>
                <p:nvPr/>
              </p:nvSpPr>
              <p:spPr bwMode="auto">
                <a:xfrm>
                  <a:off x="1569" y="249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5" name="Text Box 31"/>
                <p:cNvSpPr txBox="1">
                  <a:spLocks noChangeArrowheads="1"/>
                </p:cNvSpPr>
                <p:nvPr/>
              </p:nvSpPr>
              <p:spPr bwMode="auto">
                <a:xfrm>
                  <a:off x="1434" y="2343"/>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136" name="Oval 32"/>
                <p:cNvSpPr>
                  <a:spLocks noChangeArrowheads="1"/>
                </p:cNvSpPr>
                <p:nvPr/>
              </p:nvSpPr>
              <p:spPr bwMode="auto">
                <a:xfrm>
                  <a:off x="1469" y="2087"/>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7" name="Oval 33"/>
                <p:cNvSpPr>
                  <a:spLocks noChangeArrowheads="1"/>
                </p:cNvSpPr>
                <p:nvPr/>
              </p:nvSpPr>
              <p:spPr bwMode="auto">
                <a:xfrm>
                  <a:off x="1580" y="1787"/>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8" name="Oval 34"/>
                <p:cNvSpPr>
                  <a:spLocks noChangeArrowheads="1"/>
                </p:cNvSpPr>
                <p:nvPr/>
              </p:nvSpPr>
              <p:spPr bwMode="auto">
                <a:xfrm>
                  <a:off x="1342" y="170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9" name="Oval 35"/>
                <p:cNvSpPr>
                  <a:spLocks noChangeArrowheads="1"/>
                </p:cNvSpPr>
                <p:nvPr/>
              </p:nvSpPr>
              <p:spPr bwMode="auto">
                <a:xfrm>
                  <a:off x="1696" y="214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0" name="Oval 36"/>
                <p:cNvSpPr>
                  <a:spLocks noChangeArrowheads="1"/>
                </p:cNvSpPr>
                <p:nvPr/>
              </p:nvSpPr>
              <p:spPr bwMode="auto">
                <a:xfrm>
                  <a:off x="1142" y="1903"/>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1" name="Oval 37"/>
                <p:cNvSpPr>
                  <a:spLocks noChangeArrowheads="1"/>
                </p:cNvSpPr>
                <p:nvPr/>
              </p:nvSpPr>
              <p:spPr bwMode="auto">
                <a:xfrm>
                  <a:off x="1188" y="214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2" name="Oval 38"/>
                <p:cNvSpPr>
                  <a:spLocks noChangeArrowheads="1"/>
                </p:cNvSpPr>
                <p:nvPr/>
              </p:nvSpPr>
              <p:spPr bwMode="auto">
                <a:xfrm>
                  <a:off x="1511" y="2288"/>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3" name="Oval 39"/>
                <p:cNvSpPr>
                  <a:spLocks noChangeArrowheads="1"/>
                </p:cNvSpPr>
                <p:nvPr/>
              </p:nvSpPr>
              <p:spPr bwMode="auto">
                <a:xfrm>
                  <a:off x="1599" y="1614"/>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4" name="Oval 40"/>
                <p:cNvSpPr>
                  <a:spLocks noChangeArrowheads="1"/>
                </p:cNvSpPr>
                <p:nvPr/>
              </p:nvSpPr>
              <p:spPr bwMode="auto">
                <a:xfrm>
                  <a:off x="1942" y="214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5" name="Oval 41"/>
                <p:cNvSpPr>
                  <a:spLocks noChangeArrowheads="1"/>
                </p:cNvSpPr>
                <p:nvPr/>
              </p:nvSpPr>
              <p:spPr bwMode="auto">
                <a:xfrm>
                  <a:off x="1915" y="180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6" name="Oval 42"/>
                <p:cNvSpPr>
                  <a:spLocks noChangeArrowheads="1"/>
                </p:cNvSpPr>
                <p:nvPr/>
              </p:nvSpPr>
              <p:spPr bwMode="auto">
                <a:xfrm>
                  <a:off x="1781" y="2653"/>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7" name="Oval 43"/>
                <p:cNvSpPr>
                  <a:spLocks noChangeArrowheads="1"/>
                </p:cNvSpPr>
                <p:nvPr/>
              </p:nvSpPr>
              <p:spPr bwMode="auto">
                <a:xfrm>
                  <a:off x="1892" y="2353"/>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8" name="Oval 44"/>
                <p:cNvSpPr>
                  <a:spLocks noChangeArrowheads="1"/>
                </p:cNvSpPr>
                <p:nvPr/>
              </p:nvSpPr>
              <p:spPr bwMode="auto">
                <a:xfrm>
                  <a:off x="1654" y="22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9" name="Oval 45"/>
                <p:cNvSpPr>
                  <a:spLocks noChangeArrowheads="1"/>
                </p:cNvSpPr>
                <p:nvPr/>
              </p:nvSpPr>
              <p:spPr bwMode="auto">
                <a:xfrm>
                  <a:off x="2008" y="2715"/>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0" name="Oval 46"/>
                <p:cNvSpPr>
                  <a:spLocks noChangeArrowheads="1"/>
                </p:cNvSpPr>
                <p:nvPr/>
              </p:nvSpPr>
              <p:spPr bwMode="auto">
                <a:xfrm>
                  <a:off x="1454" y="246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1" name="Oval 47"/>
                <p:cNvSpPr>
                  <a:spLocks noChangeArrowheads="1"/>
                </p:cNvSpPr>
                <p:nvPr/>
              </p:nvSpPr>
              <p:spPr bwMode="auto">
                <a:xfrm>
                  <a:off x="1500" y="2715"/>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2" name="Oval 48"/>
                <p:cNvSpPr>
                  <a:spLocks noChangeArrowheads="1"/>
                </p:cNvSpPr>
                <p:nvPr/>
              </p:nvSpPr>
              <p:spPr bwMode="auto">
                <a:xfrm>
                  <a:off x="1823" y="2854"/>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3" name="Oval 49"/>
                <p:cNvSpPr>
                  <a:spLocks noChangeArrowheads="1"/>
                </p:cNvSpPr>
                <p:nvPr/>
              </p:nvSpPr>
              <p:spPr bwMode="auto">
                <a:xfrm>
                  <a:off x="1911" y="2180"/>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4" name="Oval 50"/>
                <p:cNvSpPr>
                  <a:spLocks noChangeArrowheads="1"/>
                </p:cNvSpPr>
                <p:nvPr/>
              </p:nvSpPr>
              <p:spPr bwMode="auto">
                <a:xfrm>
                  <a:off x="2254" y="2715"/>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5" name="Oval 51"/>
                <p:cNvSpPr>
                  <a:spLocks noChangeArrowheads="1"/>
                </p:cNvSpPr>
                <p:nvPr/>
              </p:nvSpPr>
              <p:spPr bwMode="auto">
                <a:xfrm>
                  <a:off x="2227" y="23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6" name="Text Box 52"/>
                <p:cNvSpPr txBox="1">
                  <a:spLocks noChangeArrowheads="1"/>
                </p:cNvSpPr>
                <p:nvPr/>
              </p:nvSpPr>
              <p:spPr bwMode="auto">
                <a:xfrm>
                  <a:off x="1369" y="2524"/>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157" name="Oval 53"/>
                <p:cNvSpPr>
                  <a:spLocks noChangeArrowheads="1"/>
                </p:cNvSpPr>
                <p:nvPr/>
              </p:nvSpPr>
              <p:spPr bwMode="auto">
                <a:xfrm>
                  <a:off x="1481" y="2907"/>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8" name="Oval 54"/>
                <p:cNvSpPr>
                  <a:spLocks noChangeArrowheads="1"/>
                </p:cNvSpPr>
                <p:nvPr/>
              </p:nvSpPr>
              <p:spPr bwMode="auto">
                <a:xfrm>
                  <a:off x="1592" y="2607"/>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9" name="Oval 55"/>
                <p:cNvSpPr>
                  <a:spLocks noChangeArrowheads="1"/>
                </p:cNvSpPr>
                <p:nvPr/>
              </p:nvSpPr>
              <p:spPr bwMode="auto">
                <a:xfrm>
                  <a:off x="1354" y="252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0" name="Oval 56"/>
                <p:cNvSpPr>
                  <a:spLocks noChangeArrowheads="1"/>
                </p:cNvSpPr>
                <p:nvPr/>
              </p:nvSpPr>
              <p:spPr bwMode="auto">
                <a:xfrm>
                  <a:off x="1708" y="29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1" name="Oval 57"/>
                <p:cNvSpPr>
                  <a:spLocks noChangeArrowheads="1"/>
                </p:cNvSpPr>
                <p:nvPr/>
              </p:nvSpPr>
              <p:spPr bwMode="auto">
                <a:xfrm>
                  <a:off x="1154" y="2723"/>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2" name="Oval 58"/>
                <p:cNvSpPr>
                  <a:spLocks noChangeArrowheads="1"/>
                </p:cNvSpPr>
                <p:nvPr/>
              </p:nvSpPr>
              <p:spPr bwMode="auto">
                <a:xfrm>
                  <a:off x="1200" y="29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3" name="Oval 59"/>
                <p:cNvSpPr>
                  <a:spLocks noChangeArrowheads="1"/>
                </p:cNvSpPr>
                <p:nvPr/>
              </p:nvSpPr>
              <p:spPr bwMode="auto">
                <a:xfrm>
                  <a:off x="1523" y="3108"/>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4" name="Oval 60"/>
                <p:cNvSpPr>
                  <a:spLocks noChangeArrowheads="1"/>
                </p:cNvSpPr>
                <p:nvPr/>
              </p:nvSpPr>
              <p:spPr bwMode="auto">
                <a:xfrm>
                  <a:off x="1611" y="2434"/>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5" name="Oval 61"/>
                <p:cNvSpPr>
                  <a:spLocks noChangeArrowheads="1"/>
                </p:cNvSpPr>
                <p:nvPr/>
              </p:nvSpPr>
              <p:spPr bwMode="auto">
                <a:xfrm>
                  <a:off x="1954" y="296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6" name="Oval 62"/>
                <p:cNvSpPr>
                  <a:spLocks noChangeArrowheads="1"/>
                </p:cNvSpPr>
                <p:nvPr/>
              </p:nvSpPr>
              <p:spPr bwMode="auto">
                <a:xfrm>
                  <a:off x="1927" y="262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grpSp>
          <p:grpSp>
            <p:nvGrpSpPr>
              <p:cNvPr id="6" name="Group 63"/>
              <p:cNvGrpSpPr>
                <a:grpSpLocks/>
              </p:cNvGrpSpPr>
              <p:nvPr/>
            </p:nvGrpSpPr>
            <p:grpSpPr bwMode="auto">
              <a:xfrm>
                <a:off x="253" y="1330"/>
                <a:ext cx="1977" cy="1863"/>
                <a:chOff x="646" y="1614"/>
                <a:chExt cx="1977" cy="1863"/>
              </a:xfrm>
            </p:grpSpPr>
            <p:sp>
              <p:nvSpPr>
                <p:cNvPr id="61" name="Oval 64"/>
                <p:cNvSpPr>
                  <a:spLocks noChangeArrowheads="1"/>
                </p:cNvSpPr>
                <p:nvPr/>
              </p:nvSpPr>
              <p:spPr bwMode="auto">
                <a:xfrm>
                  <a:off x="973" y="2307"/>
                  <a:ext cx="319" cy="273"/>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2" name="Oval 65"/>
                <p:cNvSpPr>
                  <a:spLocks noChangeArrowheads="1"/>
                </p:cNvSpPr>
                <p:nvPr/>
              </p:nvSpPr>
              <p:spPr bwMode="auto">
                <a:xfrm>
                  <a:off x="1084" y="2006"/>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3" name="Oval 66"/>
                <p:cNvSpPr>
                  <a:spLocks noChangeArrowheads="1"/>
                </p:cNvSpPr>
                <p:nvPr/>
              </p:nvSpPr>
              <p:spPr bwMode="auto">
                <a:xfrm>
                  <a:off x="846" y="192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4" name="Oval 67"/>
                <p:cNvSpPr>
                  <a:spLocks noChangeArrowheads="1"/>
                </p:cNvSpPr>
                <p:nvPr/>
              </p:nvSpPr>
              <p:spPr bwMode="auto">
                <a:xfrm>
                  <a:off x="1200" y="2368"/>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5" name="Oval 68"/>
                <p:cNvSpPr>
                  <a:spLocks noChangeArrowheads="1"/>
                </p:cNvSpPr>
                <p:nvPr/>
              </p:nvSpPr>
              <p:spPr bwMode="auto">
                <a:xfrm>
                  <a:off x="646" y="2122"/>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6" name="Oval 69"/>
                <p:cNvSpPr>
                  <a:spLocks noChangeArrowheads="1"/>
                </p:cNvSpPr>
                <p:nvPr/>
              </p:nvSpPr>
              <p:spPr bwMode="auto">
                <a:xfrm>
                  <a:off x="692" y="2368"/>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7" name="Oval 70"/>
                <p:cNvSpPr>
                  <a:spLocks noChangeArrowheads="1"/>
                </p:cNvSpPr>
                <p:nvPr/>
              </p:nvSpPr>
              <p:spPr bwMode="auto">
                <a:xfrm>
                  <a:off x="1015" y="2507"/>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8" name="Oval 71"/>
                <p:cNvSpPr>
                  <a:spLocks noChangeArrowheads="1"/>
                </p:cNvSpPr>
                <p:nvPr/>
              </p:nvSpPr>
              <p:spPr bwMode="auto">
                <a:xfrm>
                  <a:off x="1103" y="1833"/>
                  <a:ext cx="370"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9" name="Oval 72"/>
                <p:cNvSpPr>
                  <a:spLocks noChangeArrowheads="1"/>
                </p:cNvSpPr>
                <p:nvPr/>
              </p:nvSpPr>
              <p:spPr bwMode="auto">
                <a:xfrm>
                  <a:off x="1446" y="2368"/>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0" name="Oval 73"/>
                <p:cNvSpPr>
                  <a:spLocks noChangeArrowheads="1"/>
                </p:cNvSpPr>
                <p:nvPr/>
              </p:nvSpPr>
              <p:spPr bwMode="auto">
                <a:xfrm>
                  <a:off x="1419" y="2022"/>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1" name="Text Box 74"/>
                <p:cNvSpPr txBox="1">
                  <a:spLocks noChangeArrowheads="1"/>
                </p:cNvSpPr>
                <p:nvPr/>
              </p:nvSpPr>
              <p:spPr bwMode="auto">
                <a:xfrm>
                  <a:off x="1284" y="1870"/>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72" name="Oval 75"/>
                <p:cNvSpPr>
                  <a:spLocks noChangeArrowheads="1"/>
                </p:cNvSpPr>
                <p:nvPr/>
              </p:nvSpPr>
              <p:spPr bwMode="auto">
                <a:xfrm>
                  <a:off x="1123" y="2780"/>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3" name="Oval 76"/>
                <p:cNvSpPr>
                  <a:spLocks noChangeArrowheads="1"/>
                </p:cNvSpPr>
                <p:nvPr/>
              </p:nvSpPr>
              <p:spPr bwMode="auto">
                <a:xfrm>
                  <a:off x="1234" y="2480"/>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4" name="Oval 77"/>
                <p:cNvSpPr>
                  <a:spLocks noChangeArrowheads="1"/>
                </p:cNvSpPr>
                <p:nvPr/>
              </p:nvSpPr>
              <p:spPr bwMode="auto">
                <a:xfrm>
                  <a:off x="996" y="239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5" name="Oval 78"/>
                <p:cNvSpPr>
                  <a:spLocks noChangeArrowheads="1"/>
                </p:cNvSpPr>
                <p:nvPr/>
              </p:nvSpPr>
              <p:spPr bwMode="auto">
                <a:xfrm>
                  <a:off x="1350" y="284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6" name="Oval 79"/>
                <p:cNvSpPr>
                  <a:spLocks noChangeArrowheads="1"/>
                </p:cNvSpPr>
                <p:nvPr/>
              </p:nvSpPr>
              <p:spPr bwMode="auto">
                <a:xfrm>
                  <a:off x="796" y="2596"/>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7" name="Oval 80"/>
                <p:cNvSpPr>
                  <a:spLocks noChangeArrowheads="1"/>
                </p:cNvSpPr>
                <p:nvPr/>
              </p:nvSpPr>
              <p:spPr bwMode="auto">
                <a:xfrm>
                  <a:off x="842" y="284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8" name="Oval 81"/>
                <p:cNvSpPr>
                  <a:spLocks noChangeArrowheads="1"/>
                </p:cNvSpPr>
                <p:nvPr/>
              </p:nvSpPr>
              <p:spPr bwMode="auto">
                <a:xfrm>
                  <a:off x="1165" y="2981"/>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79" name="Oval 82"/>
                <p:cNvSpPr>
                  <a:spLocks noChangeArrowheads="1"/>
                </p:cNvSpPr>
                <p:nvPr/>
              </p:nvSpPr>
              <p:spPr bwMode="auto">
                <a:xfrm>
                  <a:off x="1253" y="2307"/>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0" name="Oval 83"/>
                <p:cNvSpPr>
                  <a:spLocks noChangeArrowheads="1"/>
                </p:cNvSpPr>
                <p:nvPr/>
              </p:nvSpPr>
              <p:spPr bwMode="auto">
                <a:xfrm>
                  <a:off x="1596" y="2842"/>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1" name="Oval 84"/>
                <p:cNvSpPr>
                  <a:spLocks noChangeArrowheads="1"/>
                </p:cNvSpPr>
                <p:nvPr/>
              </p:nvSpPr>
              <p:spPr bwMode="auto">
                <a:xfrm>
                  <a:off x="1569" y="249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2" name="Text Box 85"/>
                <p:cNvSpPr txBox="1">
                  <a:spLocks noChangeArrowheads="1"/>
                </p:cNvSpPr>
                <p:nvPr/>
              </p:nvSpPr>
              <p:spPr bwMode="auto">
                <a:xfrm>
                  <a:off x="1434" y="2343"/>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83" name="Oval 86"/>
                <p:cNvSpPr>
                  <a:spLocks noChangeArrowheads="1"/>
                </p:cNvSpPr>
                <p:nvPr/>
              </p:nvSpPr>
              <p:spPr bwMode="auto">
                <a:xfrm>
                  <a:off x="1469" y="2087"/>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4" name="Oval 87"/>
                <p:cNvSpPr>
                  <a:spLocks noChangeArrowheads="1"/>
                </p:cNvSpPr>
                <p:nvPr/>
              </p:nvSpPr>
              <p:spPr bwMode="auto">
                <a:xfrm>
                  <a:off x="1580" y="1787"/>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5" name="Oval 88"/>
                <p:cNvSpPr>
                  <a:spLocks noChangeArrowheads="1"/>
                </p:cNvSpPr>
                <p:nvPr/>
              </p:nvSpPr>
              <p:spPr bwMode="auto">
                <a:xfrm>
                  <a:off x="1342" y="170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6" name="Oval 89"/>
                <p:cNvSpPr>
                  <a:spLocks noChangeArrowheads="1"/>
                </p:cNvSpPr>
                <p:nvPr/>
              </p:nvSpPr>
              <p:spPr bwMode="auto">
                <a:xfrm>
                  <a:off x="1696" y="214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7" name="Oval 90"/>
                <p:cNvSpPr>
                  <a:spLocks noChangeArrowheads="1"/>
                </p:cNvSpPr>
                <p:nvPr/>
              </p:nvSpPr>
              <p:spPr bwMode="auto">
                <a:xfrm>
                  <a:off x="1142" y="1903"/>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8" name="Oval 91"/>
                <p:cNvSpPr>
                  <a:spLocks noChangeArrowheads="1"/>
                </p:cNvSpPr>
                <p:nvPr/>
              </p:nvSpPr>
              <p:spPr bwMode="auto">
                <a:xfrm>
                  <a:off x="1188" y="214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89" name="Oval 92"/>
                <p:cNvSpPr>
                  <a:spLocks noChangeArrowheads="1"/>
                </p:cNvSpPr>
                <p:nvPr/>
              </p:nvSpPr>
              <p:spPr bwMode="auto">
                <a:xfrm>
                  <a:off x="1511" y="2288"/>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0" name="Oval 93"/>
                <p:cNvSpPr>
                  <a:spLocks noChangeArrowheads="1"/>
                </p:cNvSpPr>
                <p:nvPr/>
              </p:nvSpPr>
              <p:spPr bwMode="auto">
                <a:xfrm>
                  <a:off x="1599" y="1614"/>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1" name="Oval 94"/>
                <p:cNvSpPr>
                  <a:spLocks noChangeArrowheads="1"/>
                </p:cNvSpPr>
                <p:nvPr/>
              </p:nvSpPr>
              <p:spPr bwMode="auto">
                <a:xfrm>
                  <a:off x="1942" y="214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2" name="Oval 95"/>
                <p:cNvSpPr>
                  <a:spLocks noChangeArrowheads="1"/>
                </p:cNvSpPr>
                <p:nvPr/>
              </p:nvSpPr>
              <p:spPr bwMode="auto">
                <a:xfrm>
                  <a:off x="1915" y="180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3" name="Oval 96"/>
                <p:cNvSpPr>
                  <a:spLocks noChangeArrowheads="1"/>
                </p:cNvSpPr>
                <p:nvPr/>
              </p:nvSpPr>
              <p:spPr bwMode="auto">
                <a:xfrm>
                  <a:off x="1781" y="2653"/>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4" name="Oval 97"/>
                <p:cNvSpPr>
                  <a:spLocks noChangeArrowheads="1"/>
                </p:cNvSpPr>
                <p:nvPr/>
              </p:nvSpPr>
              <p:spPr bwMode="auto">
                <a:xfrm>
                  <a:off x="1892" y="2353"/>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5" name="Oval 98"/>
                <p:cNvSpPr>
                  <a:spLocks noChangeArrowheads="1"/>
                </p:cNvSpPr>
                <p:nvPr/>
              </p:nvSpPr>
              <p:spPr bwMode="auto">
                <a:xfrm>
                  <a:off x="1654" y="22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6" name="Oval 99"/>
                <p:cNvSpPr>
                  <a:spLocks noChangeArrowheads="1"/>
                </p:cNvSpPr>
                <p:nvPr/>
              </p:nvSpPr>
              <p:spPr bwMode="auto">
                <a:xfrm>
                  <a:off x="2008" y="2715"/>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7" name="Oval 100"/>
                <p:cNvSpPr>
                  <a:spLocks noChangeArrowheads="1"/>
                </p:cNvSpPr>
                <p:nvPr/>
              </p:nvSpPr>
              <p:spPr bwMode="auto">
                <a:xfrm>
                  <a:off x="1454" y="246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8" name="Oval 101"/>
                <p:cNvSpPr>
                  <a:spLocks noChangeArrowheads="1"/>
                </p:cNvSpPr>
                <p:nvPr/>
              </p:nvSpPr>
              <p:spPr bwMode="auto">
                <a:xfrm>
                  <a:off x="1500" y="2715"/>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9" name="Oval 102"/>
                <p:cNvSpPr>
                  <a:spLocks noChangeArrowheads="1"/>
                </p:cNvSpPr>
                <p:nvPr/>
              </p:nvSpPr>
              <p:spPr bwMode="auto">
                <a:xfrm>
                  <a:off x="1823" y="2854"/>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0" name="Oval 103"/>
                <p:cNvSpPr>
                  <a:spLocks noChangeArrowheads="1"/>
                </p:cNvSpPr>
                <p:nvPr/>
              </p:nvSpPr>
              <p:spPr bwMode="auto">
                <a:xfrm>
                  <a:off x="1911" y="2180"/>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1" name="Oval 104"/>
                <p:cNvSpPr>
                  <a:spLocks noChangeArrowheads="1"/>
                </p:cNvSpPr>
                <p:nvPr/>
              </p:nvSpPr>
              <p:spPr bwMode="auto">
                <a:xfrm>
                  <a:off x="2254" y="2715"/>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2" name="Oval 105"/>
                <p:cNvSpPr>
                  <a:spLocks noChangeArrowheads="1"/>
                </p:cNvSpPr>
                <p:nvPr/>
              </p:nvSpPr>
              <p:spPr bwMode="auto">
                <a:xfrm>
                  <a:off x="2227" y="23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3" name="Text Box 106"/>
                <p:cNvSpPr txBox="1">
                  <a:spLocks noChangeArrowheads="1"/>
                </p:cNvSpPr>
                <p:nvPr/>
              </p:nvSpPr>
              <p:spPr bwMode="auto">
                <a:xfrm>
                  <a:off x="1369" y="2524"/>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104" name="Oval 107"/>
                <p:cNvSpPr>
                  <a:spLocks noChangeArrowheads="1"/>
                </p:cNvSpPr>
                <p:nvPr/>
              </p:nvSpPr>
              <p:spPr bwMode="auto">
                <a:xfrm>
                  <a:off x="1481" y="2907"/>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5" name="Oval 108"/>
                <p:cNvSpPr>
                  <a:spLocks noChangeArrowheads="1"/>
                </p:cNvSpPr>
                <p:nvPr/>
              </p:nvSpPr>
              <p:spPr bwMode="auto">
                <a:xfrm>
                  <a:off x="1592" y="2607"/>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6" name="Oval 109"/>
                <p:cNvSpPr>
                  <a:spLocks noChangeArrowheads="1"/>
                </p:cNvSpPr>
                <p:nvPr/>
              </p:nvSpPr>
              <p:spPr bwMode="auto">
                <a:xfrm>
                  <a:off x="1354" y="252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7" name="Oval 110"/>
                <p:cNvSpPr>
                  <a:spLocks noChangeArrowheads="1"/>
                </p:cNvSpPr>
                <p:nvPr/>
              </p:nvSpPr>
              <p:spPr bwMode="auto">
                <a:xfrm>
                  <a:off x="1708" y="29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8" name="Oval 111"/>
                <p:cNvSpPr>
                  <a:spLocks noChangeArrowheads="1"/>
                </p:cNvSpPr>
                <p:nvPr/>
              </p:nvSpPr>
              <p:spPr bwMode="auto">
                <a:xfrm>
                  <a:off x="1154" y="2723"/>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9" name="Oval 112"/>
                <p:cNvSpPr>
                  <a:spLocks noChangeArrowheads="1"/>
                </p:cNvSpPr>
                <p:nvPr/>
              </p:nvSpPr>
              <p:spPr bwMode="auto">
                <a:xfrm>
                  <a:off x="1200" y="29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0" name="Oval 113"/>
                <p:cNvSpPr>
                  <a:spLocks noChangeArrowheads="1"/>
                </p:cNvSpPr>
                <p:nvPr/>
              </p:nvSpPr>
              <p:spPr bwMode="auto">
                <a:xfrm>
                  <a:off x="1523" y="3108"/>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1" name="Oval 114"/>
                <p:cNvSpPr>
                  <a:spLocks noChangeArrowheads="1"/>
                </p:cNvSpPr>
                <p:nvPr/>
              </p:nvSpPr>
              <p:spPr bwMode="auto">
                <a:xfrm>
                  <a:off x="1611" y="2434"/>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2" name="Oval 115"/>
                <p:cNvSpPr>
                  <a:spLocks noChangeArrowheads="1"/>
                </p:cNvSpPr>
                <p:nvPr/>
              </p:nvSpPr>
              <p:spPr bwMode="auto">
                <a:xfrm>
                  <a:off x="1954" y="296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3" name="Oval 116"/>
                <p:cNvSpPr>
                  <a:spLocks noChangeArrowheads="1"/>
                </p:cNvSpPr>
                <p:nvPr/>
              </p:nvSpPr>
              <p:spPr bwMode="auto">
                <a:xfrm>
                  <a:off x="1927" y="262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grpSp>
          <p:grpSp>
            <p:nvGrpSpPr>
              <p:cNvPr id="7" name="Group 117"/>
              <p:cNvGrpSpPr>
                <a:grpSpLocks/>
              </p:cNvGrpSpPr>
              <p:nvPr/>
            </p:nvGrpSpPr>
            <p:grpSpPr bwMode="auto">
              <a:xfrm>
                <a:off x="829" y="1550"/>
                <a:ext cx="1977" cy="1863"/>
                <a:chOff x="646" y="1614"/>
                <a:chExt cx="1977" cy="1863"/>
              </a:xfrm>
            </p:grpSpPr>
            <p:sp>
              <p:nvSpPr>
                <p:cNvPr id="8" name="Oval 118"/>
                <p:cNvSpPr>
                  <a:spLocks noChangeArrowheads="1"/>
                </p:cNvSpPr>
                <p:nvPr/>
              </p:nvSpPr>
              <p:spPr bwMode="auto">
                <a:xfrm>
                  <a:off x="973" y="2307"/>
                  <a:ext cx="319" cy="273"/>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9" name="Oval 119"/>
                <p:cNvSpPr>
                  <a:spLocks noChangeArrowheads="1"/>
                </p:cNvSpPr>
                <p:nvPr/>
              </p:nvSpPr>
              <p:spPr bwMode="auto">
                <a:xfrm>
                  <a:off x="1084" y="2006"/>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0" name="Oval 120"/>
                <p:cNvSpPr>
                  <a:spLocks noChangeArrowheads="1"/>
                </p:cNvSpPr>
                <p:nvPr/>
              </p:nvSpPr>
              <p:spPr bwMode="auto">
                <a:xfrm>
                  <a:off x="846" y="192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1" name="Oval 121"/>
                <p:cNvSpPr>
                  <a:spLocks noChangeArrowheads="1"/>
                </p:cNvSpPr>
                <p:nvPr/>
              </p:nvSpPr>
              <p:spPr bwMode="auto">
                <a:xfrm>
                  <a:off x="1200" y="2368"/>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2" name="Oval 122"/>
                <p:cNvSpPr>
                  <a:spLocks noChangeArrowheads="1"/>
                </p:cNvSpPr>
                <p:nvPr/>
              </p:nvSpPr>
              <p:spPr bwMode="auto">
                <a:xfrm>
                  <a:off x="646" y="2122"/>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3" name="Oval 123"/>
                <p:cNvSpPr>
                  <a:spLocks noChangeArrowheads="1"/>
                </p:cNvSpPr>
                <p:nvPr/>
              </p:nvSpPr>
              <p:spPr bwMode="auto">
                <a:xfrm>
                  <a:off x="692" y="2368"/>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4" name="Oval 124"/>
                <p:cNvSpPr>
                  <a:spLocks noChangeArrowheads="1"/>
                </p:cNvSpPr>
                <p:nvPr/>
              </p:nvSpPr>
              <p:spPr bwMode="auto">
                <a:xfrm>
                  <a:off x="1015" y="2507"/>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5" name="Oval 125"/>
                <p:cNvSpPr>
                  <a:spLocks noChangeArrowheads="1"/>
                </p:cNvSpPr>
                <p:nvPr/>
              </p:nvSpPr>
              <p:spPr bwMode="auto">
                <a:xfrm>
                  <a:off x="1103" y="1833"/>
                  <a:ext cx="370"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6" name="Oval 126"/>
                <p:cNvSpPr>
                  <a:spLocks noChangeArrowheads="1"/>
                </p:cNvSpPr>
                <p:nvPr/>
              </p:nvSpPr>
              <p:spPr bwMode="auto">
                <a:xfrm>
                  <a:off x="1446" y="2368"/>
                  <a:ext cx="369" cy="370"/>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7" name="Oval 127"/>
                <p:cNvSpPr>
                  <a:spLocks noChangeArrowheads="1"/>
                </p:cNvSpPr>
                <p:nvPr/>
              </p:nvSpPr>
              <p:spPr bwMode="auto">
                <a:xfrm>
                  <a:off x="1419" y="2022"/>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8" name="Text Box 128"/>
                <p:cNvSpPr txBox="1">
                  <a:spLocks noChangeArrowheads="1"/>
                </p:cNvSpPr>
                <p:nvPr/>
              </p:nvSpPr>
              <p:spPr bwMode="auto">
                <a:xfrm>
                  <a:off x="1284" y="1870"/>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19" name="Oval 129"/>
                <p:cNvSpPr>
                  <a:spLocks noChangeArrowheads="1"/>
                </p:cNvSpPr>
                <p:nvPr/>
              </p:nvSpPr>
              <p:spPr bwMode="auto">
                <a:xfrm>
                  <a:off x="1123" y="2780"/>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0" name="Oval 130"/>
                <p:cNvSpPr>
                  <a:spLocks noChangeArrowheads="1"/>
                </p:cNvSpPr>
                <p:nvPr/>
              </p:nvSpPr>
              <p:spPr bwMode="auto">
                <a:xfrm>
                  <a:off x="1234" y="2480"/>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1" name="Oval 131"/>
                <p:cNvSpPr>
                  <a:spLocks noChangeArrowheads="1"/>
                </p:cNvSpPr>
                <p:nvPr/>
              </p:nvSpPr>
              <p:spPr bwMode="auto">
                <a:xfrm>
                  <a:off x="996" y="239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2" name="Oval 132"/>
                <p:cNvSpPr>
                  <a:spLocks noChangeArrowheads="1"/>
                </p:cNvSpPr>
                <p:nvPr/>
              </p:nvSpPr>
              <p:spPr bwMode="auto">
                <a:xfrm>
                  <a:off x="1350" y="284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3" name="Oval 133"/>
                <p:cNvSpPr>
                  <a:spLocks noChangeArrowheads="1"/>
                </p:cNvSpPr>
                <p:nvPr/>
              </p:nvSpPr>
              <p:spPr bwMode="auto">
                <a:xfrm>
                  <a:off x="796" y="2596"/>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4" name="Oval 134"/>
                <p:cNvSpPr>
                  <a:spLocks noChangeArrowheads="1"/>
                </p:cNvSpPr>
                <p:nvPr/>
              </p:nvSpPr>
              <p:spPr bwMode="auto">
                <a:xfrm>
                  <a:off x="842" y="2842"/>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5" name="Oval 135"/>
                <p:cNvSpPr>
                  <a:spLocks noChangeArrowheads="1"/>
                </p:cNvSpPr>
                <p:nvPr/>
              </p:nvSpPr>
              <p:spPr bwMode="auto">
                <a:xfrm>
                  <a:off x="1165" y="2981"/>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6" name="Oval 136"/>
                <p:cNvSpPr>
                  <a:spLocks noChangeArrowheads="1"/>
                </p:cNvSpPr>
                <p:nvPr/>
              </p:nvSpPr>
              <p:spPr bwMode="auto">
                <a:xfrm>
                  <a:off x="1253" y="2307"/>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7" name="Oval 137"/>
                <p:cNvSpPr>
                  <a:spLocks noChangeArrowheads="1"/>
                </p:cNvSpPr>
                <p:nvPr/>
              </p:nvSpPr>
              <p:spPr bwMode="auto">
                <a:xfrm>
                  <a:off x="1596" y="2842"/>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8" name="Oval 138"/>
                <p:cNvSpPr>
                  <a:spLocks noChangeArrowheads="1"/>
                </p:cNvSpPr>
                <p:nvPr/>
              </p:nvSpPr>
              <p:spPr bwMode="auto">
                <a:xfrm>
                  <a:off x="1569" y="249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29" name="Text Box 139"/>
                <p:cNvSpPr txBox="1">
                  <a:spLocks noChangeArrowheads="1"/>
                </p:cNvSpPr>
                <p:nvPr/>
              </p:nvSpPr>
              <p:spPr bwMode="auto">
                <a:xfrm>
                  <a:off x="1434" y="2343"/>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30" name="Oval 140"/>
                <p:cNvSpPr>
                  <a:spLocks noChangeArrowheads="1"/>
                </p:cNvSpPr>
                <p:nvPr/>
              </p:nvSpPr>
              <p:spPr bwMode="auto">
                <a:xfrm>
                  <a:off x="1469" y="2087"/>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1" name="Oval 141"/>
                <p:cNvSpPr>
                  <a:spLocks noChangeArrowheads="1"/>
                </p:cNvSpPr>
                <p:nvPr/>
              </p:nvSpPr>
              <p:spPr bwMode="auto">
                <a:xfrm>
                  <a:off x="1580" y="1787"/>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2" name="Oval 142"/>
                <p:cNvSpPr>
                  <a:spLocks noChangeArrowheads="1"/>
                </p:cNvSpPr>
                <p:nvPr/>
              </p:nvSpPr>
              <p:spPr bwMode="auto">
                <a:xfrm>
                  <a:off x="1342" y="170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3" name="Oval 143"/>
                <p:cNvSpPr>
                  <a:spLocks noChangeArrowheads="1"/>
                </p:cNvSpPr>
                <p:nvPr/>
              </p:nvSpPr>
              <p:spPr bwMode="auto">
                <a:xfrm>
                  <a:off x="1696" y="214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4" name="Oval 144"/>
                <p:cNvSpPr>
                  <a:spLocks noChangeArrowheads="1"/>
                </p:cNvSpPr>
                <p:nvPr/>
              </p:nvSpPr>
              <p:spPr bwMode="auto">
                <a:xfrm>
                  <a:off x="1142" y="1903"/>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5" name="Oval 145"/>
                <p:cNvSpPr>
                  <a:spLocks noChangeArrowheads="1"/>
                </p:cNvSpPr>
                <p:nvPr/>
              </p:nvSpPr>
              <p:spPr bwMode="auto">
                <a:xfrm>
                  <a:off x="1188" y="214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6" name="Oval 146"/>
                <p:cNvSpPr>
                  <a:spLocks noChangeArrowheads="1"/>
                </p:cNvSpPr>
                <p:nvPr/>
              </p:nvSpPr>
              <p:spPr bwMode="auto">
                <a:xfrm>
                  <a:off x="1511" y="2288"/>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7" name="Oval 147"/>
                <p:cNvSpPr>
                  <a:spLocks noChangeArrowheads="1"/>
                </p:cNvSpPr>
                <p:nvPr/>
              </p:nvSpPr>
              <p:spPr bwMode="auto">
                <a:xfrm>
                  <a:off x="1599" y="1614"/>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8" name="Oval 148"/>
                <p:cNvSpPr>
                  <a:spLocks noChangeArrowheads="1"/>
                </p:cNvSpPr>
                <p:nvPr/>
              </p:nvSpPr>
              <p:spPr bwMode="auto">
                <a:xfrm>
                  <a:off x="1942" y="214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39" name="Oval 149"/>
                <p:cNvSpPr>
                  <a:spLocks noChangeArrowheads="1"/>
                </p:cNvSpPr>
                <p:nvPr/>
              </p:nvSpPr>
              <p:spPr bwMode="auto">
                <a:xfrm>
                  <a:off x="1915" y="180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0" name="Oval 150"/>
                <p:cNvSpPr>
                  <a:spLocks noChangeArrowheads="1"/>
                </p:cNvSpPr>
                <p:nvPr/>
              </p:nvSpPr>
              <p:spPr bwMode="auto">
                <a:xfrm>
                  <a:off x="1781" y="2653"/>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1" name="Oval 151"/>
                <p:cNvSpPr>
                  <a:spLocks noChangeArrowheads="1"/>
                </p:cNvSpPr>
                <p:nvPr/>
              </p:nvSpPr>
              <p:spPr bwMode="auto">
                <a:xfrm>
                  <a:off x="1892" y="2353"/>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2" name="Oval 152"/>
                <p:cNvSpPr>
                  <a:spLocks noChangeArrowheads="1"/>
                </p:cNvSpPr>
                <p:nvPr/>
              </p:nvSpPr>
              <p:spPr bwMode="auto">
                <a:xfrm>
                  <a:off x="1654" y="22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3" name="Oval 153"/>
                <p:cNvSpPr>
                  <a:spLocks noChangeArrowheads="1"/>
                </p:cNvSpPr>
                <p:nvPr/>
              </p:nvSpPr>
              <p:spPr bwMode="auto">
                <a:xfrm>
                  <a:off x="2008" y="2715"/>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4" name="Oval 154"/>
                <p:cNvSpPr>
                  <a:spLocks noChangeArrowheads="1"/>
                </p:cNvSpPr>
                <p:nvPr/>
              </p:nvSpPr>
              <p:spPr bwMode="auto">
                <a:xfrm>
                  <a:off x="1454" y="246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5" name="Oval 155"/>
                <p:cNvSpPr>
                  <a:spLocks noChangeArrowheads="1"/>
                </p:cNvSpPr>
                <p:nvPr/>
              </p:nvSpPr>
              <p:spPr bwMode="auto">
                <a:xfrm>
                  <a:off x="1500" y="2715"/>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6" name="Oval 156"/>
                <p:cNvSpPr>
                  <a:spLocks noChangeArrowheads="1"/>
                </p:cNvSpPr>
                <p:nvPr/>
              </p:nvSpPr>
              <p:spPr bwMode="auto">
                <a:xfrm>
                  <a:off x="1823" y="2854"/>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7" name="Oval 157"/>
                <p:cNvSpPr>
                  <a:spLocks noChangeArrowheads="1"/>
                </p:cNvSpPr>
                <p:nvPr/>
              </p:nvSpPr>
              <p:spPr bwMode="auto">
                <a:xfrm>
                  <a:off x="1911" y="2180"/>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8" name="Oval 158"/>
                <p:cNvSpPr>
                  <a:spLocks noChangeArrowheads="1"/>
                </p:cNvSpPr>
                <p:nvPr/>
              </p:nvSpPr>
              <p:spPr bwMode="auto">
                <a:xfrm>
                  <a:off x="2254" y="2715"/>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49" name="Oval 159"/>
                <p:cNvSpPr>
                  <a:spLocks noChangeArrowheads="1"/>
                </p:cNvSpPr>
                <p:nvPr/>
              </p:nvSpPr>
              <p:spPr bwMode="auto">
                <a:xfrm>
                  <a:off x="2227" y="23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0" name="Text Box 160"/>
                <p:cNvSpPr txBox="1">
                  <a:spLocks noChangeArrowheads="1"/>
                </p:cNvSpPr>
                <p:nvPr/>
              </p:nvSpPr>
              <p:spPr bwMode="auto">
                <a:xfrm>
                  <a:off x="1369" y="2524"/>
                  <a:ext cx="172" cy="173"/>
                </a:xfrm>
                <a:prstGeom prst="rect">
                  <a:avLst/>
                </a:prstGeom>
                <a:noFill/>
                <a:ln w="12700">
                  <a:noFill/>
                  <a:miter lim="800000"/>
                  <a:headEnd type="none" w="sm" len="sm"/>
                  <a:tailEnd type="none" w="sm" len="sm"/>
                </a:ln>
              </p:spPr>
              <p:txBody>
                <a:bodyPr wrap="none">
                  <a:spAutoFit/>
                </a:bodyPr>
                <a:lstStyle/>
                <a:p>
                  <a:pPr algn="l" eaLnBrk="0" hangingPunct="0"/>
                  <a:r>
                    <a:rPr lang="en-US" sz="1200">
                      <a:solidFill>
                        <a:schemeClr val="tx1"/>
                      </a:solidFill>
                      <a:effectLst/>
                      <a:latin typeface="Times New Roman" pitchFamily="18" charset="0"/>
                      <a:cs typeface="Times New Roman" pitchFamily="18" charset="0"/>
                    </a:rPr>
                    <a:t>+</a:t>
                  </a:r>
                </a:p>
              </p:txBody>
            </p:sp>
            <p:sp>
              <p:nvSpPr>
                <p:cNvPr id="51" name="Oval 161"/>
                <p:cNvSpPr>
                  <a:spLocks noChangeArrowheads="1"/>
                </p:cNvSpPr>
                <p:nvPr/>
              </p:nvSpPr>
              <p:spPr bwMode="auto">
                <a:xfrm>
                  <a:off x="1481" y="2907"/>
                  <a:ext cx="319" cy="274"/>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2" name="Oval 162"/>
                <p:cNvSpPr>
                  <a:spLocks noChangeArrowheads="1"/>
                </p:cNvSpPr>
                <p:nvPr/>
              </p:nvSpPr>
              <p:spPr bwMode="auto">
                <a:xfrm>
                  <a:off x="1592" y="2607"/>
                  <a:ext cx="369" cy="370"/>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3" name="Oval 163"/>
                <p:cNvSpPr>
                  <a:spLocks noChangeArrowheads="1"/>
                </p:cNvSpPr>
                <p:nvPr/>
              </p:nvSpPr>
              <p:spPr bwMode="auto">
                <a:xfrm>
                  <a:off x="1354" y="252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4" name="Oval 164"/>
                <p:cNvSpPr>
                  <a:spLocks noChangeArrowheads="1"/>
                </p:cNvSpPr>
                <p:nvPr/>
              </p:nvSpPr>
              <p:spPr bwMode="auto">
                <a:xfrm>
                  <a:off x="1708" y="29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5" name="Oval 165"/>
                <p:cNvSpPr>
                  <a:spLocks noChangeArrowheads="1"/>
                </p:cNvSpPr>
                <p:nvPr/>
              </p:nvSpPr>
              <p:spPr bwMode="auto">
                <a:xfrm>
                  <a:off x="1154" y="2723"/>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6" name="Oval 166"/>
                <p:cNvSpPr>
                  <a:spLocks noChangeArrowheads="1"/>
                </p:cNvSpPr>
                <p:nvPr/>
              </p:nvSpPr>
              <p:spPr bwMode="auto">
                <a:xfrm>
                  <a:off x="1200" y="2969"/>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7" name="Oval 167"/>
                <p:cNvSpPr>
                  <a:spLocks noChangeArrowheads="1"/>
                </p:cNvSpPr>
                <p:nvPr/>
              </p:nvSpPr>
              <p:spPr bwMode="auto">
                <a:xfrm>
                  <a:off x="1523" y="3108"/>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8" name="Oval 168"/>
                <p:cNvSpPr>
                  <a:spLocks noChangeArrowheads="1"/>
                </p:cNvSpPr>
                <p:nvPr/>
              </p:nvSpPr>
              <p:spPr bwMode="auto">
                <a:xfrm>
                  <a:off x="1611" y="2434"/>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59" name="Oval 169"/>
                <p:cNvSpPr>
                  <a:spLocks noChangeArrowheads="1"/>
                </p:cNvSpPr>
                <p:nvPr/>
              </p:nvSpPr>
              <p:spPr bwMode="auto">
                <a:xfrm>
                  <a:off x="1954" y="2969"/>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60" name="Oval 170"/>
                <p:cNvSpPr>
                  <a:spLocks noChangeArrowheads="1"/>
                </p:cNvSpPr>
                <p:nvPr/>
              </p:nvSpPr>
              <p:spPr bwMode="auto">
                <a:xfrm>
                  <a:off x="1927" y="2623"/>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grpSp>
        </p:grpSp>
        <p:sp>
          <p:nvSpPr>
            <p:cNvPr id="4" name="Text Box 173"/>
            <p:cNvSpPr txBox="1">
              <a:spLocks noChangeArrowheads="1"/>
            </p:cNvSpPr>
            <p:nvPr/>
          </p:nvSpPr>
          <p:spPr bwMode="auto">
            <a:xfrm>
              <a:off x="1968" y="3705"/>
              <a:ext cx="1234" cy="330"/>
            </a:xfrm>
            <a:prstGeom prst="rect">
              <a:avLst/>
            </a:prstGeom>
            <a:noFill/>
            <a:ln w="12700">
              <a:noFill/>
              <a:miter lim="800000"/>
              <a:headEnd type="none" w="sm" len="sm"/>
              <a:tailEnd type="none" w="sm" len="sm"/>
            </a:ln>
            <a:effectLst/>
          </p:spPr>
          <p:txBody>
            <a:bodyPr wrap="none">
              <a:spAutoFit/>
            </a:bodyPr>
            <a:lstStyle/>
            <a:p>
              <a:pPr algn="l" eaLnBrk="0" hangingPunct="0">
                <a:defRPr/>
              </a:pPr>
              <a:r>
                <a:rPr lang="en-US" sz="2800" dirty="0">
                  <a:solidFill>
                    <a:srgbClr val="FF0000"/>
                  </a:solidFill>
                  <a:effectLst>
                    <a:outerShdw blurRad="38100" dist="38100" dir="2700000" algn="tl">
                      <a:srgbClr val="000000"/>
                    </a:outerShdw>
                  </a:effectLst>
                  <a:latin typeface="Times New Roman" pitchFamily="18" charset="0"/>
                  <a:cs typeface="Times New Roman" pitchFamily="18" charset="0"/>
                </a:rPr>
                <a:t>Radon - 222</a:t>
              </a:r>
            </a:p>
          </p:txBody>
        </p:sp>
      </p:grpSp>
      <p:sp>
        <p:nvSpPr>
          <p:cNvPr id="167" name="Text Box 172"/>
          <p:cNvSpPr txBox="1">
            <a:spLocks noChangeArrowheads="1"/>
          </p:cNvSpPr>
          <p:nvPr/>
        </p:nvSpPr>
        <p:spPr bwMode="auto">
          <a:xfrm>
            <a:off x="4572000" y="2355850"/>
            <a:ext cx="4572000" cy="946150"/>
          </a:xfrm>
          <a:prstGeom prst="rect">
            <a:avLst/>
          </a:prstGeom>
          <a:noFill/>
          <a:ln w="12700">
            <a:noFill/>
            <a:miter lim="800000"/>
            <a:headEnd type="none" w="sm" len="sm"/>
            <a:tailEnd type="none" w="sm" len="sm"/>
          </a:ln>
          <a:effectLst/>
        </p:spPr>
        <p:txBody>
          <a:bodyPr>
            <a:spAutoFit/>
          </a:bodyPr>
          <a:lstStyle/>
          <a:p>
            <a:pPr eaLnBrk="0" hangingPunct="0">
              <a:defRPr/>
            </a:pPr>
            <a:r>
              <a:rPr lang="en-US" sz="2800" i="1" baseline="30000" dirty="0">
                <a:solidFill>
                  <a:schemeClr val="tx1"/>
                </a:solidFill>
                <a:latin typeface="Times New Roman" pitchFamily="18" charset="0"/>
                <a:cs typeface="Times New Roman" pitchFamily="18" charset="0"/>
              </a:rPr>
              <a:t>4</a:t>
            </a:r>
            <a:r>
              <a:rPr lang="en-US" sz="2800" i="1" dirty="0">
                <a:solidFill>
                  <a:schemeClr val="tx1"/>
                </a:solidFill>
                <a:latin typeface="Times New Roman" pitchFamily="18" charset="0"/>
                <a:cs typeface="Times New Roman" pitchFamily="18" charset="0"/>
              </a:rPr>
              <a:t>He Nucleus Ejected from </a:t>
            </a:r>
            <a:r>
              <a:rPr lang="en-US" sz="2800" i="1" baseline="30000" dirty="0">
                <a:solidFill>
                  <a:schemeClr val="tx1"/>
                </a:solidFill>
                <a:latin typeface="Times New Roman" pitchFamily="18" charset="0"/>
                <a:cs typeface="Times New Roman" pitchFamily="18" charset="0"/>
              </a:rPr>
              <a:t>222</a:t>
            </a:r>
            <a:r>
              <a:rPr lang="en-US" sz="2800" i="1" dirty="0">
                <a:solidFill>
                  <a:schemeClr val="tx1"/>
                </a:solidFill>
                <a:latin typeface="Times New Roman" pitchFamily="18" charset="0"/>
                <a:cs typeface="Times New Roman" pitchFamily="18" charset="0"/>
              </a:rPr>
              <a:t>Rn Nucleus</a:t>
            </a:r>
            <a:endParaRPr lang="en-US" sz="2800" i="1" baseline="30000" dirty="0">
              <a:solidFill>
                <a:schemeClr val="tx1"/>
              </a:solidFill>
              <a:latin typeface="Times New Roman" pitchFamily="18" charset="0"/>
              <a:cs typeface="Times New Roman" pitchFamily="18" charset="0"/>
            </a:endParaRPr>
          </a:p>
        </p:txBody>
      </p:sp>
      <p:grpSp>
        <p:nvGrpSpPr>
          <p:cNvPr id="168" name="Group 180"/>
          <p:cNvGrpSpPr>
            <a:grpSpLocks/>
          </p:cNvGrpSpPr>
          <p:nvPr/>
        </p:nvGrpSpPr>
        <p:grpSpPr bwMode="auto">
          <a:xfrm>
            <a:off x="6477001" y="3519488"/>
            <a:ext cx="2344738" cy="2851150"/>
            <a:chOff x="4080" y="2217"/>
            <a:chExt cx="1477" cy="1796"/>
          </a:xfrm>
        </p:grpSpPr>
        <p:grpSp>
          <p:nvGrpSpPr>
            <p:cNvPr id="169" name="Group 3"/>
            <p:cNvGrpSpPr>
              <a:grpSpLocks/>
            </p:cNvGrpSpPr>
            <p:nvPr/>
          </p:nvGrpSpPr>
          <p:grpSpPr bwMode="auto">
            <a:xfrm>
              <a:off x="4555" y="2217"/>
              <a:ext cx="791" cy="619"/>
              <a:chOff x="3174" y="1796"/>
              <a:chExt cx="791" cy="619"/>
            </a:xfrm>
          </p:grpSpPr>
          <p:sp>
            <p:nvSpPr>
              <p:cNvPr id="172" name="Oval 4"/>
              <p:cNvSpPr>
                <a:spLocks noChangeArrowheads="1"/>
              </p:cNvSpPr>
              <p:nvPr/>
            </p:nvSpPr>
            <p:spPr bwMode="auto">
              <a:xfrm>
                <a:off x="3362" y="183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73" name="Oval 5"/>
              <p:cNvSpPr>
                <a:spLocks noChangeArrowheads="1"/>
              </p:cNvSpPr>
              <p:nvPr/>
            </p:nvSpPr>
            <p:spPr bwMode="auto">
              <a:xfrm>
                <a:off x="3174" y="1950"/>
                <a:ext cx="369"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74" name="Oval 6"/>
              <p:cNvSpPr>
                <a:spLocks noChangeArrowheads="1"/>
              </p:cNvSpPr>
              <p:nvPr/>
            </p:nvSpPr>
            <p:spPr bwMode="auto">
              <a:xfrm>
                <a:off x="3595" y="1796"/>
                <a:ext cx="370" cy="369"/>
              </a:xfrm>
              <a:prstGeom prst="ellipse">
                <a:avLst/>
              </a:prstGeom>
              <a:gradFill rotWithShape="0">
                <a:gsLst>
                  <a:gs pos="0">
                    <a:srgbClr val="33CCFF"/>
                  </a:gs>
                  <a:gs pos="100000">
                    <a:srgbClr val="33CCFF">
                      <a:gamma/>
                      <a:shade val="26275"/>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sp>
            <p:nvSpPr>
              <p:cNvPr id="175" name="Oval 7"/>
              <p:cNvSpPr>
                <a:spLocks noChangeArrowheads="1"/>
              </p:cNvSpPr>
              <p:nvPr/>
            </p:nvSpPr>
            <p:spPr bwMode="auto">
              <a:xfrm>
                <a:off x="3481" y="2046"/>
                <a:ext cx="369" cy="369"/>
              </a:xfrm>
              <a:prstGeom prst="ellipse">
                <a:avLst/>
              </a:prstGeom>
              <a:gradFill rotWithShape="0">
                <a:gsLst>
                  <a:gs pos="0">
                    <a:srgbClr val="FF5050"/>
                  </a:gs>
                  <a:gs pos="100000">
                    <a:srgbClr val="FF5050">
                      <a:gamma/>
                      <a:shade val="36078"/>
                      <a:invGamma/>
                    </a:srgbClr>
                  </a:gs>
                </a:gsLst>
                <a:path path="shape">
                  <a:fillToRect l="50000" t="50000" r="50000" b="50000"/>
                </a:path>
              </a:gradFill>
              <a:ln w="12700">
                <a:noFill/>
                <a:round/>
                <a:headEnd type="none" w="sm" len="sm"/>
                <a:tailEnd type="none" w="sm" len="sm"/>
              </a:ln>
              <a:effectLst/>
            </p:spPr>
            <p:txBody>
              <a:bodyPr wrap="none" anchor="ctr"/>
              <a:lstStyle/>
              <a:p>
                <a:pPr>
                  <a:defRPr/>
                </a:pPr>
                <a:endParaRPr lang="en-US">
                  <a:latin typeface="Times New Roman" pitchFamily="18" charset="0"/>
                  <a:cs typeface="Times New Roman" pitchFamily="18" charset="0"/>
                </a:endParaRPr>
              </a:p>
            </p:txBody>
          </p:sp>
        </p:grpSp>
        <p:sp>
          <p:nvSpPr>
            <p:cNvPr id="170" name="Text Box 174"/>
            <p:cNvSpPr txBox="1">
              <a:spLocks noChangeArrowheads="1"/>
            </p:cNvSpPr>
            <p:nvPr/>
          </p:nvSpPr>
          <p:spPr bwMode="auto">
            <a:xfrm>
              <a:off x="5200" y="2307"/>
              <a:ext cx="357" cy="330"/>
            </a:xfrm>
            <a:prstGeom prst="rect">
              <a:avLst/>
            </a:prstGeom>
            <a:noFill/>
            <a:ln w="12700">
              <a:noFill/>
              <a:miter lim="800000"/>
              <a:headEnd type="none" w="sm" len="sm"/>
              <a:tailEnd type="none" w="lg" len="lg"/>
            </a:ln>
            <a:effectLst/>
          </p:spPr>
          <p:txBody>
            <a:bodyPr wrap="none">
              <a:spAutoFit/>
            </a:bodyPr>
            <a:lstStyle/>
            <a:p>
              <a:pPr eaLnBrk="0" hangingPunct="0">
                <a:defRPr/>
              </a:pPr>
              <a:r>
                <a:rPr lang="en-US" sz="2800">
                  <a:solidFill>
                    <a:schemeClr val="tx1"/>
                  </a:solidFill>
                  <a:effectLst>
                    <a:outerShdw blurRad="38100" dist="38100" dir="2700000" algn="tl">
                      <a:srgbClr val="000000"/>
                    </a:outerShdw>
                  </a:effectLst>
                  <a:latin typeface="Times New Roman" pitchFamily="18" charset="0"/>
                  <a:cs typeface="Times New Roman" pitchFamily="18" charset="0"/>
                </a:rPr>
                <a:t>+2</a:t>
              </a:r>
            </a:p>
          </p:txBody>
        </p:sp>
        <p:sp>
          <p:nvSpPr>
            <p:cNvPr id="171" name="Text Box 175"/>
            <p:cNvSpPr txBox="1">
              <a:spLocks noChangeArrowheads="1"/>
            </p:cNvSpPr>
            <p:nvPr/>
          </p:nvSpPr>
          <p:spPr bwMode="auto">
            <a:xfrm>
              <a:off x="4080" y="3648"/>
              <a:ext cx="1392" cy="365"/>
            </a:xfrm>
            <a:prstGeom prst="rect">
              <a:avLst/>
            </a:prstGeom>
            <a:noFill/>
            <a:ln w="9525">
              <a:noFill/>
              <a:miter lim="800000"/>
              <a:headEnd/>
              <a:tailEnd/>
            </a:ln>
            <a:effectLst/>
          </p:spPr>
          <p:txBody>
            <a:bodyPr>
              <a:spAutoFit/>
            </a:bodyPr>
            <a:lstStyle/>
            <a:p>
              <a:pPr algn="l">
                <a:spcBef>
                  <a:spcPct val="50000"/>
                </a:spcBef>
                <a:defRPr/>
              </a:pPr>
              <a:r>
                <a:rPr lang="en-US" sz="2800" baseline="30000" dirty="0">
                  <a:effectLst/>
                  <a:latin typeface="Times New Roman" pitchFamily="18" charset="0"/>
                  <a:cs typeface="Times New Roman" pitchFamily="18" charset="0"/>
                </a:rPr>
                <a:t>4</a:t>
              </a:r>
              <a:r>
                <a:rPr lang="en-US" sz="2800" dirty="0">
                  <a:effectLst>
                    <a:outerShdw blurRad="38100" dist="38100" dir="2700000" algn="tl">
                      <a:srgbClr val="000000"/>
                    </a:outerShdw>
                  </a:effectLst>
                  <a:latin typeface="Times New Roman" pitchFamily="18" charset="0"/>
                  <a:cs typeface="Times New Roman" pitchFamily="18" charset="0"/>
                </a:rPr>
                <a:t>He + </a:t>
              </a:r>
              <a:r>
                <a:rPr lang="en-US" sz="2800" baseline="30000" dirty="0">
                  <a:effectLst/>
                  <a:latin typeface="Times New Roman" pitchFamily="18" charset="0"/>
                  <a:cs typeface="Times New Roman" pitchFamily="18" charset="0"/>
                </a:rPr>
                <a:t>218</a:t>
              </a:r>
              <a:r>
                <a:rPr lang="en-US" sz="2800" dirty="0">
                  <a:effectLst>
                    <a:outerShdw blurRad="38100" dist="38100" dir="2700000" algn="tl">
                      <a:srgbClr val="000000"/>
                    </a:outerShdw>
                  </a:effectLst>
                  <a:latin typeface="Times New Roman" pitchFamily="18" charset="0"/>
                  <a:cs typeface="Times New Roman" pitchFamily="18" charset="0"/>
                </a:rPr>
                <a:t>Po</a:t>
              </a:r>
              <a:r>
                <a:rPr lang="en-US" sz="3200" dirty="0">
                  <a:effectLst>
                    <a:outerShdw blurRad="38100" dist="38100" dir="2700000" algn="tl">
                      <a:srgbClr val="000000"/>
                    </a:outerShdw>
                  </a:effectLst>
                  <a:latin typeface="Times New Roman" pitchFamily="18" charset="0"/>
                  <a:cs typeface="Times New Roman" pitchFamily="18" charset="0"/>
                </a:rPr>
                <a:t>   </a:t>
              </a:r>
            </a:p>
          </p:txBody>
        </p:sp>
      </p:grpSp>
      <p:sp>
        <p:nvSpPr>
          <p:cNvPr id="177" name="Line 171"/>
          <p:cNvSpPr>
            <a:spLocks noChangeShapeType="1"/>
          </p:cNvSpPr>
          <p:nvPr/>
        </p:nvSpPr>
        <p:spPr bwMode="auto">
          <a:xfrm>
            <a:off x="4581525" y="4035425"/>
            <a:ext cx="2276475" cy="0"/>
          </a:xfrm>
          <a:prstGeom prst="line">
            <a:avLst/>
          </a:prstGeom>
          <a:noFill/>
          <a:ln w="76200">
            <a:solidFill>
              <a:srgbClr val="66CCFF"/>
            </a:solidFill>
            <a:round/>
            <a:headEnd type="none" w="sm" len="sm"/>
            <a:tailEnd type="triangle" w="sm" len="sm"/>
          </a:ln>
          <a:effectLst/>
        </p:spPr>
        <p:txBody>
          <a:bodyPr/>
          <a:lstStyle/>
          <a:p>
            <a:pPr>
              <a:defRPr/>
            </a:pPr>
            <a:endParaRPr lang="en-US">
              <a:latin typeface="Times New Roman" pitchFamily="18" charset="0"/>
              <a:cs typeface="Times New Roman" pitchFamily="18" charset="0"/>
            </a:endParaRPr>
          </a:p>
        </p:txBody>
      </p:sp>
      <p:sp>
        <p:nvSpPr>
          <p:cNvPr id="178" name="Line 176"/>
          <p:cNvSpPr>
            <a:spLocks noChangeShapeType="1"/>
          </p:cNvSpPr>
          <p:nvPr/>
        </p:nvSpPr>
        <p:spPr bwMode="auto">
          <a:xfrm>
            <a:off x="5410200" y="6096000"/>
            <a:ext cx="914400" cy="0"/>
          </a:xfrm>
          <a:prstGeom prst="line">
            <a:avLst/>
          </a:prstGeom>
          <a:noFill/>
          <a:ln w="9525">
            <a:solidFill>
              <a:schemeClr val="tx1"/>
            </a:solidFill>
            <a:round/>
            <a:headEnd/>
            <a:tailEnd type="triangle" w="med" len="med"/>
          </a:ln>
          <a:effectLst/>
        </p:spPr>
        <p:txBody>
          <a:bodyPr anchor="ctr"/>
          <a:lstStyle/>
          <a:p>
            <a:pPr>
              <a:defRPr/>
            </a:pPr>
            <a:endParaRPr lang="en-US">
              <a:latin typeface="Times New Roman" pitchFamily="18" charset="0"/>
              <a:cs typeface="Times New Roman" pitchFamily="18" charset="0"/>
            </a:endParaRPr>
          </a:p>
        </p:txBody>
      </p:sp>
      <p:sp>
        <p:nvSpPr>
          <p:cNvPr id="179" name="Rectangle 2"/>
          <p:cNvSpPr>
            <a:spLocks noChangeArrowheads="1"/>
          </p:cNvSpPr>
          <p:nvPr/>
        </p:nvSpPr>
        <p:spPr bwMode="auto">
          <a:xfrm>
            <a:off x="304799" y="0"/>
            <a:ext cx="8229601" cy="762000"/>
          </a:xfrm>
          <a:prstGeom prst="rect">
            <a:avLst/>
          </a:prstGeom>
          <a:noFill/>
          <a:ln w="9525">
            <a:noFill/>
            <a:miter lim="800000"/>
            <a:headEnd/>
            <a:tailEnd/>
          </a:ln>
          <a:effectLst/>
        </p:spPr>
        <p:txBody>
          <a:bodyPr lIns="92075" tIns="46038" rIns="92075" bIns="46038" anchor="b"/>
          <a:lstStyle/>
          <a:p>
            <a:pPr algn="ctr" eaLnBrk="0" hangingPunct="0">
              <a:defRPr/>
            </a:pPr>
            <a:r>
              <a:rPr lang="en-US" sz="3600" dirty="0">
                <a:solidFill>
                  <a:schemeClr val="tx2"/>
                </a:solidFill>
                <a:latin typeface="Times New Roman" pitchFamily="18" charset="0"/>
                <a:cs typeface="Times New Roman" pitchFamily="18" charset="0"/>
                <a:sym typeface="Symbol" pitchFamily="18" charset="2"/>
              </a:rPr>
              <a:t>Alpha  </a:t>
            </a:r>
            <a:r>
              <a:rPr lang="en-US" sz="3600" dirty="0" smtClean="0">
                <a:solidFill>
                  <a:schemeClr val="tx2"/>
                </a:solidFill>
                <a:latin typeface="Times New Roman" pitchFamily="18" charset="0"/>
                <a:cs typeface="Times New Roman" pitchFamily="18" charset="0"/>
                <a:sym typeface="Symbol" pitchFamily="18" charset="2"/>
              </a:rPr>
              <a:t>( </a:t>
            </a:r>
            <a:r>
              <a:rPr lang="en-US" sz="3600" dirty="0">
                <a:solidFill>
                  <a:schemeClr val="tx2"/>
                </a:solidFill>
                <a:latin typeface="Times New Roman" pitchFamily="18" charset="0"/>
                <a:cs typeface="Times New Roman" pitchFamily="18" charset="0"/>
                <a:sym typeface="Symbol" pitchFamily="18" charset="2"/>
              </a:rPr>
              <a:t> </a:t>
            </a:r>
            <a:r>
              <a:rPr lang="en-US" sz="3600" dirty="0" smtClean="0">
                <a:solidFill>
                  <a:schemeClr val="tx2"/>
                </a:solidFill>
                <a:latin typeface="Times New Roman" pitchFamily="18" charset="0"/>
                <a:cs typeface="Times New Roman" pitchFamily="18" charset="0"/>
                <a:sym typeface="Symbol" pitchFamily="18" charset="2"/>
              </a:rPr>
              <a:t>)   Decay</a:t>
            </a:r>
            <a:endParaRPr lang="en-US" sz="3600" i="1" dirty="0">
              <a:solidFill>
                <a:schemeClr val="tx2"/>
              </a:solidFill>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67"/>
                                        </p:tgtEl>
                                        <p:attrNameLst>
                                          <p:attrName>style.visibility</p:attrName>
                                        </p:attrNameLst>
                                      </p:cBhvr>
                                      <p:to>
                                        <p:strVal val="visible"/>
                                      </p:to>
                                    </p:set>
                                    <p:anim calcmode="lin" valueType="num">
                                      <p:cBhvr>
                                        <p:cTn id="7" dur="500" fill="hold"/>
                                        <p:tgtEl>
                                          <p:spTgt spid="167"/>
                                        </p:tgtEl>
                                        <p:attrNameLst>
                                          <p:attrName>ppt_w</p:attrName>
                                        </p:attrNameLst>
                                      </p:cBhvr>
                                      <p:tavLst>
                                        <p:tav tm="0">
                                          <p:val>
                                            <p:fltVal val="0"/>
                                          </p:val>
                                        </p:tav>
                                        <p:tav tm="100000">
                                          <p:val>
                                            <p:strVal val="#ppt_w"/>
                                          </p:val>
                                        </p:tav>
                                      </p:tavLst>
                                    </p:anim>
                                    <p:anim calcmode="lin" valueType="num">
                                      <p:cBhvr>
                                        <p:cTn id="8" dur="500" fill="hold"/>
                                        <p:tgtEl>
                                          <p:spTgt spid="167"/>
                                        </p:tgtEl>
                                        <p:attrNameLst>
                                          <p:attrName>ppt_h</p:attrName>
                                        </p:attrNameLst>
                                      </p:cBhvr>
                                      <p:tavLst>
                                        <p:tav tm="0">
                                          <p:val>
                                            <p:strVal val="#ppt_h"/>
                                          </p:val>
                                        </p:tav>
                                        <p:tav tm="100000">
                                          <p:val>
                                            <p:strVal val="#ppt_h"/>
                                          </p:val>
                                        </p:tav>
                                      </p:tavLst>
                                    </p:anim>
                                  </p:childTnLst>
                                </p:cTn>
                              </p:par>
                              <p:par>
                                <p:cTn id="9" presetID="2" presetClass="entr" presetSubtype="8" fill="hold" nodeType="withEffect">
                                  <p:stCondLst>
                                    <p:cond delay="0"/>
                                  </p:stCondLst>
                                  <p:childTnLst>
                                    <p:set>
                                      <p:cBhvr>
                                        <p:cTn id="10" dur="1" fill="hold">
                                          <p:stCondLst>
                                            <p:cond delay="0"/>
                                          </p:stCondLst>
                                        </p:cTn>
                                        <p:tgtEl>
                                          <p:spTgt spid="168"/>
                                        </p:tgtEl>
                                        <p:attrNameLst>
                                          <p:attrName>style.visibility</p:attrName>
                                        </p:attrNameLst>
                                      </p:cBhvr>
                                      <p:to>
                                        <p:strVal val="visible"/>
                                      </p:to>
                                    </p:set>
                                    <p:anim calcmode="lin" valueType="num">
                                      <p:cBhvr additive="base">
                                        <p:cTn id="11" dur="1000" fill="hold"/>
                                        <p:tgtEl>
                                          <p:spTgt spid="168"/>
                                        </p:tgtEl>
                                        <p:attrNameLst>
                                          <p:attrName>ppt_x</p:attrName>
                                        </p:attrNameLst>
                                      </p:cBhvr>
                                      <p:tavLst>
                                        <p:tav tm="0">
                                          <p:val>
                                            <p:strVal val="0-#ppt_w/2"/>
                                          </p:val>
                                        </p:tav>
                                        <p:tav tm="100000">
                                          <p:val>
                                            <p:strVal val="#ppt_x"/>
                                          </p:val>
                                        </p:tav>
                                      </p:tavLst>
                                    </p:anim>
                                    <p:anim calcmode="lin" valueType="num">
                                      <p:cBhvr additive="base">
                                        <p:cTn id="12" dur="1000" fill="hold"/>
                                        <p:tgtEl>
                                          <p:spTgt spid="16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77"/>
                                        </p:tgtEl>
                                        <p:attrNameLst>
                                          <p:attrName>style.visibility</p:attrName>
                                        </p:attrNameLst>
                                      </p:cBhvr>
                                      <p:to>
                                        <p:strVal val="visible"/>
                                      </p:to>
                                    </p:set>
                                    <p:animEffect transition="in" filter="wipe(left)">
                                      <p:cBhvr>
                                        <p:cTn id="16" dur="2000"/>
                                        <p:tgtEl>
                                          <p:spTgt spid="177"/>
                                        </p:tgtEl>
                                      </p:cBhvr>
                                    </p:animEffect>
                                  </p:childTnLst>
                                </p:cTn>
                              </p:par>
                              <p:par>
                                <p:cTn id="17" presetID="22" presetClass="entr" presetSubtype="8" fill="hold" nodeType="withEffect">
                                  <p:stCondLst>
                                    <p:cond delay="0"/>
                                  </p:stCondLst>
                                  <p:childTnLst>
                                    <p:set>
                                      <p:cBhvr>
                                        <p:cTn id="18" dur="1" fill="hold">
                                          <p:stCondLst>
                                            <p:cond delay="0"/>
                                          </p:stCondLst>
                                        </p:cTn>
                                        <p:tgtEl>
                                          <p:spTgt spid="178"/>
                                        </p:tgtEl>
                                        <p:attrNameLst>
                                          <p:attrName>style.visibility</p:attrName>
                                        </p:attrNameLst>
                                      </p:cBhvr>
                                      <p:to>
                                        <p:strVal val="visible"/>
                                      </p:to>
                                    </p:set>
                                    <p:animEffect transition="in" filter="wipe(left)">
                                      <p:cBhvr>
                                        <p:cTn id="19" dur="2000"/>
                                        <p:tgtEl>
                                          <p:spTgt spid="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685800" y="0"/>
            <a:ext cx="7772400" cy="1143000"/>
          </a:xfrm>
          <a:prstGeom prst="rect">
            <a:avLst/>
          </a:prstGeom>
          <a:noFill/>
        </p:spPr>
        <p:txBody>
          <a:bodyPr lIns="92075" tIns="46038" rIns="92075" bIns="46038"/>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u="none" strike="noStrike" kern="1200" cap="none" spc="0" normalizeH="0" baseline="0" noProof="0" dirty="0" smtClean="0">
                <a:ln>
                  <a:noFill/>
                </a:ln>
                <a:solidFill>
                  <a:schemeClr val="tx2"/>
                </a:solidFill>
                <a:uLnTx/>
                <a:uFillTx/>
                <a:latin typeface="+mj-lt"/>
                <a:ea typeface="+mj-ea"/>
                <a:cs typeface="+mj-cs"/>
              </a:rPr>
              <a:t>What Happens When Radon Decay Products Are Inhaled?</a:t>
            </a:r>
          </a:p>
        </p:txBody>
      </p:sp>
      <p:grpSp>
        <p:nvGrpSpPr>
          <p:cNvPr id="3" name="Group 47"/>
          <p:cNvGrpSpPr>
            <a:grpSpLocks/>
          </p:cNvGrpSpPr>
          <p:nvPr/>
        </p:nvGrpSpPr>
        <p:grpSpPr bwMode="auto">
          <a:xfrm>
            <a:off x="609600" y="2819400"/>
            <a:ext cx="1357313" cy="3733800"/>
            <a:chOff x="941" y="2112"/>
            <a:chExt cx="903" cy="1411"/>
          </a:xfrm>
        </p:grpSpPr>
        <p:grpSp>
          <p:nvGrpSpPr>
            <p:cNvPr id="4" name="Group 45"/>
            <p:cNvGrpSpPr>
              <a:grpSpLocks/>
            </p:cNvGrpSpPr>
            <p:nvPr/>
          </p:nvGrpSpPr>
          <p:grpSpPr bwMode="auto">
            <a:xfrm>
              <a:off x="941" y="2112"/>
              <a:ext cx="903" cy="1411"/>
              <a:chOff x="941" y="2112"/>
              <a:chExt cx="903" cy="1411"/>
            </a:xfrm>
          </p:grpSpPr>
          <p:sp>
            <p:nvSpPr>
              <p:cNvPr id="6" name="Freeform 9"/>
              <p:cNvSpPr>
                <a:spLocks/>
              </p:cNvSpPr>
              <p:nvPr/>
            </p:nvSpPr>
            <p:spPr bwMode="auto">
              <a:xfrm>
                <a:off x="976" y="2112"/>
                <a:ext cx="868" cy="962"/>
              </a:xfrm>
              <a:custGeom>
                <a:avLst/>
                <a:gdLst/>
                <a:ahLst/>
                <a:cxnLst>
                  <a:cxn ang="0">
                    <a:pos x="947" y="13"/>
                  </a:cxn>
                  <a:cxn ang="0">
                    <a:pos x="938" y="38"/>
                  </a:cxn>
                  <a:cxn ang="0">
                    <a:pos x="925" y="63"/>
                  </a:cxn>
                  <a:cxn ang="0">
                    <a:pos x="908" y="88"/>
                  </a:cxn>
                  <a:cxn ang="0">
                    <a:pos x="884" y="116"/>
                  </a:cxn>
                  <a:cxn ang="0">
                    <a:pos x="852" y="145"/>
                  </a:cxn>
                  <a:cxn ang="0">
                    <a:pos x="809" y="178"/>
                  </a:cxn>
                  <a:cxn ang="0">
                    <a:pos x="755" y="215"/>
                  </a:cxn>
                  <a:cxn ang="0">
                    <a:pos x="86" y="623"/>
                  </a:cxn>
                  <a:cxn ang="0">
                    <a:pos x="64" y="636"/>
                  </a:cxn>
                  <a:cxn ang="0">
                    <a:pos x="44" y="654"/>
                  </a:cxn>
                  <a:cxn ang="0">
                    <a:pos x="25" y="678"/>
                  </a:cxn>
                  <a:cxn ang="0">
                    <a:pos x="10" y="708"/>
                  </a:cxn>
                  <a:cxn ang="0">
                    <a:pos x="2" y="744"/>
                  </a:cxn>
                  <a:cxn ang="0">
                    <a:pos x="1" y="788"/>
                  </a:cxn>
                  <a:cxn ang="0">
                    <a:pos x="9" y="842"/>
                  </a:cxn>
                  <a:cxn ang="0">
                    <a:pos x="30" y="904"/>
                  </a:cxn>
                  <a:cxn ang="0">
                    <a:pos x="49" y="886"/>
                  </a:cxn>
                  <a:cxn ang="0">
                    <a:pos x="68" y="869"/>
                  </a:cxn>
                  <a:cxn ang="0">
                    <a:pos x="86" y="852"/>
                  </a:cxn>
                  <a:cxn ang="0">
                    <a:pos x="105" y="834"/>
                  </a:cxn>
                  <a:cxn ang="0">
                    <a:pos x="124" y="817"/>
                  </a:cxn>
                  <a:cxn ang="0">
                    <a:pos x="146" y="799"/>
                  </a:cxn>
                  <a:cxn ang="0">
                    <a:pos x="169" y="784"/>
                  </a:cxn>
                  <a:cxn ang="0">
                    <a:pos x="196" y="767"/>
                  </a:cxn>
                  <a:cxn ang="0">
                    <a:pos x="919" y="340"/>
                  </a:cxn>
                  <a:cxn ang="0">
                    <a:pos x="939" y="317"/>
                  </a:cxn>
                  <a:cxn ang="0">
                    <a:pos x="954" y="291"/>
                  </a:cxn>
                  <a:cxn ang="0">
                    <a:pos x="965" y="262"/>
                  </a:cxn>
                  <a:cxn ang="0">
                    <a:pos x="971" y="232"/>
                  </a:cxn>
                  <a:cxn ang="0">
                    <a:pos x="974" y="203"/>
                  </a:cxn>
                  <a:cxn ang="0">
                    <a:pos x="976" y="177"/>
                  </a:cxn>
                  <a:cxn ang="0">
                    <a:pos x="973" y="154"/>
                  </a:cxn>
                  <a:cxn ang="0">
                    <a:pos x="951" y="0"/>
                  </a:cxn>
                </a:cxnLst>
                <a:rect l="0" t="0" r="r" b="b"/>
                <a:pathLst>
                  <a:path w="977" h="905">
                    <a:moveTo>
                      <a:pt x="951" y="0"/>
                    </a:moveTo>
                    <a:lnTo>
                      <a:pt x="947" y="13"/>
                    </a:lnTo>
                    <a:lnTo>
                      <a:pt x="943" y="26"/>
                    </a:lnTo>
                    <a:lnTo>
                      <a:pt x="938" y="38"/>
                    </a:lnTo>
                    <a:lnTo>
                      <a:pt x="932" y="50"/>
                    </a:lnTo>
                    <a:lnTo>
                      <a:pt x="925" y="63"/>
                    </a:lnTo>
                    <a:lnTo>
                      <a:pt x="918" y="75"/>
                    </a:lnTo>
                    <a:lnTo>
                      <a:pt x="908" y="88"/>
                    </a:lnTo>
                    <a:lnTo>
                      <a:pt x="897" y="101"/>
                    </a:lnTo>
                    <a:lnTo>
                      <a:pt x="884" y="116"/>
                    </a:lnTo>
                    <a:lnTo>
                      <a:pt x="870" y="130"/>
                    </a:lnTo>
                    <a:lnTo>
                      <a:pt x="852" y="145"/>
                    </a:lnTo>
                    <a:lnTo>
                      <a:pt x="833" y="161"/>
                    </a:lnTo>
                    <a:lnTo>
                      <a:pt x="809" y="178"/>
                    </a:lnTo>
                    <a:lnTo>
                      <a:pt x="783" y="196"/>
                    </a:lnTo>
                    <a:lnTo>
                      <a:pt x="755" y="215"/>
                    </a:lnTo>
                    <a:lnTo>
                      <a:pt x="721" y="236"/>
                    </a:lnTo>
                    <a:lnTo>
                      <a:pt x="86" y="623"/>
                    </a:lnTo>
                    <a:lnTo>
                      <a:pt x="75" y="629"/>
                    </a:lnTo>
                    <a:lnTo>
                      <a:pt x="64" y="636"/>
                    </a:lnTo>
                    <a:lnTo>
                      <a:pt x="54" y="645"/>
                    </a:lnTo>
                    <a:lnTo>
                      <a:pt x="44" y="654"/>
                    </a:lnTo>
                    <a:lnTo>
                      <a:pt x="34" y="665"/>
                    </a:lnTo>
                    <a:lnTo>
                      <a:pt x="25" y="678"/>
                    </a:lnTo>
                    <a:lnTo>
                      <a:pt x="18" y="692"/>
                    </a:lnTo>
                    <a:lnTo>
                      <a:pt x="10" y="708"/>
                    </a:lnTo>
                    <a:lnTo>
                      <a:pt x="6" y="725"/>
                    </a:lnTo>
                    <a:lnTo>
                      <a:pt x="2" y="744"/>
                    </a:lnTo>
                    <a:lnTo>
                      <a:pt x="0" y="766"/>
                    </a:lnTo>
                    <a:lnTo>
                      <a:pt x="1" y="788"/>
                    </a:lnTo>
                    <a:lnTo>
                      <a:pt x="3" y="815"/>
                    </a:lnTo>
                    <a:lnTo>
                      <a:pt x="9" y="842"/>
                    </a:lnTo>
                    <a:lnTo>
                      <a:pt x="18" y="871"/>
                    </a:lnTo>
                    <a:lnTo>
                      <a:pt x="30" y="904"/>
                    </a:lnTo>
                    <a:lnTo>
                      <a:pt x="39" y="895"/>
                    </a:lnTo>
                    <a:lnTo>
                      <a:pt x="49" y="886"/>
                    </a:lnTo>
                    <a:lnTo>
                      <a:pt x="58" y="877"/>
                    </a:lnTo>
                    <a:lnTo>
                      <a:pt x="68" y="869"/>
                    </a:lnTo>
                    <a:lnTo>
                      <a:pt x="78" y="860"/>
                    </a:lnTo>
                    <a:lnTo>
                      <a:pt x="86" y="852"/>
                    </a:lnTo>
                    <a:lnTo>
                      <a:pt x="96" y="842"/>
                    </a:lnTo>
                    <a:lnTo>
                      <a:pt x="105" y="834"/>
                    </a:lnTo>
                    <a:lnTo>
                      <a:pt x="115" y="826"/>
                    </a:lnTo>
                    <a:lnTo>
                      <a:pt x="124" y="817"/>
                    </a:lnTo>
                    <a:lnTo>
                      <a:pt x="135" y="809"/>
                    </a:lnTo>
                    <a:lnTo>
                      <a:pt x="146" y="799"/>
                    </a:lnTo>
                    <a:lnTo>
                      <a:pt x="157" y="792"/>
                    </a:lnTo>
                    <a:lnTo>
                      <a:pt x="169" y="784"/>
                    </a:lnTo>
                    <a:lnTo>
                      <a:pt x="182" y="775"/>
                    </a:lnTo>
                    <a:lnTo>
                      <a:pt x="196" y="767"/>
                    </a:lnTo>
                    <a:lnTo>
                      <a:pt x="908" y="351"/>
                    </a:lnTo>
                    <a:lnTo>
                      <a:pt x="919" y="340"/>
                    </a:lnTo>
                    <a:lnTo>
                      <a:pt x="930" y="329"/>
                    </a:lnTo>
                    <a:lnTo>
                      <a:pt x="939" y="317"/>
                    </a:lnTo>
                    <a:lnTo>
                      <a:pt x="948" y="304"/>
                    </a:lnTo>
                    <a:lnTo>
                      <a:pt x="954" y="291"/>
                    </a:lnTo>
                    <a:lnTo>
                      <a:pt x="960" y="276"/>
                    </a:lnTo>
                    <a:lnTo>
                      <a:pt x="965" y="262"/>
                    </a:lnTo>
                    <a:lnTo>
                      <a:pt x="968" y="246"/>
                    </a:lnTo>
                    <a:lnTo>
                      <a:pt x="971" y="232"/>
                    </a:lnTo>
                    <a:lnTo>
                      <a:pt x="973" y="218"/>
                    </a:lnTo>
                    <a:lnTo>
                      <a:pt x="974" y="203"/>
                    </a:lnTo>
                    <a:lnTo>
                      <a:pt x="976" y="190"/>
                    </a:lnTo>
                    <a:lnTo>
                      <a:pt x="976" y="177"/>
                    </a:lnTo>
                    <a:lnTo>
                      <a:pt x="974" y="165"/>
                    </a:lnTo>
                    <a:lnTo>
                      <a:pt x="973" y="154"/>
                    </a:lnTo>
                    <a:lnTo>
                      <a:pt x="973" y="145"/>
                    </a:lnTo>
                    <a:lnTo>
                      <a:pt x="951" y="0"/>
                    </a:lnTo>
                  </a:path>
                </a:pathLst>
              </a:custGeom>
              <a:solidFill>
                <a:srgbClr val="8C0000"/>
              </a:solidFill>
              <a:ln w="9525" cap="rnd">
                <a:noFill/>
                <a:round/>
                <a:headEnd type="none" w="sm" len="sm"/>
                <a:tailEnd type="none" w="sm" len="sm"/>
              </a:ln>
              <a:effectLst/>
            </p:spPr>
            <p:txBody>
              <a:bodyPr/>
              <a:lstStyle/>
              <a:p>
                <a:pPr>
                  <a:defRPr/>
                </a:pPr>
                <a:endParaRPr lang="en-US"/>
              </a:p>
            </p:txBody>
          </p:sp>
          <p:sp>
            <p:nvSpPr>
              <p:cNvPr id="7" name="Freeform 10"/>
              <p:cNvSpPr>
                <a:spLocks/>
              </p:cNvSpPr>
              <p:nvPr/>
            </p:nvSpPr>
            <p:spPr bwMode="auto">
              <a:xfrm>
                <a:off x="968" y="2592"/>
                <a:ext cx="866" cy="931"/>
              </a:xfrm>
              <a:custGeom>
                <a:avLst/>
                <a:gdLst/>
                <a:ahLst/>
                <a:cxnLst>
                  <a:cxn ang="0">
                    <a:pos x="940" y="18"/>
                  </a:cxn>
                  <a:cxn ang="0">
                    <a:pos x="929" y="48"/>
                  </a:cxn>
                  <a:cxn ang="0">
                    <a:pos x="917" y="74"/>
                  </a:cxn>
                  <a:cxn ang="0">
                    <a:pos x="903" y="100"/>
                  </a:cxn>
                  <a:cxn ang="0">
                    <a:pos x="881" y="126"/>
                  </a:cxn>
                  <a:cxn ang="0">
                    <a:pos x="850" y="152"/>
                  </a:cxn>
                  <a:cxn ang="0">
                    <a:pos x="808" y="182"/>
                  </a:cxn>
                  <a:cxn ang="0">
                    <a:pos x="751" y="217"/>
                  </a:cxn>
                  <a:cxn ang="0">
                    <a:pos x="86" y="615"/>
                  </a:cxn>
                  <a:cxn ang="0">
                    <a:pos x="67" y="631"/>
                  </a:cxn>
                  <a:cxn ang="0">
                    <a:pos x="46" y="652"/>
                  </a:cxn>
                  <a:cxn ang="0">
                    <a:pos x="27" y="682"/>
                  </a:cxn>
                  <a:cxn ang="0">
                    <a:pos x="11" y="717"/>
                  </a:cxn>
                  <a:cxn ang="0">
                    <a:pos x="2" y="760"/>
                  </a:cxn>
                  <a:cxn ang="0">
                    <a:pos x="0" y="810"/>
                  </a:cxn>
                  <a:cxn ang="0">
                    <a:pos x="8" y="866"/>
                  </a:cxn>
                  <a:cxn ang="0">
                    <a:pos x="27" y="930"/>
                  </a:cxn>
                  <a:cxn ang="0">
                    <a:pos x="35" y="903"/>
                  </a:cxn>
                  <a:cxn ang="0">
                    <a:pos x="49" y="880"/>
                  </a:cxn>
                  <a:cxn ang="0">
                    <a:pos x="62" y="859"/>
                  </a:cxn>
                  <a:cxn ang="0">
                    <a:pos x="80" y="838"/>
                  </a:cxn>
                  <a:cxn ang="0">
                    <a:pos x="99" y="820"/>
                  </a:cxn>
                  <a:cxn ang="0">
                    <a:pos x="121" y="804"/>
                  </a:cxn>
                  <a:cxn ang="0">
                    <a:pos x="145" y="788"/>
                  </a:cxn>
                  <a:cxn ang="0">
                    <a:pos x="172" y="774"/>
                  </a:cxn>
                  <a:cxn ang="0">
                    <a:pos x="916" y="348"/>
                  </a:cxn>
                  <a:cxn ang="0">
                    <a:pos x="940" y="325"/>
                  </a:cxn>
                  <a:cxn ang="0">
                    <a:pos x="958" y="297"/>
                  </a:cxn>
                  <a:cxn ang="0">
                    <a:pos x="968" y="268"/>
                  </a:cxn>
                  <a:cxn ang="0">
                    <a:pos x="973" y="236"/>
                  </a:cxn>
                  <a:cxn ang="0">
                    <a:pos x="973" y="206"/>
                  </a:cxn>
                  <a:cxn ang="0">
                    <a:pos x="971" y="178"/>
                  </a:cxn>
                  <a:cxn ang="0">
                    <a:pos x="969" y="154"/>
                  </a:cxn>
                  <a:cxn ang="0">
                    <a:pos x="946" y="0"/>
                  </a:cxn>
                </a:cxnLst>
                <a:rect l="0" t="0" r="r" b="b"/>
                <a:pathLst>
                  <a:path w="974" h="931">
                    <a:moveTo>
                      <a:pt x="946" y="0"/>
                    </a:moveTo>
                    <a:lnTo>
                      <a:pt x="940" y="18"/>
                    </a:lnTo>
                    <a:lnTo>
                      <a:pt x="934" y="33"/>
                    </a:lnTo>
                    <a:lnTo>
                      <a:pt x="929" y="48"/>
                    </a:lnTo>
                    <a:lnTo>
                      <a:pt x="923" y="61"/>
                    </a:lnTo>
                    <a:lnTo>
                      <a:pt x="917" y="74"/>
                    </a:lnTo>
                    <a:lnTo>
                      <a:pt x="911" y="88"/>
                    </a:lnTo>
                    <a:lnTo>
                      <a:pt x="903" y="100"/>
                    </a:lnTo>
                    <a:lnTo>
                      <a:pt x="892" y="112"/>
                    </a:lnTo>
                    <a:lnTo>
                      <a:pt x="881" y="126"/>
                    </a:lnTo>
                    <a:lnTo>
                      <a:pt x="867" y="139"/>
                    </a:lnTo>
                    <a:lnTo>
                      <a:pt x="850" y="152"/>
                    </a:lnTo>
                    <a:lnTo>
                      <a:pt x="830" y="166"/>
                    </a:lnTo>
                    <a:lnTo>
                      <a:pt x="808" y="182"/>
                    </a:lnTo>
                    <a:lnTo>
                      <a:pt x="782" y="199"/>
                    </a:lnTo>
                    <a:lnTo>
                      <a:pt x="751" y="217"/>
                    </a:lnTo>
                    <a:lnTo>
                      <a:pt x="716" y="236"/>
                    </a:lnTo>
                    <a:lnTo>
                      <a:pt x="86" y="615"/>
                    </a:lnTo>
                    <a:lnTo>
                      <a:pt x="76" y="622"/>
                    </a:lnTo>
                    <a:lnTo>
                      <a:pt x="67" y="631"/>
                    </a:lnTo>
                    <a:lnTo>
                      <a:pt x="56" y="642"/>
                    </a:lnTo>
                    <a:lnTo>
                      <a:pt x="46" y="652"/>
                    </a:lnTo>
                    <a:lnTo>
                      <a:pt x="35" y="667"/>
                    </a:lnTo>
                    <a:lnTo>
                      <a:pt x="27" y="682"/>
                    </a:lnTo>
                    <a:lnTo>
                      <a:pt x="19" y="699"/>
                    </a:lnTo>
                    <a:lnTo>
                      <a:pt x="11" y="717"/>
                    </a:lnTo>
                    <a:lnTo>
                      <a:pt x="5" y="739"/>
                    </a:lnTo>
                    <a:lnTo>
                      <a:pt x="2" y="760"/>
                    </a:lnTo>
                    <a:lnTo>
                      <a:pt x="0" y="784"/>
                    </a:lnTo>
                    <a:lnTo>
                      <a:pt x="0" y="810"/>
                    </a:lnTo>
                    <a:lnTo>
                      <a:pt x="2" y="837"/>
                    </a:lnTo>
                    <a:lnTo>
                      <a:pt x="8" y="866"/>
                    </a:lnTo>
                    <a:lnTo>
                      <a:pt x="15" y="897"/>
                    </a:lnTo>
                    <a:lnTo>
                      <a:pt x="27" y="930"/>
                    </a:lnTo>
                    <a:lnTo>
                      <a:pt x="31" y="916"/>
                    </a:lnTo>
                    <a:lnTo>
                      <a:pt x="35" y="903"/>
                    </a:lnTo>
                    <a:lnTo>
                      <a:pt x="41" y="892"/>
                    </a:lnTo>
                    <a:lnTo>
                      <a:pt x="49" y="880"/>
                    </a:lnTo>
                    <a:lnTo>
                      <a:pt x="55" y="870"/>
                    </a:lnTo>
                    <a:lnTo>
                      <a:pt x="62" y="859"/>
                    </a:lnTo>
                    <a:lnTo>
                      <a:pt x="70" y="849"/>
                    </a:lnTo>
                    <a:lnTo>
                      <a:pt x="80" y="838"/>
                    </a:lnTo>
                    <a:lnTo>
                      <a:pt x="88" y="830"/>
                    </a:lnTo>
                    <a:lnTo>
                      <a:pt x="99" y="820"/>
                    </a:lnTo>
                    <a:lnTo>
                      <a:pt x="110" y="812"/>
                    </a:lnTo>
                    <a:lnTo>
                      <a:pt x="121" y="804"/>
                    </a:lnTo>
                    <a:lnTo>
                      <a:pt x="133" y="795"/>
                    </a:lnTo>
                    <a:lnTo>
                      <a:pt x="145" y="788"/>
                    </a:lnTo>
                    <a:lnTo>
                      <a:pt x="159" y="781"/>
                    </a:lnTo>
                    <a:lnTo>
                      <a:pt x="172" y="774"/>
                    </a:lnTo>
                    <a:lnTo>
                      <a:pt x="901" y="357"/>
                    </a:lnTo>
                    <a:lnTo>
                      <a:pt x="916" y="348"/>
                    </a:lnTo>
                    <a:lnTo>
                      <a:pt x="929" y="337"/>
                    </a:lnTo>
                    <a:lnTo>
                      <a:pt x="940" y="325"/>
                    </a:lnTo>
                    <a:lnTo>
                      <a:pt x="951" y="312"/>
                    </a:lnTo>
                    <a:lnTo>
                      <a:pt x="958" y="297"/>
                    </a:lnTo>
                    <a:lnTo>
                      <a:pt x="964" y="283"/>
                    </a:lnTo>
                    <a:lnTo>
                      <a:pt x="968" y="268"/>
                    </a:lnTo>
                    <a:lnTo>
                      <a:pt x="970" y="252"/>
                    </a:lnTo>
                    <a:lnTo>
                      <a:pt x="973" y="236"/>
                    </a:lnTo>
                    <a:lnTo>
                      <a:pt x="973" y="222"/>
                    </a:lnTo>
                    <a:lnTo>
                      <a:pt x="973" y="206"/>
                    </a:lnTo>
                    <a:lnTo>
                      <a:pt x="973" y="192"/>
                    </a:lnTo>
                    <a:lnTo>
                      <a:pt x="971" y="178"/>
                    </a:lnTo>
                    <a:lnTo>
                      <a:pt x="970" y="166"/>
                    </a:lnTo>
                    <a:lnTo>
                      <a:pt x="969" y="154"/>
                    </a:lnTo>
                    <a:lnTo>
                      <a:pt x="968" y="145"/>
                    </a:lnTo>
                    <a:lnTo>
                      <a:pt x="946" y="0"/>
                    </a:lnTo>
                  </a:path>
                </a:pathLst>
              </a:custGeom>
              <a:solidFill>
                <a:srgbClr val="8C0000"/>
              </a:solidFill>
              <a:ln w="9525" cap="rnd">
                <a:noFill/>
                <a:round/>
                <a:headEnd type="none" w="sm" len="sm"/>
                <a:tailEnd type="none" w="sm" len="sm"/>
              </a:ln>
              <a:effectLst/>
            </p:spPr>
            <p:txBody>
              <a:bodyPr/>
              <a:lstStyle/>
              <a:p>
                <a:pPr>
                  <a:defRPr/>
                </a:pPr>
                <a:endParaRPr lang="en-US"/>
              </a:p>
            </p:txBody>
          </p:sp>
          <p:sp>
            <p:nvSpPr>
              <p:cNvPr id="8" name="Freeform 12"/>
              <p:cNvSpPr>
                <a:spLocks/>
              </p:cNvSpPr>
              <p:nvPr/>
            </p:nvSpPr>
            <p:spPr bwMode="auto">
              <a:xfrm>
                <a:off x="941" y="2811"/>
                <a:ext cx="902" cy="645"/>
              </a:xfrm>
              <a:custGeom>
                <a:avLst/>
                <a:gdLst/>
                <a:ahLst/>
                <a:cxnLst>
                  <a:cxn ang="0">
                    <a:pos x="80" y="20"/>
                  </a:cxn>
                  <a:cxn ang="0">
                    <a:pos x="84" y="56"/>
                  </a:cxn>
                  <a:cxn ang="0">
                    <a:pos x="91" y="88"/>
                  </a:cxn>
                  <a:cxn ang="0">
                    <a:pos x="103" y="118"/>
                  </a:cxn>
                  <a:cxn ang="0">
                    <a:pos x="121" y="142"/>
                  </a:cxn>
                  <a:cxn ang="0">
                    <a:pos x="150" y="163"/>
                  </a:cxn>
                  <a:cxn ang="0">
                    <a:pos x="190" y="179"/>
                  </a:cxn>
                  <a:cxn ang="0">
                    <a:pos x="243" y="189"/>
                  </a:cxn>
                  <a:cxn ang="0">
                    <a:pos x="883" y="217"/>
                  </a:cxn>
                  <a:cxn ang="0">
                    <a:pos x="919" y="225"/>
                  </a:cxn>
                  <a:cxn ang="0">
                    <a:pos x="946" y="239"/>
                  </a:cxn>
                  <a:cxn ang="0">
                    <a:pos x="968" y="257"/>
                  </a:cxn>
                  <a:cxn ang="0">
                    <a:pos x="985" y="278"/>
                  </a:cxn>
                  <a:cxn ang="0">
                    <a:pos x="997" y="301"/>
                  </a:cxn>
                  <a:cxn ang="0">
                    <a:pos x="1004" y="324"/>
                  </a:cxn>
                  <a:cxn ang="0">
                    <a:pos x="1008" y="347"/>
                  </a:cxn>
                  <a:cxn ang="0">
                    <a:pos x="1008" y="366"/>
                  </a:cxn>
                  <a:cxn ang="0">
                    <a:pos x="1010" y="392"/>
                  </a:cxn>
                  <a:cxn ang="0">
                    <a:pos x="1011" y="427"/>
                  </a:cxn>
                  <a:cxn ang="0">
                    <a:pos x="1013" y="468"/>
                  </a:cxn>
                  <a:cxn ang="0">
                    <a:pos x="1013" y="510"/>
                  </a:cxn>
                  <a:cxn ang="0">
                    <a:pos x="1009" y="551"/>
                  </a:cxn>
                  <a:cxn ang="0">
                    <a:pos x="1000" y="589"/>
                  </a:cxn>
                  <a:cxn ang="0">
                    <a:pos x="987" y="622"/>
                  </a:cxn>
                  <a:cxn ang="0">
                    <a:pos x="966" y="644"/>
                  </a:cxn>
                  <a:cxn ang="0">
                    <a:pos x="964" y="615"/>
                  </a:cxn>
                  <a:cxn ang="0">
                    <a:pos x="961" y="583"/>
                  </a:cxn>
                  <a:cxn ang="0">
                    <a:pos x="955" y="551"/>
                  </a:cxn>
                  <a:cxn ang="0">
                    <a:pos x="945" y="519"/>
                  </a:cxn>
                  <a:cxn ang="0">
                    <a:pos x="930" y="490"/>
                  </a:cxn>
                  <a:cxn ang="0">
                    <a:pos x="906" y="462"/>
                  </a:cxn>
                  <a:cxn ang="0">
                    <a:pos x="873" y="439"/>
                  </a:cxn>
                  <a:cxn ang="0">
                    <a:pos x="828" y="422"/>
                  </a:cxn>
                  <a:cxn ang="0">
                    <a:pos x="156" y="397"/>
                  </a:cxn>
                  <a:cxn ang="0">
                    <a:pos x="133" y="390"/>
                  </a:cxn>
                  <a:cxn ang="0">
                    <a:pos x="109" y="379"/>
                  </a:cxn>
                  <a:cxn ang="0">
                    <a:pos x="85" y="365"/>
                  </a:cxn>
                  <a:cxn ang="0">
                    <a:pos x="62" y="347"/>
                  </a:cxn>
                  <a:cxn ang="0">
                    <a:pos x="42" y="325"/>
                  </a:cxn>
                  <a:cxn ang="0">
                    <a:pos x="25" y="300"/>
                  </a:cxn>
                  <a:cxn ang="0">
                    <a:pos x="13" y="271"/>
                  </a:cxn>
                  <a:cxn ang="0">
                    <a:pos x="6" y="247"/>
                  </a:cxn>
                  <a:cxn ang="0">
                    <a:pos x="2" y="223"/>
                  </a:cxn>
                  <a:cxn ang="0">
                    <a:pos x="0" y="195"/>
                  </a:cxn>
                  <a:cxn ang="0">
                    <a:pos x="1" y="163"/>
                  </a:cxn>
                  <a:cxn ang="0">
                    <a:pos x="6" y="128"/>
                  </a:cxn>
                  <a:cxn ang="0">
                    <a:pos x="18" y="91"/>
                  </a:cxn>
                  <a:cxn ang="0">
                    <a:pos x="36" y="54"/>
                  </a:cxn>
                  <a:cxn ang="0">
                    <a:pos x="63" y="18"/>
                  </a:cxn>
                </a:cxnLst>
                <a:rect l="0" t="0" r="r" b="b"/>
                <a:pathLst>
                  <a:path w="1014" h="645">
                    <a:moveTo>
                      <a:pt x="80" y="0"/>
                    </a:moveTo>
                    <a:lnTo>
                      <a:pt x="80" y="20"/>
                    </a:lnTo>
                    <a:lnTo>
                      <a:pt x="82" y="38"/>
                    </a:lnTo>
                    <a:lnTo>
                      <a:pt x="84" y="56"/>
                    </a:lnTo>
                    <a:lnTo>
                      <a:pt x="87" y="73"/>
                    </a:lnTo>
                    <a:lnTo>
                      <a:pt x="91" y="88"/>
                    </a:lnTo>
                    <a:lnTo>
                      <a:pt x="96" y="104"/>
                    </a:lnTo>
                    <a:lnTo>
                      <a:pt x="103" y="118"/>
                    </a:lnTo>
                    <a:lnTo>
                      <a:pt x="111" y="130"/>
                    </a:lnTo>
                    <a:lnTo>
                      <a:pt x="121" y="142"/>
                    </a:lnTo>
                    <a:lnTo>
                      <a:pt x="134" y="153"/>
                    </a:lnTo>
                    <a:lnTo>
                      <a:pt x="150" y="163"/>
                    </a:lnTo>
                    <a:lnTo>
                      <a:pt x="169" y="171"/>
                    </a:lnTo>
                    <a:lnTo>
                      <a:pt x="190" y="179"/>
                    </a:lnTo>
                    <a:lnTo>
                      <a:pt x="214" y="185"/>
                    </a:lnTo>
                    <a:lnTo>
                      <a:pt x="243" y="189"/>
                    </a:lnTo>
                    <a:lnTo>
                      <a:pt x="276" y="193"/>
                    </a:lnTo>
                    <a:lnTo>
                      <a:pt x="883" y="217"/>
                    </a:lnTo>
                    <a:lnTo>
                      <a:pt x="901" y="221"/>
                    </a:lnTo>
                    <a:lnTo>
                      <a:pt x="919" y="225"/>
                    </a:lnTo>
                    <a:lnTo>
                      <a:pt x="933" y="231"/>
                    </a:lnTo>
                    <a:lnTo>
                      <a:pt x="946" y="239"/>
                    </a:lnTo>
                    <a:lnTo>
                      <a:pt x="958" y="247"/>
                    </a:lnTo>
                    <a:lnTo>
                      <a:pt x="968" y="257"/>
                    </a:lnTo>
                    <a:lnTo>
                      <a:pt x="978" y="267"/>
                    </a:lnTo>
                    <a:lnTo>
                      <a:pt x="985" y="278"/>
                    </a:lnTo>
                    <a:lnTo>
                      <a:pt x="991" y="289"/>
                    </a:lnTo>
                    <a:lnTo>
                      <a:pt x="997" y="301"/>
                    </a:lnTo>
                    <a:lnTo>
                      <a:pt x="1000" y="312"/>
                    </a:lnTo>
                    <a:lnTo>
                      <a:pt x="1004" y="324"/>
                    </a:lnTo>
                    <a:lnTo>
                      <a:pt x="1005" y="336"/>
                    </a:lnTo>
                    <a:lnTo>
                      <a:pt x="1008" y="347"/>
                    </a:lnTo>
                    <a:lnTo>
                      <a:pt x="1008" y="356"/>
                    </a:lnTo>
                    <a:lnTo>
                      <a:pt x="1008" y="366"/>
                    </a:lnTo>
                    <a:lnTo>
                      <a:pt x="1009" y="379"/>
                    </a:lnTo>
                    <a:lnTo>
                      <a:pt x="1010" y="392"/>
                    </a:lnTo>
                    <a:lnTo>
                      <a:pt x="1010" y="409"/>
                    </a:lnTo>
                    <a:lnTo>
                      <a:pt x="1011" y="427"/>
                    </a:lnTo>
                    <a:lnTo>
                      <a:pt x="1013" y="446"/>
                    </a:lnTo>
                    <a:lnTo>
                      <a:pt x="1013" y="468"/>
                    </a:lnTo>
                    <a:lnTo>
                      <a:pt x="1013" y="489"/>
                    </a:lnTo>
                    <a:lnTo>
                      <a:pt x="1013" y="510"/>
                    </a:lnTo>
                    <a:lnTo>
                      <a:pt x="1011" y="531"/>
                    </a:lnTo>
                    <a:lnTo>
                      <a:pt x="1009" y="551"/>
                    </a:lnTo>
                    <a:lnTo>
                      <a:pt x="1005" y="571"/>
                    </a:lnTo>
                    <a:lnTo>
                      <a:pt x="1000" y="589"/>
                    </a:lnTo>
                    <a:lnTo>
                      <a:pt x="994" y="606"/>
                    </a:lnTo>
                    <a:lnTo>
                      <a:pt x="987" y="622"/>
                    </a:lnTo>
                    <a:lnTo>
                      <a:pt x="978" y="634"/>
                    </a:lnTo>
                    <a:lnTo>
                      <a:pt x="966" y="644"/>
                    </a:lnTo>
                    <a:lnTo>
                      <a:pt x="964" y="629"/>
                    </a:lnTo>
                    <a:lnTo>
                      <a:pt x="964" y="615"/>
                    </a:lnTo>
                    <a:lnTo>
                      <a:pt x="962" y="599"/>
                    </a:lnTo>
                    <a:lnTo>
                      <a:pt x="961" y="583"/>
                    </a:lnTo>
                    <a:lnTo>
                      <a:pt x="958" y="568"/>
                    </a:lnTo>
                    <a:lnTo>
                      <a:pt x="955" y="551"/>
                    </a:lnTo>
                    <a:lnTo>
                      <a:pt x="951" y="535"/>
                    </a:lnTo>
                    <a:lnTo>
                      <a:pt x="945" y="519"/>
                    </a:lnTo>
                    <a:lnTo>
                      <a:pt x="938" y="504"/>
                    </a:lnTo>
                    <a:lnTo>
                      <a:pt x="930" y="490"/>
                    </a:lnTo>
                    <a:lnTo>
                      <a:pt x="919" y="475"/>
                    </a:lnTo>
                    <a:lnTo>
                      <a:pt x="906" y="462"/>
                    </a:lnTo>
                    <a:lnTo>
                      <a:pt x="890" y="450"/>
                    </a:lnTo>
                    <a:lnTo>
                      <a:pt x="873" y="439"/>
                    </a:lnTo>
                    <a:lnTo>
                      <a:pt x="852" y="431"/>
                    </a:lnTo>
                    <a:lnTo>
                      <a:pt x="828" y="422"/>
                    </a:lnTo>
                    <a:lnTo>
                      <a:pt x="165" y="398"/>
                    </a:lnTo>
                    <a:lnTo>
                      <a:pt x="156" y="397"/>
                    </a:lnTo>
                    <a:lnTo>
                      <a:pt x="145" y="394"/>
                    </a:lnTo>
                    <a:lnTo>
                      <a:pt x="133" y="390"/>
                    </a:lnTo>
                    <a:lnTo>
                      <a:pt x="121" y="385"/>
                    </a:lnTo>
                    <a:lnTo>
                      <a:pt x="109" y="379"/>
                    </a:lnTo>
                    <a:lnTo>
                      <a:pt x="97" y="372"/>
                    </a:lnTo>
                    <a:lnTo>
                      <a:pt x="85" y="365"/>
                    </a:lnTo>
                    <a:lnTo>
                      <a:pt x="74" y="356"/>
                    </a:lnTo>
                    <a:lnTo>
                      <a:pt x="62" y="347"/>
                    </a:lnTo>
                    <a:lnTo>
                      <a:pt x="51" y="336"/>
                    </a:lnTo>
                    <a:lnTo>
                      <a:pt x="42" y="325"/>
                    </a:lnTo>
                    <a:lnTo>
                      <a:pt x="33" y="313"/>
                    </a:lnTo>
                    <a:lnTo>
                      <a:pt x="25" y="300"/>
                    </a:lnTo>
                    <a:lnTo>
                      <a:pt x="18" y="287"/>
                    </a:lnTo>
                    <a:lnTo>
                      <a:pt x="13" y="271"/>
                    </a:lnTo>
                    <a:lnTo>
                      <a:pt x="8" y="257"/>
                    </a:lnTo>
                    <a:lnTo>
                      <a:pt x="6" y="247"/>
                    </a:lnTo>
                    <a:lnTo>
                      <a:pt x="3" y="236"/>
                    </a:lnTo>
                    <a:lnTo>
                      <a:pt x="2" y="223"/>
                    </a:lnTo>
                    <a:lnTo>
                      <a:pt x="0" y="210"/>
                    </a:lnTo>
                    <a:lnTo>
                      <a:pt x="0" y="195"/>
                    </a:lnTo>
                    <a:lnTo>
                      <a:pt x="0" y="180"/>
                    </a:lnTo>
                    <a:lnTo>
                      <a:pt x="1" y="163"/>
                    </a:lnTo>
                    <a:lnTo>
                      <a:pt x="2" y="145"/>
                    </a:lnTo>
                    <a:lnTo>
                      <a:pt x="6" y="128"/>
                    </a:lnTo>
                    <a:lnTo>
                      <a:pt x="10" y="110"/>
                    </a:lnTo>
                    <a:lnTo>
                      <a:pt x="18" y="91"/>
                    </a:lnTo>
                    <a:lnTo>
                      <a:pt x="26" y="73"/>
                    </a:lnTo>
                    <a:lnTo>
                      <a:pt x="36" y="54"/>
                    </a:lnTo>
                    <a:lnTo>
                      <a:pt x="48" y="36"/>
                    </a:lnTo>
                    <a:lnTo>
                      <a:pt x="63" y="18"/>
                    </a:lnTo>
                    <a:lnTo>
                      <a:pt x="80" y="0"/>
                    </a:lnTo>
                  </a:path>
                </a:pathLst>
              </a:custGeom>
              <a:solidFill>
                <a:srgbClr val="FF2C2C"/>
              </a:solidFill>
              <a:ln w="9525" cap="rnd">
                <a:noFill/>
                <a:round/>
                <a:headEnd type="none" w="sm" len="sm"/>
                <a:tailEnd type="none" w="sm" len="sm"/>
              </a:ln>
              <a:effectLst/>
            </p:spPr>
            <p:txBody>
              <a:bodyPr/>
              <a:lstStyle/>
              <a:p>
                <a:pPr>
                  <a:defRPr/>
                </a:pPr>
                <a:endParaRPr lang="en-US"/>
              </a:p>
            </p:txBody>
          </p:sp>
        </p:grpSp>
        <p:sp>
          <p:nvSpPr>
            <p:cNvPr id="5" name="Freeform 11"/>
            <p:cNvSpPr>
              <a:spLocks/>
            </p:cNvSpPr>
            <p:nvPr/>
          </p:nvSpPr>
          <p:spPr bwMode="auto">
            <a:xfrm>
              <a:off x="941" y="2208"/>
              <a:ext cx="902" cy="647"/>
            </a:xfrm>
            <a:custGeom>
              <a:avLst/>
              <a:gdLst/>
              <a:ahLst/>
              <a:cxnLst>
                <a:cxn ang="0">
                  <a:pos x="80" y="20"/>
                </a:cxn>
                <a:cxn ang="0">
                  <a:pos x="84" y="57"/>
                </a:cxn>
                <a:cxn ang="0">
                  <a:pos x="91" y="91"/>
                </a:cxn>
                <a:cxn ang="0">
                  <a:pos x="103" y="121"/>
                </a:cxn>
                <a:cxn ang="0">
                  <a:pos x="121" y="146"/>
                </a:cxn>
                <a:cxn ang="0">
                  <a:pos x="150" y="166"/>
                </a:cxn>
                <a:cxn ang="0">
                  <a:pos x="190" y="183"/>
                </a:cxn>
                <a:cxn ang="0">
                  <a:pos x="243" y="195"/>
                </a:cxn>
                <a:cxn ang="0">
                  <a:pos x="883" y="223"/>
                </a:cxn>
                <a:cxn ang="0">
                  <a:pos x="919" y="231"/>
                </a:cxn>
                <a:cxn ang="0">
                  <a:pos x="946" y="244"/>
                </a:cxn>
                <a:cxn ang="0">
                  <a:pos x="968" y="262"/>
                </a:cxn>
                <a:cxn ang="0">
                  <a:pos x="985" y="284"/>
                </a:cxn>
                <a:cxn ang="0">
                  <a:pos x="997" y="306"/>
                </a:cxn>
                <a:cxn ang="0">
                  <a:pos x="1004" y="330"/>
                </a:cxn>
                <a:cxn ang="0">
                  <a:pos x="1008" y="351"/>
                </a:cxn>
                <a:cxn ang="0">
                  <a:pos x="1008" y="372"/>
                </a:cxn>
                <a:cxn ang="0">
                  <a:pos x="1010" y="398"/>
                </a:cxn>
                <a:cxn ang="0">
                  <a:pos x="1011" y="433"/>
                </a:cxn>
                <a:cxn ang="0">
                  <a:pos x="1013" y="473"/>
                </a:cxn>
                <a:cxn ang="0">
                  <a:pos x="1013" y="515"/>
                </a:cxn>
                <a:cxn ang="0">
                  <a:pos x="1008" y="555"/>
                </a:cxn>
                <a:cxn ang="0">
                  <a:pos x="998" y="593"/>
                </a:cxn>
                <a:cxn ang="0">
                  <a:pos x="982" y="624"/>
                </a:cxn>
                <a:cxn ang="0">
                  <a:pos x="961" y="646"/>
                </a:cxn>
                <a:cxn ang="0">
                  <a:pos x="963" y="620"/>
                </a:cxn>
                <a:cxn ang="0">
                  <a:pos x="963" y="593"/>
                </a:cxn>
                <a:cxn ang="0">
                  <a:pos x="958" y="561"/>
                </a:cxn>
                <a:cxn ang="0">
                  <a:pos x="948" y="529"/>
                </a:cxn>
                <a:cxn ang="0">
                  <a:pos x="932" y="498"/>
                </a:cxn>
                <a:cxn ang="0">
                  <a:pos x="907" y="470"/>
                </a:cxn>
                <a:cxn ang="0">
                  <a:pos x="873" y="446"/>
                </a:cxn>
                <a:cxn ang="0">
                  <a:pos x="828" y="428"/>
                </a:cxn>
                <a:cxn ang="0">
                  <a:pos x="156" y="403"/>
                </a:cxn>
                <a:cxn ang="0">
                  <a:pos x="133" y="395"/>
                </a:cxn>
                <a:cxn ang="0">
                  <a:pos x="109" y="384"/>
                </a:cxn>
                <a:cxn ang="0">
                  <a:pos x="85" y="371"/>
                </a:cxn>
                <a:cxn ang="0">
                  <a:pos x="62" y="351"/>
                </a:cxn>
                <a:cxn ang="0">
                  <a:pos x="42" y="330"/>
                </a:cxn>
                <a:cxn ang="0">
                  <a:pos x="25" y="306"/>
                </a:cxn>
                <a:cxn ang="0">
                  <a:pos x="13" y="277"/>
                </a:cxn>
                <a:cxn ang="0">
                  <a:pos x="6" y="252"/>
                </a:cxn>
                <a:cxn ang="0">
                  <a:pos x="2" y="226"/>
                </a:cxn>
                <a:cxn ang="0">
                  <a:pos x="0" y="195"/>
                </a:cxn>
                <a:cxn ang="0">
                  <a:pos x="2" y="159"/>
                </a:cxn>
                <a:cxn ang="0">
                  <a:pos x="8" y="121"/>
                </a:cxn>
                <a:cxn ang="0">
                  <a:pos x="19" y="82"/>
                </a:cxn>
                <a:cxn ang="0">
                  <a:pos x="37" y="46"/>
                </a:cxn>
                <a:cxn ang="0">
                  <a:pos x="63" y="14"/>
                </a:cxn>
              </a:cxnLst>
              <a:rect l="0" t="0" r="r" b="b"/>
              <a:pathLst>
                <a:path w="1014" h="647">
                  <a:moveTo>
                    <a:pt x="80" y="0"/>
                  </a:moveTo>
                  <a:lnTo>
                    <a:pt x="80" y="20"/>
                  </a:lnTo>
                  <a:lnTo>
                    <a:pt x="82" y="39"/>
                  </a:lnTo>
                  <a:lnTo>
                    <a:pt x="84" y="57"/>
                  </a:lnTo>
                  <a:lnTo>
                    <a:pt x="87" y="74"/>
                  </a:lnTo>
                  <a:lnTo>
                    <a:pt x="91" y="91"/>
                  </a:lnTo>
                  <a:lnTo>
                    <a:pt x="96" y="106"/>
                  </a:lnTo>
                  <a:lnTo>
                    <a:pt x="103" y="121"/>
                  </a:lnTo>
                  <a:lnTo>
                    <a:pt x="111" y="134"/>
                  </a:lnTo>
                  <a:lnTo>
                    <a:pt x="121" y="146"/>
                  </a:lnTo>
                  <a:lnTo>
                    <a:pt x="134" y="157"/>
                  </a:lnTo>
                  <a:lnTo>
                    <a:pt x="150" y="166"/>
                  </a:lnTo>
                  <a:lnTo>
                    <a:pt x="169" y="176"/>
                  </a:lnTo>
                  <a:lnTo>
                    <a:pt x="190" y="183"/>
                  </a:lnTo>
                  <a:lnTo>
                    <a:pt x="214" y="190"/>
                  </a:lnTo>
                  <a:lnTo>
                    <a:pt x="243" y="195"/>
                  </a:lnTo>
                  <a:lnTo>
                    <a:pt x="276" y="199"/>
                  </a:lnTo>
                  <a:lnTo>
                    <a:pt x="883" y="223"/>
                  </a:lnTo>
                  <a:lnTo>
                    <a:pt x="901" y="225"/>
                  </a:lnTo>
                  <a:lnTo>
                    <a:pt x="919" y="231"/>
                  </a:lnTo>
                  <a:lnTo>
                    <a:pt x="933" y="236"/>
                  </a:lnTo>
                  <a:lnTo>
                    <a:pt x="946" y="244"/>
                  </a:lnTo>
                  <a:lnTo>
                    <a:pt x="958" y="253"/>
                  </a:lnTo>
                  <a:lnTo>
                    <a:pt x="968" y="262"/>
                  </a:lnTo>
                  <a:lnTo>
                    <a:pt x="978" y="273"/>
                  </a:lnTo>
                  <a:lnTo>
                    <a:pt x="985" y="284"/>
                  </a:lnTo>
                  <a:lnTo>
                    <a:pt x="991" y="295"/>
                  </a:lnTo>
                  <a:lnTo>
                    <a:pt x="997" y="306"/>
                  </a:lnTo>
                  <a:lnTo>
                    <a:pt x="1000" y="318"/>
                  </a:lnTo>
                  <a:lnTo>
                    <a:pt x="1004" y="330"/>
                  </a:lnTo>
                  <a:lnTo>
                    <a:pt x="1005" y="341"/>
                  </a:lnTo>
                  <a:lnTo>
                    <a:pt x="1008" y="351"/>
                  </a:lnTo>
                  <a:lnTo>
                    <a:pt x="1008" y="362"/>
                  </a:lnTo>
                  <a:lnTo>
                    <a:pt x="1008" y="372"/>
                  </a:lnTo>
                  <a:lnTo>
                    <a:pt x="1009" y="384"/>
                  </a:lnTo>
                  <a:lnTo>
                    <a:pt x="1010" y="398"/>
                  </a:lnTo>
                  <a:lnTo>
                    <a:pt x="1010" y="415"/>
                  </a:lnTo>
                  <a:lnTo>
                    <a:pt x="1011" y="433"/>
                  </a:lnTo>
                  <a:lnTo>
                    <a:pt x="1013" y="452"/>
                  </a:lnTo>
                  <a:lnTo>
                    <a:pt x="1013" y="473"/>
                  </a:lnTo>
                  <a:lnTo>
                    <a:pt x="1013" y="493"/>
                  </a:lnTo>
                  <a:lnTo>
                    <a:pt x="1013" y="515"/>
                  </a:lnTo>
                  <a:lnTo>
                    <a:pt x="1010" y="535"/>
                  </a:lnTo>
                  <a:lnTo>
                    <a:pt x="1008" y="555"/>
                  </a:lnTo>
                  <a:lnTo>
                    <a:pt x="1004" y="575"/>
                  </a:lnTo>
                  <a:lnTo>
                    <a:pt x="998" y="593"/>
                  </a:lnTo>
                  <a:lnTo>
                    <a:pt x="991" y="609"/>
                  </a:lnTo>
                  <a:lnTo>
                    <a:pt x="982" y="624"/>
                  </a:lnTo>
                  <a:lnTo>
                    <a:pt x="973" y="636"/>
                  </a:lnTo>
                  <a:lnTo>
                    <a:pt x="961" y="646"/>
                  </a:lnTo>
                  <a:lnTo>
                    <a:pt x="962" y="633"/>
                  </a:lnTo>
                  <a:lnTo>
                    <a:pt x="963" y="620"/>
                  </a:lnTo>
                  <a:lnTo>
                    <a:pt x="963" y="607"/>
                  </a:lnTo>
                  <a:lnTo>
                    <a:pt x="963" y="593"/>
                  </a:lnTo>
                  <a:lnTo>
                    <a:pt x="962" y="577"/>
                  </a:lnTo>
                  <a:lnTo>
                    <a:pt x="958" y="561"/>
                  </a:lnTo>
                  <a:lnTo>
                    <a:pt x="954" y="546"/>
                  </a:lnTo>
                  <a:lnTo>
                    <a:pt x="948" y="529"/>
                  </a:lnTo>
                  <a:lnTo>
                    <a:pt x="940" y="513"/>
                  </a:lnTo>
                  <a:lnTo>
                    <a:pt x="932" y="498"/>
                  </a:lnTo>
                  <a:lnTo>
                    <a:pt x="921" y="483"/>
                  </a:lnTo>
                  <a:lnTo>
                    <a:pt x="907" y="470"/>
                  </a:lnTo>
                  <a:lnTo>
                    <a:pt x="891" y="457"/>
                  </a:lnTo>
                  <a:lnTo>
                    <a:pt x="873" y="446"/>
                  </a:lnTo>
                  <a:lnTo>
                    <a:pt x="852" y="435"/>
                  </a:lnTo>
                  <a:lnTo>
                    <a:pt x="828" y="428"/>
                  </a:lnTo>
                  <a:lnTo>
                    <a:pt x="165" y="404"/>
                  </a:lnTo>
                  <a:lnTo>
                    <a:pt x="156" y="403"/>
                  </a:lnTo>
                  <a:lnTo>
                    <a:pt x="145" y="399"/>
                  </a:lnTo>
                  <a:lnTo>
                    <a:pt x="133" y="395"/>
                  </a:lnTo>
                  <a:lnTo>
                    <a:pt x="121" y="391"/>
                  </a:lnTo>
                  <a:lnTo>
                    <a:pt x="109" y="384"/>
                  </a:lnTo>
                  <a:lnTo>
                    <a:pt x="97" y="378"/>
                  </a:lnTo>
                  <a:lnTo>
                    <a:pt x="85" y="371"/>
                  </a:lnTo>
                  <a:lnTo>
                    <a:pt x="74" y="362"/>
                  </a:lnTo>
                  <a:lnTo>
                    <a:pt x="62" y="351"/>
                  </a:lnTo>
                  <a:lnTo>
                    <a:pt x="51" y="342"/>
                  </a:lnTo>
                  <a:lnTo>
                    <a:pt x="42" y="330"/>
                  </a:lnTo>
                  <a:lnTo>
                    <a:pt x="33" y="319"/>
                  </a:lnTo>
                  <a:lnTo>
                    <a:pt x="25" y="306"/>
                  </a:lnTo>
                  <a:lnTo>
                    <a:pt x="18" y="292"/>
                  </a:lnTo>
                  <a:lnTo>
                    <a:pt x="13" y="277"/>
                  </a:lnTo>
                  <a:lnTo>
                    <a:pt x="8" y="262"/>
                  </a:lnTo>
                  <a:lnTo>
                    <a:pt x="6" y="252"/>
                  </a:lnTo>
                  <a:lnTo>
                    <a:pt x="3" y="241"/>
                  </a:lnTo>
                  <a:lnTo>
                    <a:pt x="2" y="226"/>
                  </a:lnTo>
                  <a:lnTo>
                    <a:pt x="1" y="212"/>
                  </a:lnTo>
                  <a:lnTo>
                    <a:pt x="0" y="195"/>
                  </a:lnTo>
                  <a:lnTo>
                    <a:pt x="0" y="177"/>
                  </a:lnTo>
                  <a:lnTo>
                    <a:pt x="2" y="159"/>
                  </a:lnTo>
                  <a:lnTo>
                    <a:pt x="4" y="140"/>
                  </a:lnTo>
                  <a:lnTo>
                    <a:pt x="8" y="121"/>
                  </a:lnTo>
                  <a:lnTo>
                    <a:pt x="13" y="102"/>
                  </a:lnTo>
                  <a:lnTo>
                    <a:pt x="19" y="82"/>
                  </a:lnTo>
                  <a:lnTo>
                    <a:pt x="27" y="64"/>
                  </a:lnTo>
                  <a:lnTo>
                    <a:pt x="37" y="46"/>
                  </a:lnTo>
                  <a:lnTo>
                    <a:pt x="49" y="30"/>
                  </a:lnTo>
                  <a:lnTo>
                    <a:pt x="63" y="14"/>
                  </a:lnTo>
                  <a:lnTo>
                    <a:pt x="80" y="0"/>
                  </a:lnTo>
                </a:path>
              </a:pathLst>
            </a:custGeom>
            <a:solidFill>
              <a:srgbClr val="FF2C2C"/>
            </a:solidFill>
            <a:ln w="9525" cap="rnd">
              <a:noFill/>
              <a:round/>
              <a:headEnd type="none" w="sm" len="sm"/>
              <a:tailEnd type="none" w="sm" len="sm"/>
            </a:ln>
            <a:effectLst/>
          </p:spPr>
          <p:txBody>
            <a:bodyPr/>
            <a:lstStyle/>
            <a:p>
              <a:pPr>
                <a:defRPr/>
              </a:pPr>
              <a:endParaRPr lang="en-US"/>
            </a:p>
          </p:txBody>
        </p:sp>
      </p:grpSp>
      <p:sp>
        <p:nvSpPr>
          <p:cNvPr id="9" name="Rectangle 3"/>
          <p:cNvSpPr>
            <a:spLocks noChangeArrowheads="1"/>
          </p:cNvSpPr>
          <p:nvPr/>
        </p:nvSpPr>
        <p:spPr bwMode="auto">
          <a:xfrm>
            <a:off x="3048000" y="1066800"/>
            <a:ext cx="5867401" cy="5105400"/>
          </a:xfrm>
          <a:prstGeom prst="rect">
            <a:avLst/>
          </a:prstGeom>
          <a:noFill/>
          <a:ln w="9525">
            <a:noFill/>
            <a:miter lim="800000"/>
            <a:headEnd/>
            <a:tailEnd/>
          </a:ln>
          <a:effectLst/>
        </p:spPr>
        <p:txBody>
          <a:bodyPr lIns="92075" tIns="46038" rIns="92075" bIns="46038"/>
          <a:lstStyle/>
          <a:p>
            <a:pPr eaLnBrk="0" fontAlgn="base" hangingPunct="0">
              <a:spcBef>
                <a:spcPct val="0"/>
              </a:spcBef>
              <a:spcAft>
                <a:spcPct val="0"/>
              </a:spcAft>
              <a:buFont typeface="Arial" pitchFamily="34" charset="0"/>
              <a:buChar char="•"/>
              <a:tabLst>
                <a:tab pos="431800" algn="l"/>
              </a:tabLst>
            </a:pPr>
            <a:r>
              <a:rPr lang="en-US" sz="2800" i="1" dirty="0" smtClean="0">
                <a:ea typeface="Times New Roman" pitchFamily="18" charset="0"/>
                <a:cs typeface="Times New Roman" pitchFamily="18" charset="0"/>
              </a:rPr>
              <a:t>Radon is responsible for lung cancer     and other diseases.</a:t>
            </a:r>
          </a:p>
          <a:p>
            <a:pPr eaLnBrk="0" fontAlgn="base" hangingPunct="0">
              <a:spcBef>
                <a:spcPct val="0"/>
              </a:spcBef>
              <a:spcAft>
                <a:spcPct val="0"/>
              </a:spcAft>
              <a:buFont typeface="Arial" pitchFamily="34" charset="0"/>
              <a:buChar char="•"/>
              <a:tabLst>
                <a:tab pos="431800" algn="l"/>
              </a:tabLst>
            </a:pPr>
            <a:r>
              <a:rPr lang="en-US" sz="2800" i="1" dirty="0" smtClean="0">
                <a:solidFill>
                  <a:schemeClr val="tx1"/>
                </a:solidFill>
              </a:rPr>
              <a:t> Highly </a:t>
            </a:r>
            <a:r>
              <a:rPr lang="en-US" sz="2800" i="1" dirty="0">
                <a:solidFill>
                  <a:schemeClr val="tx1"/>
                </a:solidFill>
              </a:rPr>
              <a:t>radioactive particles </a:t>
            </a:r>
            <a:r>
              <a:rPr lang="en-US" sz="2800" i="1" dirty="0" smtClean="0">
                <a:solidFill>
                  <a:schemeClr val="tx1"/>
                </a:solidFill>
              </a:rPr>
              <a:t>adhere to </a:t>
            </a:r>
            <a:r>
              <a:rPr lang="en-US" sz="2800" i="1" dirty="0">
                <a:solidFill>
                  <a:schemeClr val="tx1"/>
                </a:solidFill>
              </a:rPr>
              <a:t>lung tissue, where they can irradiate sensitive </a:t>
            </a:r>
            <a:r>
              <a:rPr lang="en-US" sz="2800" i="1" dirty="0" smtClean="0">
                <a:solidFill>
                  <a:schemeClr val="tx1"/>
                </a:solidFill>
              </a:rPr>
              <a:t>cells. </a:t>
            </a:r>
          </a:p>
          <a:p>
            <a:pPr eaLnBrk="0" fontAlgn="base" hangingPunct="0">
              <a:spcBef>
                <a:spcPct val="0"/>
              </a:spcBef>
              <a:spcAft>
                <a:spcPct val="0"/>
              </a:spcAft>
              <a:buFont typeface="Arial" pitchFamily="34" charset="0"/>
              <a:buChar char="•"/>
              <a:tabLst>
                <a:tab pos="431800" algn="l"/>
              </a:tabLst>
            </a:pPr>
            <a:r>
              <a:rPr lang="en-US" sz="2800" i="1" dirty="0" smtClean="0"/>
              <a:t>Radiation can alter the cells, increasing the potential for cancer.</a:t>
            </a:r>
            <a:endParaRPr lang="en-US" sz="2800" i="1" dirty="0" smtClean="0">
              <a:ea typeface="Times New Roman" pitchFamily="18" charset="0"/>
              <a:cs typeface="Times New Roman" pitchFamily="18" charset="0"/>
            </a:endParaRPr>
          </a:p>
          <a:p>
            <a:pPr eaLnBrk="0" fontAlgn="base" hangingPunct="0">
              <a:spcBef>
                <a:spcPct val="0"/>
              </a:spcBef>
              <a:spcAft>
                <a:spcPct val="0"/>
              </a:spcAft>
              <a:buFont typeface="Arial" pitchFamily="34" charset="0"/>
              <a:buChar char="•"/>
              <a:tabLst>
                <a:tab pos="431800" algn="l"/>
              </a:tabLst>
            </a:pPr>
            <a:r>
              <a:rPr lang="en-US" sz="2800" i="1" dirty="0" smtClean="0">
                <a:ea typeface="Times New Roman" pitchFamily="18" charset="0"/>
                <a:cs typeface="Times New Roman" pitchFamily="18" charset="0"/>
              </a:rPr>
              <a:t>The lead cause of lung cancer deaths among non-smokers. </a:t>
            </a:r>
            <a:endParaRPr lang="en-US" sz="2800" i="1" dirty="0" smtClean="0">
              <a:cs typeface="Times New Roman" pitchFamily="18" charset="0"/>
            </a:endParaRPr>
          </a:p>
          <a:p>
            <a:pPr eaLnBrk="0" fontAlgn="base" hangingPunct="0">
              <a:spcBef>
                <a:spcPct val="0"/>
              </a:spcBef>
              <a:spcAft>
                <a:spcPct val="0"/>
              </a:spcAft>
              <a:buFont typeface="Arial" pitchFamily="34" charset="0"/>
              <a:buChar char="•"/>
              <a:tabLst>
                <a:tab pos="431800" algn="l"/>
              </a:tabLst>
            </a:pPr>
            <a:r>
              <a:rPr lang="en-US" sz="2800" i="1" dirty="0" smtClean="0">
                <a:ea typeface="Times New Roman" pitchFamily="18" charset="0"/>
                <a:cs typeface="Times New Roman" pitchFamily="18" charset="0"/>
              </a:rPr>
              <a:t>May be associated with other diseases, e.g. Leukemia </a:t>
            </a:r>
            <a:endParaRPr lang="en-US" sz="2800" i="1" dirty="0" smtClean="0">
              <a:cs typeface="Times New Roman" pitchFamily="18" charset="0"/>
            </a:endParaRPr>
          </a:p>
          <a:p>
            <a:pPr marL="342900" indent="-342900" algn="l" eaLnBrk="0" hangingPunct="0">
              <a:spcBef>
                <a:spcPct val="20000"/>
              </a:spcBef>
              <a:buClr>
                <a:srgbClr val="FFFF00"/>
              </a:buClr>
              <a:buSzPct val="65000"/>
              <a:defRPr/>
            </a:pPr>
            <a:endParaRPr lang="en-US" sz="2800" i="1" dirty="0">
              <a:solidFill>
                <a:schemeClr val="tx1"/>
              </a:solidFill>
            </a:endParaRPr>
          </a:p>
        </p:txBody>
      </p:sp>
      <p:sp>
        <p:nvSpPr>
          <p:cNvPr id="10" name="Text Box 37"/>
          <p:cNvSpPr txBox="1">
            <a:spLocks noChangeArrowheads="1"/>
          </p:cNvSpPr>
          <p:nvPr/>
        </p:nvSpPr>
        <p:spPr bwMode="auto">
          <a:xfrm>
            <a:off x="-76200" y="6324600"/>
            <a:ext cx="3276600" cy="457200"/>
          </a:xfrm>
          <a:prstGeom prst="rect">
            <a:avLst/>
          </a:prstGeom>
          <a:noFill/>
          <a:ln w="9525">
            <a:noFill/>
            <a:miter lim="800000"/>
            <a:headEnd/>
            <a:tailEnd/>
          </a:ln>
          <a:effectLst/>
        </p:spPr>
        <p:txBody>
          <a:bodyPr>
            <a:spAutoFit/>
          </a:bodyPr>
          <a:lstStyle/>
          <a:p>
            <a:pPr>
              <a:spcBef>
                <a:spcPct val="50000"/>
              </a:spcBef>
              <a:defRPr/>
            </a:pPr>
            <a:r>
              <a:rPr lang="en-US" sz="2400" i="1" dirty="0">
                <a:effectLst>
                  <a:outerShdw blurRad="38100" dist="38100" dir="2700000" algn="tl">
                    <a:srgbClr val="000000">
                      <a:alpha val="43137"/>
                    </a:srgbClr>
                  </a:outerShdw>
                </a:effectLst>
              </a:rPr>
              <a:t>Double Strand Breaks</a:t>
            </a:r>
          </a:p>
        </p:txBody>
      </p:sp>
      <p:grpSp>
        <p:nvGrpSpPr>
          <p:cNvPr id="11" name="Group 47"/>
          <p:cNvGrpSpPr>
            <a:grpSpLocks/>
          </p:cNvGrpSpPr>
          <p:nvPr/>
        </p:nvGrpSpPr>
        <p:grpSpPr bwMode="auto">
          <a:xfrm>
            <a:off x="609600" y="1524000"/>
            <a:ext cx="1357313" cy="3352800"/>
            <a:chOff x="941" y="2112"/>
            <a:chExt cx="903" cy="1411"/>
          </a:xfrm>
        </p:grpSpPr>
        <p:grpSp>
          <p:nvGrpSpPr>
            <p:cNvPr id="12" name="Group 45"/>
            <p:cNvGrpSpPr>
              <a:grpSpLocks/>
            </p:cNvGrpSpPr>
            <p:nvPr/>
          </p:nvGrpSpPr>
          <p:grpSpPr bwMode="auto">
            <a:xfrm>
              <a:off x="941" y="2112"/>
              <a:ext cx="903" cy="1411"/>
              <a:chOff x="941" y="2112"/>
              <a:chExt cx="903" cy="1411"/>
            </a:xfrm>
          </p:grpSpPr>
          <p:sp>
            <p:nvSpPr>
              <p:cNvPr id="29" name="Freeform 9"/>
              <p:cNvSpPr>
                <a:spLocks/>
              </p:cNvSpPr>
              <p:nvPr/>
            </p:nvSpPr>
            <p:spPr bwMode="auto">
              <a:xfrm>
                <a:off x="976" y="2112"/>
                <a:ext cx="868" cy="905"/>
              </a:xfrm>
              <a:custGeom>
                <a:avLst/>
                <a:gdLst/>
                <a:ahLst/>
                <a:cxnLst>
                  <a:cxn ang="0">
                    <a:pos x="947" y="13"/>
                  </a:cxn>
                  <a:cxn ang="0">
                    <a:pos x="938" y="38"/>
                  </a:cxn>
                  <a:cxn ang="0">
                    <a:pos x="925" y="63"/>
                  </a:cxn>
                  <a:cxn ang="0">
                    <a:pos x="908" y="88"/>
                  </a:cxn>
                  <a:cxn ang="0">
                    <a:pos x="884" y="116"/>
                  </a:cxn>
                  <a:cxn ang="0">
                    <a:pos x="852" y="145"/>
                  </a:cxn>
                  <a:cxn ang="0">
                    <a:pos x="809" y="178"/>
                  </a:cxn>
                  <a:cxn ang="0">
                    <a:pos x="755" y="215"/>
                  </a:cxn>
                  <a:cxn ang="0">
                    <a:pos x="86" y="623"/>
                  </a:cxn>
                  <a:cxn ang="0">
                    <a:pos x="64" y="636"/>
                  </a:cxn>
                  <a:cxn ang="0">
                    <a:pos x="44" y="654"/>
                  </a:cxn>
                  <a:cxn ang="0">
                    <a:pos x="25" y="678"/>
                  </a:cxn>
                  <a:cxn ang="0">
                    <a:pos x="10" y="708"/>
                  </a:cxn>
                  <a:cxn ang="0">
                    <a:pos x="2" y="744"/>
                  </a:cxn>
                  <a:cxn ang="0">
                    <a:pos x="1" y="788"/>
                  </a:cxn>
                  <a:cxn ang="0">
                    <a:pos x="9" y="842"/>
                  </a:cxn>
                  <a:cxn ang="0">
                    <a:pos x="30" y="904"/>
                  </a:cxn>
                  <a:cxn ang="0">
                    <a:pos x="49" y="886"/>
                  </a:cxn>
                  <a:cxn ang="0">
                    <a:pos x="68" y="869"/>
                  </a:cxn>
                  <a:cxn ang="0">
                    <a:pos x="86" y="852"/>
                  </a:cxn>
                  <a:cxn ang="0">
                    <a:pos x="105" y="834"/>
                  </a:cxn>
                  <a:cxn ang="0">
                    <a:pos x="124" y="817"/>
                  </a:cxn>
                  <a:cxn ang="0">
                    <a:pos x="146" y="799"/>
                  </a:cxn>
                  <a:cxn ang="0">
                    <a:pos x="169" y="784"/>
                  </a:cxn>
                  <a:cxn ang="0">
                    <a:pos x="196" y="767"/>
                  </a:cxn>
                  <a:cxn ang="0">
                    <a:pos x="919" y="340"/>
                  </a:cxn>
                  <a:cxn ang="0">
                    <a:pos x="939" y="317"/>
                  </a:cxn>
                  <a:cxn ang="0">
                    <a:pos x="954" y="291"/>
                  </a:cxn>
                  <a:cxn ang="0">
                    <a:pos x="965" y="262"/>
                  </a:cxn>
                  <a:cxn ang="0">
                    <a:pos x="971" y="232"/>
                  </a:cxn>
                  <a:cxn ang="0">
                    <a:pos x="974" y="203"/>
                  </a:cxn>
                  <a:cxn ang="0">
                    <a:pos x="976" y="177"/>
                  </a:cxn>
                  <a:cxn ang="0">
                    <a:pos x="973" y="154"/>
                  </a:cxn>
                  <a:cxn ang="0">
                    <a:pos x="951" y="0"/>
                  </a:cxn>
                </a:cxnLst>
                <a:rect l="0" t="0" r="r" b="b"/>
                <a:pathLst>
                  <a:path w="977" h="905">
                    <a:moveTo>
                      <a:pt x="951" y="0"/>
                    </a:moveTo>
                    <a:lnTo>
                      <a:pt x="947" y="13"/>
                    </a:lnTo>
                    <a:lnTo>
                      <a:pt x="943" y="26"/>
                    </a:lnTo>
                    <a:lnTo>
                      <a:pt x="938" y="38"/>
                    </a:lnTo>
                    <a:lnTo>
                      <a:pt x="932" y="50"/>
                    </a:lnTo>
                    <a:lnTo>
                      <a:pt x="925" y="63"/>
                    </a:lnTo>
                    <a:lnTo>
                      <a:pt x="918" y="75"/>
                    </a:lnTo>
                    <a:lnTo>
                      <a:pt x="908" y="88"/>
                    </a:lnTo>
                    <a:lnTo>
                      <a:pt x="897" y="101"/>
                    </a:lnTo>
                    <a:lnTo>
                      <a:pt x="884" y="116"/>
                    </a:lnTo>
                    <a:lnTo>
                      <a:pt x="870" y="130"/>
                    </a:lnTo>
                    <a:lnTo>
                      <a:pt x="852" y="145"/>
                    </a:lnTo>
                    <a:lnTo>
                      <a:pt x="833" y="161"/>
                    </a:lnTo>
                    <a:lnTo>
                      <a:pt x="809" y="178"/>
                    </a:lnTo>
                    <a:lnTo>
                      <a:pt x="783" y="196"/>
                    </a:lnTo>
                    <a:lnTo>
                      <a:pt x="755" y="215"/>
                    </a:lnTo>
                    <a:lnTo>
                      <a:pt x="721" y="236"/>
                    </a:lnTo>
                    <a:lnTo>
                      <a:pt x="86" y="623"/>
                    </a:lnTo>
                    <a:lnTo>
                      <a:pt x="75" y="629"/>
                    </a:lnTo>
                    <a:lnTo>
                      <a:pt x="64" y="636"/>
                    </a:lnTo>
                    <a:lnTo>
                      <a:pt x="54" y="645"/>
                    </a:lnTo>
                    <a:lnTo>
                      <a:pt x="44" y="654"/>
                    </a:lnTo>
                    <a:lnTo>
                      <a:pt x="34" y="665"/>
                    </a:lnTo>
                    <a:lnTo>
                      <a:pt x="25" y="678"/>
                    </a:lnTo>
                    <a:lnTo>
                      <a:pt x="18" y="692"/>
                    </a:lnTo>
                    <a:lnTo>
                      <a:pt x="10" y="708"/>
                    </a:lnTo>
                    <a:lnTo>
                      <a:pt x="6" y="725"/>
                    </a:lnTo>
                    <a:lnTo>
                      <a:pt x="2" y="744"/>
                    </a:lnTo>
                    <a:lnTo>
                      <a:pt x="0" y="766"/>
                    </a:lnTo>
                    <a:lnTo>
                      <a:pt x="1" y="788"/>
                    </a:lnTo>
                    <a:lnTo>
                      <a:pt x="3" y="815"/>
                    </a:lnTo>
                    <a:lnTo>
                      <a:pt x="9" y="842"/>
                    </a:lnTo>
                    <a:lnTo>
                      <a:pt x="18" y="871"/>
                    </a:lnTo>
                    <a:lnTo>
                      <a:pt x="30" y="904"/>
                    </a:lnTo>
                    <a:lnTo>
                      <a:pt x="39" y="895"/>
                    </a:lnTo>
                    <a:lnTo>
                      <a:pt x="49" y="886"/>
                    </a:lnTo>
                    <a:lnTo>
                      <a:pt x="58" y="877"/>
                    </a:lnTo>
                    <a:lnTo>
                      <a:pt x="68" y="869"/>
                    </a:lnTo>
                    <a:lnTo>
                      <a:pt x="78" y="860"/>
                    </a:lnTo>
                    <a:lnTo>
                      <a:pt x="86" y="852"/>
                    </a:lnTo>
                    <a:lnTo>
                      <a:pt x="96" y="842"/>
                    </a:lnTo>
                    <a:lnTo>
                      <a:pt x="105" y="834"/>
                    </a:lnTo>
                    <a:lnTo>
                      <a:pt x="115" y="826"/>
                    </a:lnTo>
                    <a:lnTo>
                      <a:pt x="124" y="817"/>
                    </a:lnTo>
                    <a:lnTo>
                      <a:pt x="135" y="809"/>
                    </a:lnTo>
                    <a:lnTo>
                      <a:pt x="146" y="799"/>
                    </a:lnTo>
                    <a:lnTo>
                      <a:pt x="157" y="792"/>
                    </a:lnTo>
                    <a:lnTo>
                      <a:pt x="169" y="784"/>
                    </a:lnTo>
                    <a:lnTo>
                      <a:pt x="182" y="775"/>
                    </a:lnTo>
                    <a:lnTo>
                      <a:pt x="196" y="767"/>
                    </a:lnTo>
                    <a:lnTo>
                      <a:pt x="908" y="351"/>
                    </a:lnTo>
                    <a:lnTo>
                      <a:pt x="919" y="340"/>
                    </a:lnTo>
                    <a:lnTo>
                      <a:pt x="930" y="329"/>
                    </a:lnTo>
                    <a:lnTo>
                      <a:pt x="939" y="317"/>
                    </a:lnTo>
                    <a:lnTo>
                      <a:pt x="948" y="304"/>
                    </a:lnTo>
                    <a:lnTo>
                      <a:pt x="954" y="291"/>
                    </a:lnTo>
                    <a:lnTo>
                      <a:pt x="960" y="276"/>
                    </a:lnTo>
                    <a:lnTo>
                      <a:pt x="965" y="262"/>
                    </a:lnTo>
                    <a:lnTo>
                      <a:pt x="968" y="246"/>
                    </a:lnTo>
                    <a:lnTo>
                      <a:pt x="971" y="232"/>
                    </a:lnTo>
                    <a:lnTo>
                      <a:pt x="973" y="218"/>
                    </a:lnTo>
                    <a:lnTo>
                      <a:pt x="974" y="203"/>
                    </a:lnTo>
                    <a:lnTo>
                      <a:pt x="976" y="190"/>
                    </a:lnTo>
                    <a:lnTo>
                      <a:pt x="976" y="177"/>
                    </a:lnTo>
                    <a:lnTo>
                      <a:pt x="974" y="165"/>
                    </a:lnTo>
                    <a:lnTo>
                      <a:pt x="973" y="154"/>
                    </a:lnTo>
                    <a:lnTo>
                      <a:pt x="973" y="145"/>
                    </a:lnTo>
                    <a:lnTo>
                      <a:pt x="951" y="0"/>
                    </a:lnTo>
                  </a:path>
                </a:pathLst>
              </a:custGeom>
              <a:solidFill>
                <a:srgbClr val="8C0000"/>
              </a:solidFill>
              <a:ln w="9525" cap="rnd">
                <a:noFill/>
                <a:round/>
                <a:headEnd type="none" w="sm" len="sm"/>
                <a:tailEnd type="none" w="sm" len="sm"/>
              </a:ln>
              <a:effectLst/>
            </p:spPr>
            <p:txBody>
              <a:bodyPr/>
              <a:lstStyle/>
              <a:p>
                <a:pPr>
                  <a:defRPr/>
                </a:pPr>
                <a:endParaRPr lang="en-US"/>
              </a:p>
            </p:txBody>
          </p:sp>
          <p:sp>
            <p:nvSpPr>
              <p:cNvPr id="30" name="Freeform 10"/>
              <p:cNvSpPr>
                <a:spLocks/>
              </p:cNvSpPr>
              <p:nvPr/>
            </p:nvSpPr>
            <p:spPr bwMode="auto">
              <a:xfrm>
                <a:off x="968" y="2592"/>
                <a:ext cx="866" cy="931"/>
              </a:xfrm>
              <a:custGeom>
                <a:avLst/>
                <a:gdLst/>
                <a:ahLst/>
                <a:cxnLst>
                  <a:cxn ang="0">
                    <a:pos x="940" y="18"/>
                  </a:cxn>
                  <a:cxn ang="0">
                    <a:pos x="929" y="48"/>
                  </a:cxn>
                  <a:cxn ang="0">
                    <a:pos x="917" y="74"/>
                  </a:cxn>
                  <a:cxn ang="0">
                    <a:pos x="903" y="100"/>
                  </a:cxn>
                  <a:cxn ang="0">
                    <a:pos x="881" y="126"/>
                  </a:cxn>
                  <a:cxn ang="0">
                    <a:pos x="850" y="152"/>
                  </a:cxn>
                  <a:cxn ang="0">
                    <a:pos x="808" y="182"/>
                  </a:cxn>
                  <a:cxn ang="0">
                    <a:pos x="751" y="217"/>
                  </a:cxn>
                  <a:cxn ang="0">
                    <a:pos x="86" y="615"/>
                  </a:cxn>
                  <a:cxn ang="0">
                    <a:pos x="67" y="631"/>
                  </a:cxn>
                  <a:cxn ang="0">
                    <a:pos x="46" y="652"/>
                  </a:cxn>
                  <a:cxn ang="0">
                    <a:pos x="27" y="682"/>
                  </a:cxn>
                  <a:cxn ang="0">
                    <a:pos x="11" y="717"/>
                  </a:cxn>
                  <a:cxn ang="0">
                    <a:pos x="2" y="760"/>
                  </a:cxn>
                  <a:cxn ang="0">
                    <a:pos x="0" y="810"/>
                  </a:cxn>
                  <a:cxn ang="0">
                    <a:pos x="8" y="866"/>
                  </a:cxn>
                  <a:cxn ang="0">
                    <a:pos x="27" y="930"/>
                  </a:cxn>
                  <a:cxn ang="0">
                    <a:pos x="35" y="903"/>
                  </a:cxn>
                  <a:cxn ang="0">
                    <a:pos x="49" y="880"/>
                  </a:cxn>
                  <a:cxn ang="0">
                    <a:pos x="62" y="859"/>
                  </a:cxn>
                  <a:cxn ang="0">
                    <a:pos x="80" y="838"/>
                  </a:cxn>
                  <a:cxn ang="0">
                    <a:pos x="99" y="820"/>
                  </a:cxn>
                  <a:cxn ang="0">
                    <a:pos x="121" y="804"/>
                  </a:cxn>
                  <a:cxn ang="0">
                    <a:pos x="145" y="788"/>
                  </a:cxn>
                  <a:cxn ang="0">
                    <a:pos x="172" y="774"/>
                  </a:cxn>
                  <a:cxn ang="0">
                    <a:pos x="916" y="348"/>
                  </a:cxn>
                  <a:cxn ang="0">
                    <a:pos x="940" y="325"/>
                  </a:cxn>
                  <a:cxn ang="0">
                    <a:pos x="958" y="297"/>
                  </a:cxn>
                  <a:cxn ang="0">
                    <a:pos x="968" y="268"/>
                  </a:cxn>
                  <a:cxn ang="0">
                    <a:pos x="973" y="236"/>
                  </a:cxn>
                  <a:cxn ang="0">
                    <a:pos x="973" y="206"/>
                  </a:cxn>
                  <a:cxn ang="0">
                    <a:pos x="971" y="178"/>
                  </a:cxn>
                  <a:cxn ang="0">
                    <a:pos x="969" y="154"/>
                  </a:cxn>
                  <a:cxn ang="0">
                    <a:pos x="946" y="0"/>
                  </a:cxn>
                </a:cxnLst>
                <a:rect l="0" t="0" r="r" b="b"/>
                <a:pathLst>
                  <a:path w="974" h="931">
                    <a:moveTo>
                      <a:pt x="946" y="0"/>
                    </a:moveTo>
                    <a:lnTo>
                      <a:pt x="940" y="18"/>
                    </a:lnTo>
                    <a:lnTo>
                      <a:pt x="934" y="33"/>
                    </a:lnTo>
                    <a:lnTo>
                      <a:pt x="929" y="48"/>
                    </a:lnTo>
                    <a:lnTo>
                      <a:pt x="923" y="61"/>
                    </a:lnTo>
                    <a:lnTo>
                      <a:pt x="917" y="74"/>
                    </a:lnTo>
                    <a:lnTo>
                      <a:pt x="911" y="88"/>
                    </a:lnTo>
                    <a:lnTo>
                      <a:pt x="903" y="100"/>
                    </a:lnTo>
                    <a:lnTo>
                      <a:pt x="892" y="112"/>
                    </a:lnTo>
                    <a:lnTo>
                      <a:pt x="881" y="126"/>
                    </a:lnTo>
                    <a:lnTo>
                      <a:pt x="867" y="139"/>
                    </a:lnTo>
                    <a:lnTo>
                      <a:pt x="850" y="152"/>
                    </a:lnTo>
                    <a:lnTo>
                      <a:pt x="830" y="166"/>
                    </a:lnTo>
                    <a:lnTo>
                      <a:pt x="808" y="182"/>
                    </a:lnTo>
                    <a:lnTo>
                      <a:pt x="782" y="199"/>
                    </a:lnTo>
                    <a:lnTo>
                      <a:pt x="751" y="217"/>
                    </a:lnTo>
                    <a:lnTo>
                      <a:pt x="716" y="236"/>
                    </a:lnTo>
                    <a:lnTo>
                      <a:pt x="86" y="615"/>
                    </a:lnTo>
                    <a:lnTo>
                      <a:pt x="76" y="622"/>
                    </a:lnTo>
                    <a:lnTo>
                      <a:pt x="67" y="631"/>
                    </a:lnTo>
                    <a:lnTo>
                      <a:pt x="56" y="642"/>
                    </a:lnTo>
                    <a:lnTo>
                      <a:pt x="46" y="652"/>
                    </a:lnTo>
                    <a:lnTo>
                      <a:pt x="35" y="667"/>
                    </a:lnTo>
                    <a:lnTo>
                      <a:pt x="27" y="682"/>
                    </a:lnTo>
                    <a:lnTo>
                      <a:pt x="19" y="699"/>
                    </a:lnTo>
                    <a:lnTo>
                      <a:pt x="11" y="717"/>
                    </a:lnTo>
                    <a:lnTo>
                      <a:pt x="5" y="739"/>
                    </a:lnTo>
                    <a:lnTo>
                      <a:pt x="2" y="760"/>
                    </a:lnTo>
                    <a:lnTo>
                      <a:pt x="0" y="784"/>
                    </a:lnTo>
                    <a:lnTo>
                      <a:pt x="0" y="810"/>
                    </a:lnTo>
                    <a:lnTo>
                      <a:pt x="2" y="837"/>
                    </a:lnTo>
                    <a:lnTo>
                      <a:pt x="8" y="866"/>
                    </a:lnTo>
                    <a:lnTo>
                      <a:pt x="15" y="897"/>
                    </a:lnTo>
                    <a:lnTo>
                      <a:pt x="27" y="930"/>
                    </a:lnTo>
                    <a:lnTo>
                      <a:pt x="31" y="916"/>
                    </a:lnTo>
                    <a:lnTo>
                      <a:pt x="35" y="903"/>
                    </a:lnTo>
                    <a:lnTo>
                      <a:pt x="41" y="892"/>
                    </a:lnTo>
                    <a:lnTo>
                      <a:pt x="49" y="880"/>
                    </a:lnTo>
                    <a:lnTo>
                      <a:pt x="55" y="870"/>
                    </a:lnTo>
                    <a:lnTo>
                      <a:pt x="62" y="859"/>
                    </a:lnTo>
                    <a:lnTo>
                      <a:pt x="70" y="849"/>
                    </a:lnTo>
                    <a:lnTo>
                      <a:pt x="80" y="838"/>
                    </a:lnTo>
                    <a:lnTo>
                      <a:pt x="88" y="830"/>
                    </a:lnTo>
                    <a:lnTo>
                      <a:pt x="99" y="820"/>
                    </a:lnTo>
                    <a:lnTo>
                      <a:pt x="110" y="812"/>
                    </a:lnTo>
                    <a:lnTo>
                      <a:pt x="121" y="804"/>
                    </a:lnTo>
                    <a:lnTo>
                      <a:pt x="133" y="795"/>
                    </a:lnTo>
                    <a:lnTo>
                      <a:pt x="145" y="788"/>
                    </a:lnTo>
                    <a:lnTo>
                      <a:pt x="159" y="781"/>
                    </a:lnTo>
                    <a:lnTo>
                      <a:pt x="172" y="774"/>
                    </a:lnTo>
                    <a:lnTo>
                      <a:pt x="901" y="357"/>
                    </a:lnTo>
                    <a:lnTo>
                      <a:pt x="916" y="348"/>
                    </a:lnTo>
                    <a:lnTo>
                      <a:pt x="929" y="337"/>
                    </a:lnTo>
                    <a:lnTo>
                      <a:pt x="940" y="325"/>
                    </a:lnTo>
                    <a:lnTo>
                      <a:pt x="951" y="312"/>
                    </a:lnTo>
                    <a:lnTo>
                      <a:pt x="958" y="297"/>
                    </a:lnTo>
                    <a:lnTo>
                      <a:pt x="964" y="283"/>
                    </a:lnTo>
                    <a:lnTo>
                      <a:pt x="968" y="268"/>
                    </a:lnTo>
                    <a:lnTo>
                      <a:pt x="970" y="252"/>
                    </a:lnTo>
                    <a:lnTo>
                      <a:pt x="973" y="236"/>
                    </a:lnTo>
                    <a:lnTo>
                      <a:pt x="973" y="222"/>
                    </a:lnTo>
                    <a:lnTo>
                      <a:pt x="973" y="206"/>
                    </a:lnTo>
                    <a:lnTo>
                      <a:pt x="973" y="192"/>
                    </a:lnTo>
                    <a:lnTo>
                      <a:pt x="971" y="178"/>
                    </a:lnTo>
                    <a:lnTo>
                      <a:pt x="970" y="166"/>
                    </a:lnTo>
                    <a:lnTo>
                      <a:pt x="969" y="154"/>
                    </a:lnTo>
                    <a:lnTo>
                      <a:pt x="968" y="145"/>
                    </a:lnTo>
                    <a:lnTo>
                      <a:pt x="946" y="0"/>
                    </a:lnTo>
                  </a:path>
                </a:pathLst>
              </a:custGeom>
              <a:solidFill>
                <a:srgbClr val="8C0000"/>
              </a:solidFill>
              <a:ln w="9525" cap="rnd">
                <a:noFill/>
                <a:round/>
                <a:headEnd type="none" w="sm" len="sm"/>
                <a:tailEnd type="none" w="sm" len="sm"/>
              </a:ln>
              <a:effectLst/>
            </p:spPr>
            <p:txBody>
              <a:bodyPr/>
              <a:lstStyle/>
              <a:p>
                <a:pPr>
                  <a:defRPr/>
                </a:pPr>
                <a:endParaRPr lang="en-US"/>
              </a:p>
            </p:txBody>
          </p:sp>
          <p:sp>
            <p:nvSpPr>
              <p:cNvPr id="31" name="Freeform 12"/>
              <p:cNvSpPr>
                <a:spLocks/>
              </p:cNvSpPr>
              <p:nvPr/>
            </p:nvSpPr>
            <p:spPr bwMode="auto">
              <a:xfrm>
                <a:off x="941" y="2811"/>
                <a:ext cx="902" cy="645"/>
              </a:xfrm>
              <a:custGeom>
                <a:avLst/>
                <a:gdLst/>
                <a:ahLst/>
                <a:cxnLst>
                  <a:cxn ang="0">
                    <a:pos x="80" y="20"/>
                  </a:cxn>
                  <a:cxn ang="0">
                    <a:pos x="84" y="56"/>
                  </a:cxn>
                  <a:cxn ang="0">
                    <a:pos x="91" y="88"/>
                  </a:cxn>
                  <a:cxn ang="0">
                    <a:pos x="103" y="118"/>
                  </a:cxn>
                  <a:cxn ang="0">
                    <a:pos x="121" y="142"/>
                  </a:cxn>
                  <a:cxn ang="0">
                    <a:pos x="150" y="163"/>
                  </a:cxn>
                  <a:cxn ang="0">
                    <a:pos x="190" y="179"/>
                  </a:cxn>
                  <a:cxn ang="0">
                    <a:pos x="243" y="189"/>
                  </a:cxn>
                  <a:cxn ang="0">
                    <a:pos x="883" y="217"/>
                  </a:cxn>
                  <a:cxn ang="0">
                    <a:pos x="919" y="225"/>
                  </a:cxn>
                  <a:cxn ang="0">
                    <a:pos x="946" y="239"/>
                  </a:cxn>
                  <a:cxn ang="0">
                    <a:pos x="968" y="257"/>
                  </a:cxn>
                  <a:cxn ang="0">
                    <a:pos x="985" y="278"/>
                  </a:cxn>
                  <a:cxn ang="0">
                    <a:pos x="997" y="301"/>
                  </a:cxn>
                  <a:cxn ang="0">
                    <a:pos x="1004" y="324"/>
                  </a:cxn>
                  <a:cxn ang="0">
                    <a:pos x="1008" y="347"/>
                  </a:cxn>
                  <a:cxn ang="0">
                    <a:pos x="1008" y="366"/>
                  </a:cxn>
                  <a:cxn ang="0">
                    <a:pos x="1010" y="392"/>
                  </a:cxn>
                  <a:cxn ang="0">
                    <a:pos x="1011" y="427"/>
                  </a:cxn>
                  <a:cxn ang="0">
                    <a:pos x="1013" y="468"/>
                  </a:cxn>
                  <a:cxn ang="0">
                    <a:pos x="1013" y="510"/>
                  </a:cxn>
                  <a:cxn ang="0">
                    <a:pos x="1009" y="551"/>
                  </a:cxn>
                  <a:cxn ang="0">
                    <a:pos x="1000" y="589"/>
                  </a:cxn>
                  <a:cxn ang="0">
                    <a:pos x="987" y="622"/>
                  </a:cxn>
                  <a:cxn ang="0">
                    <a:pos x="966" y="644"/>
                  </a:cxn>
                  <a:cxn ang="0">
                    <a:pos x="964" y="615"/>
                  </a:cxn>
                  <a:cxn ang="0">
                    <a:pos x="961" y="583"/>
                  </a:cxn>
                  <a:cxn ang="0">
                    <a:pos x="955" y="551"/>
                  </a:cxn>
                  <a:cxn ang="0">
                    <a:pos x="945" y="519"/>
                  </a:cxn>
                  <a:cxn ang="0">
                    <a:pos x="930" y="490"/>
                  </a:cxn>
                  <a:cxn ang="0">
                    <a:pos x="906" y="462"/>
                  </a:cxn>
                  <a:cxn ang="0">
                    <a:pos x="873" y="439"/>
                  </a:cxn>
                  <a:cxn ang="0">
                    <a:pos x="828" y="422"/>
                  </a:cxn>
                  <a:cxn ang="0">
                    <a:pos x="156" y="397"/>
                  </a:cxn>
                  <a:cxn ang="0">
                    <a:pos x="133" y="390"/>
                  </a:cxn>
                  <a:cxn ang="0">
                    <a:pos x="109" y="379"/>
                  </a:cxn>
                  <a:cxn ang="0">
                    <a:pos x="85" y="365"/>
                  </a:cxn>
                  <a:cxn ang="0">
                    <a:pos x="62" y="347"/>
                  </a:cxn>
                  <a:cxn ang="0">
                    <a:pos x="42" y="325"/>
                  </a:cxn>
                  <a:cxn ang="0">
                    <a:pos x="25" y="300"/>
                  </a:cxn>
                  <a:cxn ang="0">
                    <a:pos x="13" y="271"/>
                  </a:cxn>
                  <a:cxn ang="0">
                    <a:pos x="6" y="247"/>
                  </a:cxn>
                  <a:cxn ang="0">
                    <a:pos x="2" y="223"/>
                  </a:cxn>
                  <a:cxn ang="0">
                    <a:pos x="0" y="195"/>
                  </a:cxn>
                  <a:cxn ang="0">
                    <a:pos x="1" y="163"/>
                  </a:cxn>
                  <a:cxn ang="0">
                    <a:pos x="6" y="128"/>
                  </a:cxn>
                  <a:cxn ang="0">
                    <a:pos x="18" y="91"/>
                  </a:cxn>
                  <a:cxn ang="0">
                    <a:pos x="36" y="54"/>
                  </a:cxn>
                  <a:cxn ang="0">
                    <a:pos x="63" y="18"/>
                  </a:cxn>
                </a:cxnLst>
                <a:rect l="0" t="0" r="r" b="b"/>
                <a:pathLst>
                  <a:path w="1014" h="645">
                    <a:moveTo>
                      <a:pt x="80" y="0"/>
                    </a:moveTo>
                    <a:lnTo>
                      <a:pt x="80" y="20"/>
                    </a:lnTo>
                    <a:lnTo>
                      <a:pt x="82" y="38"/>
                    </a:lnTo>
                    <a:lnTo>
                      <a:pt x="84" y="56"/>
                    </a:lnTo>
                    <a:lnTo>
                      <a:pt x="87" y="73"/>
                    </a:lnTo>
                    <a:lnTo>
                      <a:pt x="91" y="88"/>
                    </a:lnTo>
                    <a:lnTo>
                      <a:pt x="96" y="104"/>
                    </a:lnTo>
                    <a:lnTo>
                      <a:pt x="103" y="118"/>
                    </a:lnTo>
                    <a:lnTo>
                      <a:pt x="111" y="130"/>
                    </a:lnTo>
                    <a:lnTo>
                      <a:pt x="121" y="142"/>
                    </a:lnTo>
                    <a:lnTo>
                      <a:pt x="134" y="153"/>
                    </a:lnTo>
                    <a:lnTo>
                      <a:pt x="150" y="163"/>
                    </a:lnTo>
                    <a:lnTo>
                      <a:pt x="169" y="171"/>
                    </a:lnTo>
                    <a:lnTo>
                      <a:pt x="190" y="179"/>
                    </a:lnTo>
                    <a:lnTo>
                      <a:pt x="214" y="185"/>
                    </a:lnTo>
                    <a:lnTo>
                      <a:pt x="243" y="189"/>
                    </a:lnTo>
                    <a:lnTo>
                      <a:pt x="276" y="193"/>
                    </a:lnTo>
                    <a:lnTo>
                      <a:pt x="883" y="217"/>
                    </a:lnTo>
                    <a:lnTo>
                      <a:pt x="901" y="221"/>
                    </a:lnTo>
                    <a:lnTo>
                      <a:pt x="919" y="225"/>
                    </a:lnTo>
                    <a:lnTo>
                      <a:pt x="933" y="231"/>
                    </a:lnTo>
                    <a:lnTo>
                      <a:pt x="946" y="239"/>
                    </a:lnTo>
                    <a:lnTo>
                      <a:pt x="958" y="247"/>
                    </a:lnTo>
                    <a:lnTo>
                      <a:pt x="968" y="257"/>
                    </a:lnTo>
                    <a:lnTo>
                      <a:pt x="978" y="267"/>
                    </a:lnTo>
                    <a:lnTo>
                      <a:pt x="985" y="278"/>
                    </a:lnTo>
                    <a:lnTo>
                      <a:pt x="991" y="289"/>
                    </a:lnTo>
                    <a:lnTo>
                      <a:pt x="997" y="301"/>
                    </a:lnTo>
                    <a:lnTo>
                      <a:pt x="1000" y="312"/>
                    </a:lnTo>
                    <a:lnTo>
                      <a:pt x="1004" y="324"/>
                    </a:lnTo>
                    <a:lnTo>
                      <a:pt x="1005" y="336"/>
                    </a:lnTo>
                    <a:lnTo>
                      <a:pt x="1008" y="347"/>
                    </a:lnTo>
                    <a:lnTo>
                      <a:pt x="1008" y="356"/>
                    </a:lnTo>
                    <a:lnTo>
                      <a:pt x="1008" y="366"/>
                    </a:lnTo>
                    <a:lnTo>
                      <a:pt x="1009" y="379"/>
                    </a:lnTo>
                    <a:lnTo>
                      <a:pt x="1010" y="392"/>
                    </a:lnTo>
                    <a:lnTo>
                      <a:pt x="1010" y="409"/>
                    </a:lnTo>
                    <a:lnTo>
                      <a:pt x="1011" y="427"/>
                    </a:lnTo>
                    <a:lnTo>
                      <a:pt x="1013" y="446"/>
                    </a:lnTo>
                    <a:lnTo>
                      <a:pt x="1013" y="468"/>
                    </a:lnTo>
                    <a:lnTo>
                      <a:pt x="1013" y="489"/>
                    </a:lnTo>
                    <a:lnTo>
                      <a:pt x="1013" y="510"/>
                    </a:lnTo>
                    <a:lnTo>
                      <a:pt x="1011" y="531"/>
                    </a:lnTo>
                    <a:lnTo>
                      <a:pt x="1009" y="551"/>
                    </a:lnTo>
                    <a:lnTo>
                      <a:pt x="1005" y="571"/>
                    </a:lnTo>
                    <a:lnTo>
                      <a:pt x="1000" y="589"/>
                    </a:lnTo>
                    <a:lnTo>
                      <a:pt x="994" y="606"/>
                    </a:lnTo>
                    <a:lnTo>
                      <a:pt x="987" y="622"/>
                    </a:lnTo>
                    <a:lnTo>
                      <a:pt x="978" y="634"/>
                    </a:lnTo>
                    <a:lnTo>
                      <a:pt x="966" y="644"/>
                    </a:lnTo>
                    <a:lnTo>
                      <a:pt x="964" y="629"/>
                    </a:lnTo>
                    <a:lnTo>
                      <a:pt x="964" y="615"/>
                    </a:lnTo>
                    <a:lnTo>
                      <a:pt x="962" y="599"/>
                    </a:lnTo>
                    <a:lnTo>
                      <a:pt x="961" y="583"/>
                    </a:lnTo>
                    <a:lnTo>
                      <a:pt x="958" y="568"/>
                    </a:lnTo>
                    <a:lnTo>
                      <a:pt x="955" y="551"/>
                    </a:lnTo>
                    <a:lnTo>
                      <a:pt x="951" y="535"/>
                    </a:lnTo>
                    <a:lnTo>
                      <a:pt x="945" y="519"/>
                    </a:lnTo>
                    <a:lnTo>
                      <a:pt x="938" y="504"/>
                    </a:lnTo>
                    <a:lnTo>
                      <a:pt x="930" y="490"/>
                    </a:lnTo>
                    <a:lnTo>
                      <a:pt x="919" y="475"/>
                    </a:lnTo>
                    <a:lnTo>
                      <a:pt x="906" y="462"/>
                    </a:lnTo>
                    <a:lnTo>
                      <a:pt x="890" y="450"/>
                    </a:lnTo>
                    <a:lnTo>
                      <a:pt x="873" y="439"/>
                    </a:lnTo>
                    <a:lnTo>
                      <a:pt x="852" y="431"/>
                    </a:lnTo>
                    <a:lnTo>
                      <a:pt x="828" y="422"/>
                    </a:lnTo>
                    <a:lnTo>
                      <a:pt x="165" y="398"/>
                    </a:lnTo>
                    <a:lnTo>
                      <a:pt x="156" y="397"/>
                    </a:lnTo>
                    <a:lnTo>
                      <a:pt x="145" y="394"/>
                    </a:lnTo>
                    <a:lnTo>
                      <a:pt x="133" y="390"/>
                    </a:lnTo>
                    <a:lnTo>
                      <a:pt x="121" y="385"/>
                    </a:lnTo>
                    <a:lnTo>
                      <a:pt x="109" y="379"/>
                    </a:lnTo>
                    <a:lnTo>
                      <a:pt x="97" y="372"/>
                    </a:lnTo>
                    <a:lnTo>
                      <a:pt x="85" y="365"/>
                    </a:lnTo>
                    <a:lnTo>
                      <a:pt x="74" y="356"/>
                    </a:lnTo>
                    <a:lnTo>
                      <a:pt x="62" y="347"/>
                    </a:lnTo>
                    <a:lnTo>
                      <a:pt x="51" y="336"/>
                    </a:lnTo>
                    <a:lnTo>
                      <a:pt x="42" y="325"/>
                    </a:lnTo>
                    <a:lnTo>
                      <a:pt x="33" y="313"/>
                    </a:lnTo>
                    <a:lnTo>
                      <a:pt x="25" y="300"/>
                    </a:lnTo>
                    <a:lnTo>
                      <a:pt x="18" y="287"/>
                    </a:lnTo>
                    <a:lnTo>
                      <a:pt x="13" y="271"/>
                    </a:lnTo>
                    <a:lnTo>
                      <a:pt x="8" y="257"/>
                    </a:lnTo>
                    <a:lnTo>
                      <a:pt x="6" y="247"/>
                    </a:lnTo>
                    <a:lnTo>
                      <a:pt x="3" y="236"/>
                    </a:lnTo>
                    <a:lnTo>
                      <a:pt x="2" y="223"/>
                    </a:lnTo>
                    <a:lnTo>
                      <a:pt x="0" y="210"/>
                    </a:lnTo>
                    <a:lnTo>
                      <a:pt x="0" y="195"/>
                    </a:lnTo>
                    <a:lnTo>
                      <a:pt x="0" y="180"/>
                    </a:lnTo>
                    <a:lnTo>
                      <a:pt x="1" y="163"/>
                    </a:lnTo>
                    <a:lnTo>
                      <a:pt x="2" y="145"/>
                    </a:lnTo>
                    <a:lnTo>
                      <a:pt x="6" y="128"/>
                    </a:lnTo>
                    <a:lnTo>
                      <a:pt x="10" y="110"/>
                    </a:lnTo>
                    <a:lnTo>
                      <a:pt x="18" y="91"/>
                    </a:lnTo>
                    <a:lnTo>
                      <a:pt x="26" y="73"/>
                    </a:lnTo>
                    <a:lnTo>
                      <a:pt x="36" y="54"/>
                    </a:lnTo>
                    <a:lnTo>
                      <a:pt x="48" y="36"/>
                    </a:lnTo>
                    <a:lnTo>
                      <a:pt x="63" y="18"/>
                    </a:lnTo>
                    <a:lnTo>
                      <a:pt x="80" y="0"/>
                    </a:lnTo>
                  </a:path>
                </a:pathLst>
              </a:custGeom>
              <a:solidFill>
                <a:srgbClr val="FF2C2C"/>
              </a:solidFill>
              <a:ln w="9525" cap="rnd">
                <a:noFill/>
                <a:round/>
                <a:headEnd type="none" w="sm" len="sm"/>
                <a:tailEnd type="none" w="sm" len="sm"/>
              </a:ln>
              <a:effectLst/>
            </p:spPr>
            <p:txBody>
              <a:bodyPr/>
              <a:lstStyle/>
              <a:p>
                <a:pPr>
                  <a:defRPr/>
                </a:pPr>
                <a:endParaRPr lang="en-US"/>
              </a:p>
            </p:txBody>
          </p:sp>
        </p:grpSp>
        <p:sp>
          <p:nvSpPr>
            <p:cNvPr id="28" name="Freeform 11"/>
            <p:cNvSpPr>
              <a:spLocks/>
            </p:cNvSpPr>
            <p:nvPr/>
          </p:nvSpPr>
          <p:spPr bwMode="auto">
            <a:xfrm>
              <a:off x="941" y="2208"/>
              <a:ext cx="902" cy="647"/>
            </a:xfrm>
            <a:custGeom>
              <a:avLst/>
              <a:gdLst/>
              <a:ahLst/>
              <a:cxnLst>
                <a:cxn ang="0">
                  <a:pos x="80" y="20"/>
                </a:cxn>
                <a:cxn ang="0">
                  <a:pos x="84" y="57"/>
                </a:cxn>
                <a:cxn ang="0">
                  <a:pos x="91" y="91"/>
                </a:cxn>
                <a:cxn ang="0">
                  <a:pos x="103" y="121"/>
                </a:cxn>
                <a:cxn ang="0">
                  <a:pos x="121" y="146"/>
                </a:cxn>
                <a:cxn ang="0">
                  <a:pos x="150" y="166"/>
                </a:cxn>
                <a:cxn ang="0">
                  <a:pos x="190" y="183"/>
                </a:cxn>
                <a:cxn ang="0">
                  <a:pos x="243" y="195"/>
                </a:cxn>
                <a:cxn ang="0">
                  <a:pos x="883" y="223"/>
                </a:cxn>
                <a:cxn ang="0">
                  <a:pos x="919" y="231"/>
                </a:cxn>
                <a:cxn ang="0">
                  <a:pos x="946" y="244"/>
                </a:cxn>
                <a:cxn ang="0">
                  <a:pos x="968" y="262"/>
                </a:cxn>
                <a:cxn ang="0">
                  <a:pos x="985" y="284"/>
                </a:cxn>
                <a:cxn ang="0">
                  <a:pos x="997" y="306"/>
                </a:cxn>
                <a:cxn ang="0">
                  <a:pos x="1004" y="330"/>
                </a:cxn>
                <a:cxn ang="0">
                  <a:pos x="1008" y="351"/>
                </a:cxn>
                <a:cxn ang="0">
                  <a:pos x="1008" y="372"/>
                </a:cxn>
                <a:cxn ang="0">
                  <a:pos x="1010" y="398"/>
                </a:cxn>
                <a:cxn ang="0">
                  <a:pos x="1011" y="433"/>
                </a:cxn>
                <a:cxn ang="0">
                  <a:pos x="1013" y="473"/>
                </a:cxn>
                <a:cxn ang="0">
                  <a:pos x="1013" y="515"/>
                </a:cxn>
                <a:cxn ang="0">
                  <a:pos x="1008" y="555"/>
                </a:cxn>
                <a:cxn ang="0">
                  <a:pos x="998" y="593"/>
                </a:cxn>
                <a:cxn ang="0">
                  <a:pos x="982" y="624"/>
                </a:cxn>
                <a:cxn ang="0">
                  <a:pos x="961" y="646"/>
                </a:cxn>
                <a:cxn ang="0">
                  <a:pos x="963" y="620"/>
                </a:cxn>
                <a:cxn ang="0">
                  <a:pos x="963" y="593"/>
                </a:cxn>
                <a:cxn ang="0">
                  <a:pos x="958" y="561"/>
                </a:cxn>
                <a:cxn ang="0">
                  <a:pos x="948" y="529"/>
                </a:cxn>
                <a:cxn ang="0">
                  <a:pos x="932" y="498"/>
                </a:cxn>
                <a:cxn ang="0">
                  <a:pos x="907" y="470"/>
                </a:cxn>
                <a:cxn ang="0">
                  <a:pos x="873" y="446"/>
                </a:cxn>
                <a:cxn ang="0">
                  <a:pos x="828" y="428"/>
                </a:cxn>
                <a:cxn ang="0">
                  <a:pos x="156" y="403"/>
                </a:cxn>
                <a:cxn ang="0">
                  <a:pos x="133" y="395"/>
                </a:cxn>
                <a:cxn ang="0">
                  <a:pos x="109" y="384"/>
                </a:cxn>
                <a:cxn ang="0">
                  <a:pos x="85" y="371"/>
                </a:cxn>
                <a:cxn ang="0">
                  <a:pos x="62" y="351"/>
                </a:cxn>
                <a:cxn ang="0">
                  <a:pos x="42" y="330"/>
                </a:cxn>
                <a:cxn ang="0">
                  <a:pos x="25" y="306"/>
                </a:cxn>
                <a:cxn ang="0">
                  <a:pos x="13" y="277"/>
                </a:cxn>
                <a:cxn ang="0">
                  <a:pos x="6" y="252"/>
                </a:cxn>
                <a:cxn ang="0">
                  <a:pos x="2" y="226"/>
                </a:cxn>
                <a:cxn ang="0">
                  <a:pos x="0" y="195"/>
                </a:cxn>
                <a:cxn ang="0">
                  <a:pos x="2" y="159"/>
                </a:cxn>
                <a:cxn ang="0">
                  <a:pos x="8" y="121"/>
                </a:cxn>
                <a:cxn ang="0">
                  <a:pos x="19" y="82"/>
                </a:cxn>
                <a:cxn ang="0">
                  <a:pos x="37" y="46"/>
                </a:cxn>
                <a:cxn ang="0">
                  <a:pos x="63" y="14"/>
                </a:cxn>
              </a:cxnLst>
              <a:rect l="0" t="0" r="r" b="b"/>
              <a:pathLst>
                <a:path w="1014" h="647">
                  <a:moveTo>
                    <a:pt x="80" y="0"/>
                  </a:moveTo>
                  <a:lnTo>
                    <a:pt x="80" y="20"/>
                  </a:lnTo>
                  <a:lnTo>
                    <a:pt x="82" y="39"/>
                  </a:lnTo>
                  <a:lnTo>
                    <a:pt x="84" y="57"/>
                  </a:lnTo>
                  <a:lnTo>
                    <a:pt x="87" y="74"/>
                  </a:lnTo>
                  <a:lnTo>
                    <a:pt x="91" y="91"/>
                  </a:lnTo>
                  <a:lnTo>
                    <a:pt x="96" y="106"/>
                  </a:lnTo>
                  <a:lnTo>
                    <a:pt x="103" y="121"/>
                  </a:lnTo>
                  <a:lnTo>
                    <a:pt x="111" y="134"/>
                  </a:lnTo>
                  <a:lnTo>
                    <a:pt x="121" y="146"/>
                  </a:lnTo>
                  <a:lnTo>
                    <a:pt x="134" y="157"/>
                  </a:lnTo>
                  <a:lnTo>
                    <a:pt x="150" y="166"/>
                  </a:lnTo>
                  <a:lnTo>
                    <a:pt x="169" y="176"/>
                  </a:lnTo>
                  <a:lnTo>
                    <a:pt x="190" y="183"/>
                  </a:lnTo>
                  <a:lnTo>
                    <a:pt x="214" y="190"/>
                  </a:lnTo>
                  <a:lnTo>
                    <a:pt x="243" y="195"/>
                  </a:lnTo>
                  <a:lnTo>
                    <a:pt x="276" y="199"/>
                  </a:lnTo>
                  <a:lnTo>
                    <a:pt x="883" y="223"/>
                  </a:lnTo>
                  <a:lnTo>
                    <a:pt x="901" y="225"/>
                  </a:lnTo>
                  <a:lnTo>
                    <a:pt x="919" y="231"/>
                  </a:lnTo>
                  <a:lnTo>
                    <a:pt x="933" y="236"/>
                  </a:lnTo>
                  <a:lnTo>
                    <a:pt x="946" y="244"/>
                  </a:lnTo>
                  <a:lnTo>
                    <a:pt x="958" y="253"/>
                  </a:lnTo>
                  <a:lnTo>
                    <a:pt x="968" y="262"/>
                  </a:lnTo>
                  <a:lnTo>
                    <a:pt x="978" y="273"/>
                  </a:lnTo>
                  <a:lnTo>
                    <a:pt x="985" y="284"/>
                  </a:lnTo>
                  <a:lnTo>
                    <a:pt x="991" y="295"/>
                  </a:lnTo>
                  <a:lnTo>
                    <a:pt x="997" y="306"/>
                  </a:lnTo>
                  <a:lnTo>
                    <a:pt x="1000" y="318"/>
                  </a:lnTo>
                  <a:lnTo>
                    <a:pt x="1004" y="330"/>
                  </a:lnTo>
                  <a:lnTo>
                    <a:pt x="1005" y="341"/>
                  </a:lnTo>
                  <a:lnTo>
                    <a:pt x="1008" y="351"/>
                  </a:lnTo>
                  <a:lnTo>
                    <a:pt x="1008" y="362"/>
                  </a:lnTo>
                  <a:lnTo>
                    <a:pt x="1008" y="372"/>
                  </a:lnTo>
                  <a:lnTo>
                    <a:pt x="1009" y="384"/>
                  </a:lnTo>
                  <a:lnTo>
                    <a:pt x="1010" y="398"/>
                  </a:lnTo>
                  <a:lnTo>
                    <a:pt x="1010" y="415"/>
                  </a:lnTo>
                  <a:lnTo>
                    <a:pt x="1011" y="433"/>
                  </a:lnTo>
                  <a:lnTo>
                    <a:pt x="1013" y="452"/>
                  </a:lnTo>
                  <a:lnTo>
                    <a:pt x="1013" y="473"/>
                  </a:lnTo>
                  <a:lnTo>
                    <a:pt x="1013" y="493"/>
                  </a:lnTo>
                  <a:lnTo>
                    <a:pt x="1013" y="515"/>
                  </a:lnTo>
                  <a:lnTo>
                    <a:pt x="1010" y="535"/>
                  </a:lnTo>
                  <a:lnTo>
                    <a:pt x="1008" y="555"/>
                  </a:lnTo>
                  <a:lnTo>
                    <a:pt x="1004" y="575"/>
                  </a:lnTo>
                  <a:lnTo>
                    <a:pt x="998" y="593"/>
                  </a:lnTo>
                  <a:lnTo>
                    <a:pt x="991" y="609"/>
                  </a:lnTo>
                  <a:lnTo>
                    <a:pt x="982" y="624"/>
                  </a:lnTo>
                  <a:lnTo>
                    <a:pt x="973" y="636"/>
                  </a:lnTo>
                  <a:lnTo>
                    <a:pt x="961" y="646"/>
                  </a:lnTo>
                  <a:lnTo>
                    <a:pt x="962" y="633"/>
                  </a:lnTo>
                  <a:lnTo>
                    <a:pt x="963" y="620"/>
                  </a:lnTo>
                  <a:lnTo>
                    <a:pt x="963" y="607"/>
                  </a:lnTo>
                  <a:lnTo>
                    <a:pt x="963" y="593"/>
                  </a:lnTo>
                  <a:lnTo>
                    <a:pt x="962" y="577"/>
                  </a:lnTo>
                  <a:lnTo>
                    <a:pt x="958" y="561"/>
                  </a:lnTo>
                  <a:lnTo>
                    <a:pt x="954" y="546"/>
                  </a:lnTo>
                  <a:lnTo>
                    <a:pt x="948" y="529"/>
                  </a:lnTo>
                  <a:lnTo>
                    <a:pt x="940" y="513"/>
                  </a:lnTo>
                  <a:lnTo>
                    <a:pt x="932" y="498"/>
                  </a:lnTo>
                  <a:lnTo>
                    <a:pt x="921" y="483"/>
                  </a:lnTo>
                  <a:lnTo>
                    <a:pt x="907" y="470"/>
                  </a:lnTo>
                  <a:lnTo>
                    <a:pt x="891" y="457"/>
                  </a:lnTo>
                  <a:lnTo>
                    <a:pt x="873" y="446"/>
                  </a:lnTo>
                  <a:lnTo>
                    <a:pt x="852" y="435"/>
                  </a:lnTo>
                  <a:lnTo>
                    <a:pt x="828" y="428"/>
                  </a:lnTo>
                  <a:lnTo>
                    <a:pt x="165" y="404"/>
                  </a:lnTo>
                  <a:lnTo>
                    <a:pt x="156" y="403"/>
                  </a:lnTo>
                  <a:lnTo>
                    <a:pt x="145" y="399"/>
                  </a:lnTo>
                  <a:lnTo>
                    <a:pt x="133" y="395"/>
                  </a:lnTo>
                  <a:lnTo>
                    <a:pt x="121" y="391"/>
                  </a:lnTo>
                  <a:lnTo>
                    <a:pt x="109" y="384"/>
                  </a:lnTo>
                  <a:lnTo>
                    <a:pt x="97" y="378"/>
                  </a:lnTo>
                  <a:lnTo>
                    <a:pt x="85" y="371"/>
                  </a:lnTo>
                  <a:lnTo>
                    <a:pt x="74" y="362"/>
                  </a:lnTo>
                  <a:lnTo>
                    <a:pt x="62" y="351"/>
                  </a:lnTo>
                  <a:lnTo>
                    <a:pt x="51" y="342"/>
                  </a:lnTo>
                  <a:lnTo>
                    <a:pt x="42" y="330"/>
                  </a:lnTo>
                  <a:lnTo>
                    <a:pt x="33" y="319"/>
                  </a:lnTo>
                  <a:lnTo>
                    <a:pt x="25" y="306"/>
                  </a:lnTo>
                  <a:lnTo>
                    <a:pt x="18" y="292"/>
                  </a:lnTo>
                  <a:lnTo>
                    <a:pt x="13" y="277"/>
                  </a:lnTo>
                  <a:lnTo>
                    <a:pt x="8" y="262"/>
                  </a:lnTo>
                  <a:lnTo>
                    <a:pt x="6" y="252"/>
                  </a:lnTo>
                  <a:lnTo>
                    <a:pt x="3" y="241"/>
                  </a:lnTo>
                  <a:lnTo>
                    <a:pt x="2" y="226"/>
                  </a:lnTo>
                  <a:lnTo>
                    <a:pt x="1" y="212"/>
                  </a:lnTo>
                  <a:lnTo>
                    <a:pt x="0" y="195"/>
                  </a:lnTo>
                  <a:lnTo>
                    <a:pt x="0" y="177"/>
                  </a:lnTo>
                  <a:lnTo>
                    <a:pt x="2" y="159"/>
                  </a:lnTo>
                  <a:lnTo>
                    <a:pt x="4" y="140"/>
                  </a:lnTo>
                  <a:lnTo>
                    <a:pt x="8" y="121"/>
                  </a:lnTo>
                  <a:lnTo>
                    <a:pt x="13" y="102"/>
                  </a:lnTo>
                  <a:lnTo>
                    <a:pt x="19" y="82"/>
                  </a:lnTo>
                  <a:lnTo>
                    <a:pt x="27" y="64"/>
                  </a:lnTo>
                  <a:lnTo>
                    <a:pt x="37" y="46"/>
                  </a:lnTo>
                  <a:lnTo>
                    <a:pt x="49" y="30"/>
                  </a:lnTo>
                  <a:lnTo>
                    <a:pt x="63" y="14"/>
                  </a:lnTo>
                  <a:lnTo>
                    <a:pt x="80" y="0"/>
                  </a:lnTo>
                </a:path>
              </a:pathLst>
            </a:custGeom>
            <a:solidFill>
              <a:srgbClr val="FF2C2C"/>
            </a:solidFill>
            <a:ln w="9525" cap="rnd">
              <a:noFill/>
              <a:round/>
              <a:headEnd type="none" w="sm" len="sm"/>
              <a:tailEnd type="none" w="sm" len="sm"/>
            </a:ln>
            <a:effectLst/>
          </p:spPr>
          <p:txBody>
            <a:bodyPr/>
            <a:lstStyle/>
            <a:p>
              <a:pPr>
                <a:defRPr/>
              </a:pPr>
              <a:endParaRPr lang="en-US"/>
            </a:p>
          </p:txBody>
        </p:sp>
      </p:grpSp>
      <p:grpSp>
        <p:nvGrpSpPr>
          <p:cNvPr id="13" name="Group 59"/>
          <p:cNvGrpSpPr>
            <a:grpSpLocks/>
          </p:cNvGrpSpPr>
          <p:nvPr/>
        </p:nvGrpSpPr>
        <p:grpSpPr bwMode="auto">
          <a:xfrm>
            <a:off x="1588" y="3171096"/>
            <a:ext cx="2289175" cy="910371"/>
            <a:chOff x="524" y="1583"/>
            <a:chExt cx="1442" cy="497"/>
          </a:xfrm>
        </p:grpSpPr>
        <p:grpSp>
          <p:nvGrpSpPr>
            <p:cNvPr id="14" name="Group 18"/>
            <p:cNvGrpSpPr>
              <a:grpSpLocks/>
            </p:cNvGrpSpPr>
            <p:nvPr/>
          </p:nvGrpSpPr>
          <p:grpSpPr bwMode="auto">
            <a:xfrm rot="-276639">
              <a:off x="524" y="1583"/>
              <a:ext cx="1442" cy="497"/>
              <a:chOff x="464" y="1454"/>
              <a:chExt cx="722" cy="824"/>
            </a:xfrm>
          </p:grpSpPr>
          <p:sp>
            <p:nvSpPr>
              <p:cNvPr id="39" name="Freeform 19"/>
              <p:cNvSpPr>
                <a:spLocks/>
              </p:cNvSpPr>
              <p:nvPr/>
            </p:nvSpPr>
            <p:spPr bwMode="auto">
              <a:xfrm>
                <a:off x="962" y="2077"/>
                <a:ext cx="224" cy="195"/>
              </a:xfrm>
              <a:custGeom>
                <a:avLst/>
                <a:gdLst/>
                <a:ahLst/>
                <a:cxnLst>
                  <a:cxn ang="0">
                    <a:pos x="76" y="93"/>
                  </a:cxn>
                  <a:cxn ang="0">
                    <a:pos x="43" y="0"/>
                  </a:cxn>
                  <a:cxn ang="0">
                    <a:pos x="99" y="61"/>
                  </a:cxn>
                  <a:cxn ang="0">
                    <a:pos x="194" y="34"/>
                  </a:cxn>
                  <a:cxn ang="0">
                    <a:pos x="130" y="84"/>
                  </a:cxn>
                  <a:cxn ang="0">
                    <a:pos x="223" y="126"/>
                  </a:cxn>
                  <a:cxn ang="0">
                    <a:pos x="108" y="116"/>
                  </a:cxn>
                  <a:cxn ang="0">
                    <a:pos x="151" y="195"/>
                  </a:cxn>
                  <a:cxn ang="0">
                    <a:pos x="97" y="132"/>
                  </a:cxn>
                  <a:cxn ang="0">
                    <a:pos x="37" y="186"/>
                  </a:cxn>
                  <a:cxn ang="0">
                    <a:pos x="65" y="110"/>
                  </a:cxn>
                  <a:cxn ang="0">
                    <a:pos x="0" y="64"/>
                  </a:cxn>
                  <a:cxn ang="0">
                    <a:pos x="76" y="93"/>
                  </a:cxn>
                </a:cxnLst>
                <a:rect l="0" t="0" r="r" b="b"/>
                <a:pathLst>
                  <a:path w="224" h="196">
                    <a:moveTo>
                      <a:pt x="76" y="93"/>
                    </a:moveTo>
                    <a:lnTo>
                      <a:pt x="43" y="0"/>
                    </a:lnTo>
                    <a:lnTo>
                      <a:pt x="99" y="61"/>
                    </a:lnTo>
                    <a:lnTo>
                      <a:pt x="194" y="34"/>
                    </a:lnTo>
                    <a:lnTo>
                      <a:pt x="130" y="84"/>
                    </a:lnTo>
                    <a:lnTo>
                      <a:pt x="223" y="126"/>
                    </a:lnTo>
                    <a:lnTo>
                      <a:pt x="108" y="116"/>
                    </a:lnTo>
                    <a:lnTo>
                      <a:pt x="151" y="195"/>
                    </a:lnTo>
                    <a:lnTo>
                      <a:pt x="97" y="132"/>
                    </a:lnTo>
                    <a:lnTo>
                      <a:pt x="37" y="186"/>
                    </a:lnTo>
                    <a:lnTo>
                      <a:pt x="65" y="110"/>
                    </a:lnTo>
                    <a:lnTo>
                      <a:pt x="0" y="64"/>
                    </a:lnTo>
                    <a:lnTo>
                      <a:pt x="76" y="93"/>
                    </a:lnTo>
                  </a:path>
                </a:pathLst>
              </a:custGeom>
              <a:solidFill>
                <a:schemeClr val="tx1"/>
              </a:solidFill>
              <a:ln w="12700" cap="rnd" cmpd="sng">
                <a:solidFill>
                  <a:schemeClr val="bg2"/>
                </a:solidFill>
                <a:prstDash val="solid"/>
                <a:round/>
                <a:headEnd type="none" w="sm" len="sm"/>
                <a:tailEnd type="none" w="sm" len="sm"/>
              </a:ln>
              <a:effectLst/>
            </p:spPr>
            <p:txBody>
              <a:bodyPr/>
              <a:lstStyle/>
              <a:p>
                <a:pPr>
                  <a:defRPr/>
                </a:pPr>
                <a:endParaRPr lang="en-US"/>
              </a:p>
            </p:txBody>
          </p:sp>
          <p:sp>
            <p:nvSpPr>
              <p:cNvPr id="40" name="Freeform 20"/>
              <p:cNvSpPr>
                <a:spLocks/>
              </p:cNvSpPr>
              <p:nvPr/>
            </p:nvSpPr>
            <p:spPr bwMode="auto">
              <a:xfrm>
                <a:off x="980" y="2068"/>
                <a:ext cx="179" cy="210"/>
              </a:xfrm>
              <a:custGeom>
                <a:avLst/>
                <a:gdLst/>
                <a:ahLst/>
                <a:cxnLst>
                  <a:cxn ang="0">
                    <a:pos x="90" y="63"/>
                  </a:cxn>
                  <a:cxn ang="0">
                    <a:pos x="148" y="5"/>
                  </a:cxn>
                  <a:cxn ang="0">
                    <a:pos x="116" y="73"/>
                  </a:cxn>
                  <a:cxn ang="0">
                    <a:pos x="178" y="89"/>
                  </a:cxn>
                  <a:cxn ang="0">
                    <a:pos x="112" y="100"/>
                  </a:cxn>
                  <a:cxn ang="0">
                    <a:pos x="153" y="154"/>
                  </a:cxn>
                  <a:cxn ang="0">
                    <a:pos x="91" y="110"/>
                  </a:cxn>
                  <a:cxn ang="0">
                    <a:pos x="78" y="210"/>
                  </a:cxn>
                  <a:cxn ang="0">
                    <a:pos x="71" y="114"/>
                  </a:cxn>
                  <a:cxn ang="0">
                    <a:pos x="0" y="160"/>
                  </a:cxn>
                  <a:cxn ang="0">
                    <a:pos x="59" y="106"/>
                  </a:cxn>
                  <a:cxn ang="0">
                    <a:pos x="4" y="105"/>
                  </a:cxn>
                  <a:cxn ang="0">
                    <a:pos x="55" y="85"/>
                  </a:cxn>
                  <a:cxn ang="0">
                    <a:pos x="11" y="56"/>
                  </a:cxn>
                  <a:cxn ang="0">
                    <a:pos x="63" y="73"/>
                  </a:cxn>
                  <a:cxn ang="0">
                    <a:pos x="66" y="0"/>
                  </a:cxn>
                  <a:cxn ang="0">
                    <a:pos x="90" y="63"/>
                  </a:cxn>
                </a:cxnLst>
                <a:rect l="0" t="0" r="r" b="b"/>
                <a:pathLst>
                  <a:path w="179" h="211">
                    <a:moveTo>
                      <a:pt x="90" y="63"/>
                    </a:moveTo>
                    <a:lnTo>
                      <a:pt x="148" y="5"/>
                    </a:lnTo>
                    <a:lnTo>
                      <a:pt x="116" y="73"/>
                    </a:lnTo>
                    <a:lnTo>
                      <a:pt x="178" y="89"/>
                    </a:lnTo>
                    <a:lnTo>
                      <a:pt x="112" y="100"/>
                    </a:lnTo>
                    <a:lnTo>
                      <a:pt x="153" y="154"/>
                    </a:lnTo>
                    <a:lnTo>
                      <a:pt x="91" y="110"/>
                    </a:lnTo>
                    <a:lnTo>
                      <a:pt x="78" y="210"/>
                    </a:lnTo>
                    <a:lnTo>
                      <a:pt x="71" y="114"/>
                    </a:lnTo>
                    <a:lnTo>
                      <a:pt x="0" y="160"/>
                    </a:lnTo>
                    <a:lnTo>
                      <a:pt x="59" y="106"/>
                    </a:lnTo>
                    <a:lnTo>
                      <a:pt x="4" y="105"/>
                    </a:lnTo>
                    <a:lnTo>
                      <a:pt x="55" y="85"/>
                    </a:lnTo>
                    <a:lnTo>
                      <a:pt x="11" y="56"/>
                    </a:lnTo>
                    <a:lnTo>
                      <a:pt x="63" y="73"/>
                    </a:lnTo>
                    <a:lnTo>
                      <a:pt x="66" y="0"/>
                    </a:lnTo>
                    <a:lnTo>
                      <a:pt x="90" y="63"/>
                    </a:lnTo>
                  </a:path>
                </a:pathLst>
              </a:custGeom>
              <a:solidFill>
                <a:srgbClr val="FFFF00"/>
              </a:solidFill>
              <a:ln w="9525" cap="rnd">
                <a:noFill/>
                <a:round/>
                <a:headEnd type="none" w="sm" len="sm"/>
                <a:tailEnd type="none" w="sm" len="sm"/>
              </a:ln>
              <a:effectLst/>
            </p:spPr>
            <p:txBody>
              <a:bodyPr/>
              <a:lstStyle/>
              <a:p>
                <a:pPr>
                  <a:defRPr/>
                </a:pPr>
                <a:endParaRPr lang="en-US"/>
              </a:p>
            </p:txBody>
          </p:sp>
          <p:sp>
            <p:nvSpPr>
              <p:cNvPr id="41" name="Oval 21"/>
              <p:cNvSpPr>
                <a:spLocks noChangeArrowheads="1"/>
              </p:cNvSpPr>
              <p:nvPr/>
            </p:nvSpPr>
            <p:spPr bwMode="auto">
              <a:xfrm rot="2100000">
                <a:off x="1064" y="2016"/>
                <a:ext cx="10" cy="10"/>
              </a:xfrm>
              <a:prstGeom prst="ellipse">
                <a:avLst/>
              </a:prstGeom>
              <a:solidFill>
                <a:srgbClr val="CC0000"/>
              </a:solidFill>
              <a:ln w="12700">
                <a:solidFill>
                  <a:srgbClr val="CC0000"/>
                </a:solidFill>
                <a:round/>
                <a:headEnd/>
                <a:tailEnd/>
              </a:ln>
              <a:effectLst/>
            </p:spPr>
            <p:txBody>
              <a:bodyPr wrap="none" anchor="ctr"/>
              <a:lstStyle/>
              <a:p>
                <a:pPr>
                  <a:defRPr/>
                </a:pPr>
                <a:endParaRPr lang="en-US"/>
              </a:p>
            </p:txBody>
          </p:sp>
          <p:grpSp>
            <p:nvGrpSpPr>
              <p:cNvPr id="15" name="Group 22"/>
              <p:cNvGrpSpPr>
                <a:grpSpLocks/>
              </p:cNvGrpSpPr>
              <p:nvPr/>
            </p:nvGrpSpPr>
            <p:grpSpPr bwMode="auto">
              <a:xfrm>
                <a:off x="464" y="1454"/>
                <a:ext cx="596" cy="564"/>
                <a:chOff x="464" y="1454"/>
                <a:chExt cx="596" cy="564"/>
              </a:xfrm>
            </p:grpSpPr>
            <p:sp>
              <p:nvSpPr>
                <p:cNvPr id="43" name="Freeform 23"/>
                <p:cNvSpPr>
                  <a:spLocks/>
                </p:cNvSpPr>
                <p:nvPr/>
              </p:nvSpPr>
              <p:spPr bwMode="auto">
                <a:xfrm>
                  <a:off x="464" y="1466"/>
                  <a:ext cx="594" cy="551"/>
                </a:xfrm>
                <a:custGeom>
                  <a:avLst/>
                  <a:gdLst/>
                  <a:ahLst/>
                  <a:cxnLst>
                    <a:cxn ang="0">
                      <a:pos x="17" y="0"/>
                    </a:cxn>
                    <a:cxn ang="0">
                      <a:pos x="776" y="548"/>
                    </a:cxn>
                    <a:cxn ang="0">
                      <a:pos x="0" y="24"/>
                    </a:cxn>
                    <a:cxn ang="0">
                      <a:pos x="17" y="0"/>
                    </a:cxn>
                  </a:cxnLst>
                  <a:rect l="0" t="0" r="r" b="b"/>
                  <a:pathLst>
                    <a:path w="777" h="549">
                      <a:moveTo>
                        <a:pt x="17" y="0"/>
                      </a:moveTo>
                      <a:lnTo>
                        <a:pt x="776" y="548"/>
                      </a:lnTo>
                      <a:lnTo>
                        <a:pt x="0" y="24"/>
                      </a:lnTo>
                      <a:lnTo>
                        <a:pt x="17" y="0"/>
                      </a:lnTo>
                    </a:path>
                  </a:pathLst>
                </a:custGeom>
                <a:solidFill>
                  <a:srgbClr val="FFFF00"/>
                </a:solidFill>
                <a:ln w="9525" cap="rnd">
                  <a:noFill/>
                  <a:round/>
                  <a:headEnd type="none" w="sm" len="sm"/>
                  <a:tailEnd type="none" w="sm" len="sm"/>
                </a:ln>
                <a:effectLst/>
              </p:spPr>
              <p:txBody>
                <a:bodyPr/>
                <a:lstStyle/>
                <a:p>
                  <a:pPr>
                    <a:defRPr/>
                  </a:pPr>
                  <a:endParaRPr lang="en-US"/>
                </a:p>
              </p:txBody>
            </p:sp>
            <p:grpSp>
              <p:nvGrpSpPr>
                <p:cNvPr id="16" name="Group 24"/>
                <p:cNvGrpSpPr>
                  <a:grpSpLocks/>
                </p:cNvGrpSpPr>
                <p:nvPr/>
              </p:nvGrpSpPr>
              <p:grpSpPr bwMode="auto">
                <a:xfrm>
                  <a:off x="466" y="1454"/>
                  <a:ext cx="594" cy="564"/>
                  <a:chOff x="466" y="1454"/>
                  <a:chExt cx="594" cy="564"/>
                </a:xfrm>
              </p:grpSpPr>
              <p:sp>
                <p:nvSpPr>
                  <p:cNvPr id="45" name="Freeform 25"/>
                  <p:cNvSpPr>
                    <a:spLocks/>
                  </p:cNvSpPr>
                  <p:nvPr/>
                </p:nvSpPr>
                <p:spPr bwMode="auto">
                  <a:xfrm>
                    <a:off x="466" y="1454"/>
                    <a:ext cx="591" cy="562"/>
                  </a:xfrm>
                  <a:custGeom>
                    <a:avLst/>
                    <a:gdLst/>
                    <a:ahLst/>
                    <a:cxnLst>
                      <a:cxn ang="0">
                        <a:pos x="8" y="0"/>
                      </a:cxn>
                      <a:cxn ang="0">
                        <a:pos x="759" y="560"/>
                      </a:cxn>
                      <a:cxn ang="0">
                        <a:pos x="0" y="12"/>
                      </a:cxn>
                      <a:cxn ang="0">
                        <a:pos x="8" y="0"/>
                      </a:cxn>
                    </a:cxnLst>
                    <a:rect l="0" t="0" r="r" b="b"/>
                    <a:pathLst>
                      <a:path w="760" h="561">
                        <a:moveTo>
                          <a:pt x="8" y="0"/>
                        </a:moveTo>
                        <a:lnTo>
                          <a:pt x="759" y="560"/>
                        </a:lnTo>
                        <a:lnTo>
                          <a:pt x="0" y="12"/>
                        </a:lnTo>
                        <a:lnTo>
                          <a:pt x="8" y="0"/>
                        </a:lnTo>
                      </a:path>
                    </a:pathLst>
                  </a:custGeom>
                  <a:solidFill>
                    <a:srgbClr val="FF0000"/>
                  </a:solidFill>
                  <a:ln w="9525" cap="rnd">
                    <a:noFill/>
                    <a:round/>
                    <a:headEnd type="none" w="sm" len="sm"/>
                    <a:tailEnd type="none" w="sm" len="sm"/>
                  </a:ln>
                  <a:effectLst/>
                </p:spPr>
                <p:txBody>
                  <a:bodyPr/>
                  <a:lstStyle/>
                  <a:p>
                    <a:pPr>
                      <a:defRPr/>
                    </a:pPr>
                    <a:endParaRPr lang="en-US"/>
                  </a:p>
                </p:txBody>
              </p:sp>
              <p:sp>
                <p:nvSpPr>
                  <p:cNvPr id="46" name="Freeform 26"/>
                  <p:cNvSpPr>
                    <a:spLocks/>
                  </p:cNvSpPr>
                  <p:nvPr/>
                </p:nvSpPr>
                <p:spPr bwMode="auto">
                  <a:xfrm>
                    <a:off x="468" y="1467"/>
                    <a:ext cx="592" cy="551"/>
                  </a:xfrm>
                  <a:custGeom>
                    <a:avLst/>
                    <a:gdLst/>
                    <a:ahLst/>
                    <a:cxnLst>
                      <a:cxn ang="0">
                        <a:pos x="8" y="0"/>
                      </a:cxn>
                      <a:cxn ang="0">
                        <a:pos x="797" y="533"/>
                      </a:cxn>
                      <a:cxn ang="0">
                        <a:pos x="0" y="12"/>
                      </a:cxn>
                      <a:cxn ang="0">
                        <a:pos x="8" y="0"/>
                      </a:cxn>
                    </a:cxnLst>
                    <a:rect l="0" t="0" r="r" b="b"/>
                    <a:pathLst>
                      <a:path w="798" h="534">
                        <a:moveTo>
                          <a:pt x="8" y="0"/>
                        </a:moveTo>
                        <a:lnTo>
                          <a:pt x="797" y="533"/>
                        </a:lnTo>
                        <a:lnTo>
                          <a:pt x="0" y="12"/>
                        </a:lnTo>
                        <a:lnTo>
                          <a:pt x="8" y="0"/>
                        </a:lnTo>
                      </a:path>
                    </a:pathLst>
                  </a:custGeom>
                  <a:solidFill>
                    <a:srgbClr val="FF0000"/>
                  </a:solidFill>
                  <a:ln w="9525" cap="rnd">
                    <a:noFill/>
                    <a:round/>
                    <a:headEnd type="none" w="sm" len="sm"/>
                    <a:tailEnd type="none" w="sm" len="sm"/>
                  </a:ln>
                  <a:effectLst/>
                </p:spPr>
                <p:txBody>
                  <a:bodyPr/>
                  <a:lstStyle/>
                  <a:p>
                    <a:pPr>
                      <a:defRPr/>
                    </a:pPr>
                    <a:endParaRPr lang="en-US"/>
                  </a:p>
                </p:txBody>
              </p:sp>
            </p:grpSp>
          </p:grpSp>
        </p:grpSp>
        <p:grpSp>
          <p:nvGrpSpPr>
            <p:cNvPr id="17" name="Group 58"/>
            <p:cNvGrpSpPr>
              <a:grpSpLocks/>
            </p:cNvGrpSpPr>
            <p:nvPr/>
          </p:nvGrpSpPr>
          <p:grpSpPr bwMode="auto">
            <a:xfrm>
              <a:off x="801" y="1660"/>
              <a:ext cx="447" cy="196"/>
              <a:chOff x="1621" y="1785"/>
              <a:chExt cx="447" cy="106"/>
            </a:xfrm>
          </p:grpSpPr>
          <p:sp>
            <p:nvSpPr>
              <p:cNvPr id="35" name="Freeform 49"/>
              <p:cNvSpPr>
                <a:spLocks/>
              </p:cNvSpPr>
              <p:nvPr/>
            </p:nvSpPr>
            <p:spPr bwMode="auto">
              <a:xfrm rot="21323361">
                <a:off x="1621" y="1785"/>
                <a:ext cx="447" cy="82"/>
              </a:xfrm>
              <a:custGeom>
                <a:avLst/>
                <a:gdLst/>
                <a:ahLst/>
                <a:cxnLst>
                  <a:cxn ang="0">
                    <a:pos x="76" y="93"/>
                  </a:cxn>
                  <a:cxn ang="0">
                    <a:pos x="43" y="0"/>
                  </a:cxn>
                  <a:cxn ang="0">
                    <a:pos x="99" y="61"/>
                  </a:cxn>
                  <a:cxn ang="0">
                    <a:pos x="194" y="34"/>
                  </a:cxn>
                  <a:cxn ang="0">
                    <a:pos x="130" y="84"/>
                  </a:cxn>
                  <a:cxn ang="0">
                    <a:pos x="223" y="126"/>
                  </a:cxn>
                  <a:cxn ang="0">
                    <a:pos x="108" y="116"/>
                  </a:cxn>
                  <a:cxn ang="0">
                    <a:pos x="151" y="195"/>
                  </a:cxn>
                  <a:cxn ang="0">
                    <a:pos x="97" y="132"/>
                  </a:cxn>
                  <a:cxn ang="0">
                    <a:pos x="37" y="186"/>
                  </a:cxn>
                  <a:cxn ang="0">
                    <a:pos x="65" y="110"/>
                  </a:cxn>
                  <a:cxn ang="0">
                    <a:pos x="0" y="64"/>
                  </a:cxn>
                  <a:cxn ang="0">
                    <a:pos x="76" y="93"/>
                  </a:cxn>
                </a:cxnLst>
                <a:rect l="0" t="0" r="r" b="b"/>
                <a:pathLst>
                  <a:path w="224" h="196">
                    <a:moveTo>
                      <a:pt x="76" y="93"/>
                    </a:moveTo>
                    <a:lnTo>
                      <a:pt x="43" y="0"/>
                    </a:lnTo>
                    <a:lnTo>
                      <a:pt x="99" y="61"/>
                    </a:lnTo>
                    <a:lnTo>
                      <a:pt x="194" y="34"/>
                    </a:lnTo>
                    <a:lnTo>
                      <a:pt x="130" y="84"/>
                    </a:lnTo>
                    <a:lnTo>
                      <a:pt x="223" y="126"/>
                    </a:lnTo>
                    <a:lnTo>
                      <a:pt x="108" y="116"/>
                    </a:lnTo>
                    <a:lnTo>
                      <a:pt x="151" y="195"/>
                    </a:lnTo>
                    <a:lnTo>
                      <a:pt x="97" y="132"/>
                    </a:lnTo>
                    <a:lnTo>
                      <a:pt x="37" y="186"/>
                    </a:lnTo>
                    <a:lnTo>
                      <a:pt x="65" y="110"/>
                    </a:lnTo>
                    <a:lnTo>
                      <a:pt x="0" y="64"/>
                    </a:lnTo>
                    <a:lnTo>
                      <a:pt x="76" y="93"/>
                    </a:lnTo>
                  </a:path>
                </a:pathLst>
              </a:custGeom>
              <a:solidFill>
                <a:schemeClr val="tx1"/>
              </a:solidFill>
              <a:ln w="12700" cap="rnd" cmpd="sng">
                <a:solidFill>
                  <a:schemeClr val="bg2"/>
                </a:solidFill>
                <a:prstDash val="solid"/>
                <a:round/>
                <a:headEnd type="none" w="sm" len="sm"/>
                <a:tailEnd type="none" w="sm" len="sm"/>
              </a:ln>
              <a:effectLst/>
            </p:spPr>
            <p:txBody>
              <a:bodyPr/>
              <a:lstStyle/>
              <a:p>
                <a:pPr>
                  <a:defRPr/>
                </a:pPr>
                <a:endParaRPr lang="en-US"/>
              </a:p>
            </p:txBody>
          </p:sp>
          <p:grpSp>
            <p:nvGrpSpPr>
              <p:cNvPr id="18" name="Group 57"/>
              <p:cNvGrpSpPr>
                <a:grpSpLocks/>
              </p:cNvGrpSpPr>
              <p:nvPr/>
            </p:nvGrpSpPr>
            <p:grpSpPr bwMode="auto">
              <a:xfrm>
                <a:off x="1655" y="1787"/>
                <a:ext cx="357" cy="104"/>
                <a:chOff x="1655" y="1809"/>
                <a:chExt cx="357" cy="88"/>
              </a:xfrm>
            </p:grpSpPr>
            <p:sp>
              <p:nvSpPr>
                <p:cNvPr id="37" name="Freeform 50"/>
                <p:cNvSpPr>
                  <a:spLocks/>
                </p:cNvSpPr>
                <p:nvPr/>
              </p:nvSpPr>
              <p:spPr bwMode="auto">
                <a:xfrm rot="21323361">
                  <a:off x="1655" y="1809"/>
                  <a:ext cx="357" cy="88"/>
                </a:xfrm>
                <a:custGeom>
                  <a:avLst/>
                  <a:gdLst/>
                  <a:ahLst/>
                  <a:cxnLst>
                    <a:cxn ang="0">
                      <a:pos x="90" y="63"/>
                    </a:cxn>
                    <a:cxn ang="0">
                      <a:pos x="148" y="5"/>
                    </a:cxn>
                    <a:cxn ang="0">
                      <a:pos x="116" y="73"/>
                    </a:cxn>
                    <a:cxn ang="0">
                      <a:pos x="178" y="89"/>
                    </a:cxn>
                    <a:cxn ang="0">
                      <a:pos x="112" y="100"/>
                    </a:cxn>
                    <a:cxn ang="0">
                      <a:pos x="153" y="154"/>
                    </a:cxn>
                    <a:cxn ang="0">
                      <a:pos x="91" y="110"/>
                    </a:cxn>
                    <a:cxn ang="0">
                      <a:pos x="78" y="210"/>
                    </a:cxn>
                    <a:cxn ang="0">
                      <a:pos x="71" y="114"/>
                    </a:cxn>
                    <a:cxn ang="0">
                      <a:pos x="0" y="160"/>
                    </a:cxn>
                    <a:cxn ang="0">
                      <a:pos x="59" y="106"/>
                    </a:cxn>
                    <a:cxn ang="0">
                      <a:pos x="4" y="105"/>
                    </a:cxn>
                    <a:cxn ang="0">
                      <a:pos x="55" y="85"/>
                    </a:cxn>
                    <a:cxn ang="0">
                      <a:pos x="11" y="56"/>
                    </a:cxn>
                    <a:cxn ang="0">
                      <a:pos x="63" y="73"/>
                    </a:cxn>
                    <a:cxn ang="0">
                      <a:pos x="66" y="0"/>
                    </a:cxn>
                    <a:cxn ang="0">
                      <a:pos x="90" y="63"/>
                    </a:cxn>
                  </a:cxnLst>
                  <a:rect l="0" t="0" r="r" b="b"/>
                  <a:pathLst>
                    <a:path w="179" h="211">
                      <a:moveTo>
                        <a:pt x="90" y="63"/>
                      </a:moveTo>
                      <a:lnTo>
                        <a:pt x="148" y="5"/>
                      </a:lnTo>
                      <a:lnTo>
                        <a:pt x="116" y="73"/>
                      </a:lnTo>
                      <a:lnTo>
                        <a:pt x="178" y="89"/>
                      </a:lnTo>
                      <a:lnTo>
                        <a:pt x="112" y="100"/>
                      </a:lnTo>
                      <a:lnTo>
                        <a:pt x="153" y="154"/>
                      </a:lnTo>
                      <a:lnTo>
                        <a:pt x="91" y="110"/>
                      </a:lnTo>
                      <a:lnTo>
                        <a:pt x="78" y="210"/>
                      </a:lnTo>
                      <a:lnTo>
                        <a:pt x="71" y="114"/>
                      </a:lnTo>
                      <a:lnTo>
                        <a:pt x="0" y="160"/>
                      </a:lnTo>
                      <a:lnTo>
                        <a:pt x="59" y="106"/>
                      </a:lnTo>
                      <a:lnTo>
                        <a:pt x="4" y="105"/>
                      </a:lnTo>
                      <a:lnTo>
                        <a:pt x="55" y="85"/>
                      </a:lnTo>
                      <a:lnTo>
                        <a:pt x="11" y="56"/>
                      </a:lnTo>
                      <a:lnTo>
                        <a:pt x="63" y="73"/>
                      </a:lnTo>
                      <a:lnTo>
                        <a:pt x="66" y="0"/>
                      </a:lnTo>
                      <a:lnTo>
                        <a:pt x="90" y="63"/>
                      </a:lnTo>
                    </a:path>
                  </a:pathLst>
                </a:custGeom>
                <a:solidFill>
                  <a:srgbClr val="FFFF00"/>
                </a:solidFill>
                <a:ln w="9525" cap="rnd">
                  <a:noFill/>
                  <a:round/>
                  <a:headEnd type="none" w="sm" len="sm"/>
                  <a:tailEnd type="none" w="sm" len="sm"/>
                </a:ln>
                <a:effectLst/>
              </p:spPr>
              <p:txBody>
                <a:bodyPr/>
                <a:lstStyle/>
                <a:p>
                  <a:pPr>
                    <a:defRPr/>
                  </a:pPr>
                  <a:endParaRPr lang="en-US"/>
                </a:p>
              </p:txBody>
            </p:sp>
            <p:sp>
              <p:nvSpPr>
                <p:cNvPr id="38" name="Oval 51"/>
                <p:cNvSpPr>
                  <a:spLocks noChangeArrowheads="1"/>
                </p:cNvSpPr>
                <p:nvPr/>
              </p:nvSpPr>
              <p:spPr bwMode="auto">
                <a:xfrm rot="1823361">
                  <a:off x="1816" y="1877"/>
                  <a:ext cx="20" cy="4"/>
                </a:xfrm>
                <a:prstGeom prst="ellipse">
                  <a:avLst/>
                </a:prstGeom>
                <a:solidFill>
                  <a:srgbClr val="CC0000"/>
                </a:solidFill>
                <a:ln w="12700">
                  <a:solidFill>
                    <a:srgbClr val="CC0000"/>
                  </a:solidFill>
                  <a:round/>
                  <a:headEnd/>
                  <a:tailEnd/>
                </a:ln>
                <a:effectLst/>
              </p:spPr>
              <p:txBody>
                <a:bodyPr wrap="none" anchor="ctr"/>
                <a:lstStyle/>
                <a:p>
                  <a:pPr>
                    <a:defRPr/>
                  </a:pPr>
                  <a:endParaRPr lang="en-US"/>
                </a:p>
              </p:txBody>
            </p:sp>
          </p:grpSp>
        </p:grpSp>
      </p:gr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4.72222E-6 -2.17794E-6 L -0.0033 0.18142 " pathEditMode="relative" rAng="0" ptsTypes="AA">
                                      <p:cBhvr>
                                        <p:cTn id="6" dur="1000" fill="hold"/>
                                        <p:tgtEl>
                                          <p:spTgt spid="3"/>
                                        </p:tgtEl>
                                        <p:attrNameLst>
                                          <p:attrName>ppt_x</p:attrName>
                                          <p:attrName>ppt_y</p:attrName>
                                        </p:attrNameLst>
                                      </p:cBhvr>
                                      <p:rCtr x="-2" y="91"/>
                                    </p:animMotion>
                                  </p:childTnLst>
                                </p:cTn>
                              </p:par>
                            </p:childTnLst>
                          </p:cTn>
                        </p:par>
                        <p:par>
                          <p:cTn id="7" fill="hold">
                            <p:stCondLst>
                              <p:cond delay="1000"/>
                            </p:stCondLst>
                            <p:childTnLst>
                              <p:par>
                                <p:cTn id="8" presetID="42" presetClass="path" presetSubtype="0" accel="50000" decel="50000" fill="hold" nodeType="afterEffect">
                                  <p:stCondLst>
                                    <p:cond delay="0"/>
                                  </p:stCondLst>
                                  <p:childTnLst>
                                    <p:animMotion origin="layout" path="M 4.72222E-6 -2.17794E-6 L -0.0033 0.18142 " pathEditMode="relative" rAng="0" ptsTypes="AA">
                                      <p:cBhvr>
                                        <p:cTn id="9" dur="1000" fill="hold"/>
                                        <p:tgtEl>
                                          <p:spTgt spid="11"/>
                                        </p:tgtEl>
                                        <p:attrNameLst>
                                          <p:attrName>ppt_x</p:attrName>
                                          <p:attrName>ppt_y</p:attrName>
                                        </p:attrNameLst>
                                      </p:cBhvr>
                                      <p:rCtr x="-2" y="91"/>
                                    </p:animMotion>
                                  </p:childTnLst>
                                </p:cTn>
                              </p:par>
                            </p:childTnLst>
                          </p:cTn>
                        </p:par>
                        <p:par>
                          <p:cTn id="10" fill="hold">
                            <p:stCondLst>
                              <p:cond delay="2000"/>
                            </p:stCondLst>
                            <p:childTnLst>
                              <p:par>
                                <p:cTn id="11" presetID="22" presetClass="entr" presetSubtype="8"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762000" y="0"/>
            <a:ext cx="8153400" cy="1143001"/>
          </a:xfrm>
          <a:prstGeom prst="rect">
            <a:avLst/>
          </a:prstGeom>
          <a:effectLst>
            <a:outerShdw dist="35921" dir="2700000" algn="ctr" rotWithShape="0">
              <a:srgbClr val="000000"/>
            </a:outerShdw>
          </a:effectLst>
        </p:spPr>
        <p:txBody>
          <a:bodyPr lIns="92075" tIns="46038" rIns="92075" bIns="46038"/>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chemeClr val="tx2"/>
                </a:solidFill>
                <a:uLnTx/>
                <a:uFillTx/>
                <a:latin typeface="+mj-lt"/>
                <a:ea typeface="+mj-ea"/>
                <a:cs typeface="+mj-cs"/>
              </a:rPr>
              <a:t>Radon Is A Serious National Health Problem</a:t>
            </a:r>
          </a:p>
        </p:txBody>
      </p:sp>
      <p:sp>
        <p:nvSpPr>
          <p:cNvPr id="3" name="Rectangle 3"/>
          <p:cNvSpPr txBox="1">
            <a:spLocks noChangeArrowheads="1"/>
          </p:cNvSpPr>
          <p:nvPr/>
        </p:nvSpPr>
        <p:spPr>
          <a:xfrm>
            <a:off x="973138" y="1447800"/>
            <a:ext cx="7942262" cy="4114800"/>
          </a:xfrm>
          <a:prstGeom prst="rect">
            <a:avLst/>
          </a:prstGeom>
          <a:noFill/>
        </p:spPr>
        <p:txBody>
          <a:bodyPr lIns="92075" tIns="46038" rIns="92075" bIns="46038"/>
          <a:lstStyle/>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American Lung Association</a:t>
            </a:r>
          </a:p>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American Medical Association</a:t>
            </a:r>
          </a:p>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Environmental Protection Agency</a:t>
            </a:r>
          </a:p>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National Academy of Sciences</a:t>
            </a:r>
          </a:p>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National Council on Radiation Protection and Measurement</a:t>
            </a:r>
          </a:p>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U.S. Surgeon General</a:t>
            </a:r>
          </a:p>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rPr>
              <a:t>World Health Organization, and others…..</a:t>
            </a:r>
          </a:p>
        </p:txBody>
      </p:sp>
    </p:spTree>
  </p:cSld>
  <p:clrMapOvr>
    <a:masterClrMapping/>
  </p:clrMapOvr>
  <p:transition>
    <p:cover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381000" y="0"/>
            <a:ext cx="8534400"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en-US" sz="1400" b="1" dirty="0">
              <a:solidFill>
                <a:srgbClr val="000000"/>
              </a:solidFill>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2"/>
                </a:solidFill>
                <a:effectLst/>
                <a:latin typeface="Times New Roman" pitchFamily="18" charset="0"/>
                <a:ea typeface="Calibri" pitchFamily="34" charset="0"/>
                <a:cs typeface="Times New Roman" pitchFamily="18" charset="0"/>
              </a:rPr>
              <a:t>AIM OF PRESENT INVESTIGATION</a:t>
            </a:r>
          </a:p>
          <a:p>
            <a:pPr marL="0" marR="0" lvl="0" indent="0" algn="just" defTabSz="914400" rtl="0" eaLnBrk="1" fontAlgn="base" latinLnBrk="0" hangingPunct="1">
              <a:lnSpc>
                <a:spcPct val="100000"/>
              </a:lnSpc>
              <a:spcBef>
                <a:spcPct val="0"/>
              </a:spcBef>
              <a:spcAft>
                <a:spcPct val="0"/>
              </a:spcAft>
              <a:buClrTx/>
              <a:buSzTx/>
              <a:buFontTx/>
              <a:buNone/>
              <a:tabLst/>
            </a:pPr>
            <a:endParaRPr lang="en-US" sz="1400" b="1" dirty="0">
              <a:solidFill>
                <a:srgbClr val="000000"/>
              </a:solidFill>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Keeping in view the health hazard effects of radon, </a:t>
            </a:r>
            <a:r>
              <a:rPr kumimoji="0" lang="en-US" sz="28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thoron</a:t>
            </a:r>
            <a:r>
              <a:rPr lang="en-US" sz="2800" dirty="0">
                <a:solidFill>
                  <a:srgbClr val="000000"/>
                </a:solidFill>
                <a:latin typeface="Times New Roman" pitchFamily="18" charset="0"/>
                <a:ea typeface="Calibri" pitchFamily="34" charset="0"/>
                <a:cs typeface="Times New Roman" pitchFamily="18" charset="0"/>
              </a:rPr>
              <a:t> </a:t>
            </a: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and their progeny concentration to the general population, a study is proposed to measure their levels in the dwellings of  Bareilly, Uttar Pradesh, India.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The aim of this investigation is to measure the concentrations of radon, </a:t>
            </a:r>
            <a:r>
              <a:rPr kumimoji="0" lang="en-US" sz="28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thoron</a:t>
            </a: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and their daughter products in indoor environment to </a:t>
            </a:r>
            <a:r>
              <a:rPr kumimoji="0" lang="en-US" sz="28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corelate</a:t>
            </a: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the radon and </a:t>
            </a:r>
            <a:r>
              <a:rPr kumimoji="0" lang="en-US" sz="28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thoron</a:t>
            </a: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data in the study area.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The annual effective dose rate will also be measured and compared with the International recommendations.</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cover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228600"/>
            <a:ext cx="6934200" cy="707886"/>
          </a:xfrm>
          <a:prstGeom prst="rect">
            <a:avLst/>
          </a:prstGeom>
        </p:spPr>
        <p:txBody>
          <a:bodyPr wrap="square">
            <a:spAutoFit/>
          </a:bodyPr>
          <a:lstStyle/>
          <a:p>
            <a:pPr algn="ctr"/>
            <a:r>
              <a:rPr lang="en-US" sz="4000" b="1" dirty="0" smtClean="0">
                <a:solidFill>
                  <a:schemeClr val="tx2"/>
                </a:solidFill>
              </a:rPr>
              <a:t>Area under study</a:t>
            </a:r>
            <a:endParaRPr lang="en-US" sz="4000" dirty="0">
              <a:solidFill>
                <a:schemeClr val="tx2"/>
              </a:solidFill>
            </a:endParaRPr>
          </a:p>
        </p:txBody>
      </p:sp>
      <p:sp>
        <p:nvSpPr>
          <p:cNvPr id="4" name="Rectangle 3"/>
          <p:cNvSpPr txBox="1">
            <a:spLocks noChangeArrowheads="1"/>
          </p:cNvSpPr>
          <p:nvPr/>
        </p:nvSpPr>
        <p:spPr>
          <a:xfrm>
            <a:off x="457200" y="1371600"/>
            <a:ext cx="8458200" cy="5181600"/>
          </a:xfrm>
          <a:prstGeom prst="rect">
            <a:avLst/>
          </a:prstGeom>
          <a:noFill/>
        </p:spPr>
        <p:txBody>
          <a:bodyPr lIns="92075" tIns="46038" rIns="92075" bIns="46038"/>
          <a:lstStyle/>
          <a:p>
            <a:pPr marL="274320" marR="0" lvl="0" indent="-274320" algn="just" defTabSz="914400" rtl="0" eaLnBrk="1" fontAlgn="auto" latinLnBrk="0" hangingPunct="1">
              <a:lnSpc>
                <a:spcPct val="90000"/>
              </a:lnSpc>
              <a:spcBef>
                <a:spcPct val="25000"/>
              </a:spcBef>
              <a:spcAft>
                <a:spcPts val="0"/>
              </a:spcAft>
              <a:buClr>
                <a:schemeClr val="accent3"/>
              </a:buClr>
              <a:buSzPct val="95000"/>
              <a:buFont typeface="Wingdings 2"/>
              <a:buChar char=""/>
              <a:tabLst/>
              <a:defRPr/>
            </a:pPr>
            <a:r>
              <a:rPr lang="en-US" sz="2800" dirty="0" smtClean="0"/>
              <a:t>The measurement of radon and </a:t>
            </a:r>
            <a:r>
              <a:rPr lang="en-US" sz="2800" dirty="0" err="1" smtClean="0"/>
              <a:t>thoron</a:t>
            </a:r>
            <a:r>
              <a:rPr lang="en-US" sz="2800" dirty="0" smtClean="0"/>
              <a:t> decay  products concentration will be carried out in the   dwellings of Bareilly using deposition based direct progeny sensor(DPS) technique.</a:t>
            </a:r>
          </a:p>
          <a:p>
            <a:pPr marL="274320" indent="-274320" algn="just">
              <a:lnSpc>
                <a:spcPct val="90000"/>
              </a:lnSpc>
              <a:spcBef>
                <a:spcPct val="25000"/>
              </a:spcBef>
              <a:buClr>
                <a:schemeClr val="accent3"/>
              </a:buClr>
              <a:buSzPct val="95000"/>
              <a:buFont typeface="Wingdings 2"/>
              <a:buChar char=""/>
              <a:defRPr/>
            </a:pPr>
            <a:r>
              <a:rPr lang="en-US" sz="2800" dirty="0" smtClean="0"/>
              <a:t>The dwellings in the study area are mainly made of bricks using cement and concrete. </a:t>
            </a:r>
          </a:p>
          <a:p>
            <a:pPr marL="274320" indent="-274320" algn="just">
              <a:lnSpc>
                <a:spcPct val="90000"/>
              </a:lnSpc>
              <a:spcBef>
                <a:spcPct val="25000"/>
              </a:spcBef>
              <a:buClr>
                <a:schemeClr val="accent3"/>
              </a:buClr>
              <a:buSzPct val="95000"/>
              <a:buFont typeface="Wingdings 2"/>
              <a:buChar char=""/>
              <a:defRPr/>
            </a:pPr>
            <a:r>
              <a:rPr lang="en-US" sz="2800" dirty="0" smtClean="0"/>
              <a:t>The selection of dwellings for installing DTPS/DRPS will be  taking into account the degree of ventilation, type of floor, number of windows and doors as they all responsible for variation in indoor radon concentration.</a:t>
            </a:r>
            <a:endParaRPr kumimoji="0" lang="en-US" sz="2800" b="0" i="1" u="none" strike="noStrike" kern="1200" cap="none" spc="0" normalizeH="0" baseline="0" noProof="0" dirty="0" smtClean="0">
              <a:ln>
                <a:noFill/>
              </a:ln>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ransition>
    <p:cover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
            <a:ext cx="9372600" cy="1508105"/>
          </a:xfrm>
          <a:prstGeom prst="rect">
            <a:avLst/>
          </a:prstGeom>
        </p:spPr>
        <p:txBody>
          <a:bodyPr wrap="square">
            <a:spAutoFit/>
          </a:bodyPr>
          <a:lstStyle/>
          <a:p>
            <a:pPr algn="ctr"/>
            <a:r>
              <a:rPr lang="en-US" sz="3600" b="1" dirty="0" smtClean="0">
                <a:solidFill>
                  <a:srgbClr val="002060"/>
                </a:solidFill>
              </a:rPr>
              <a:t>EXPERIMENTAL TECHNIQUES USED </a:t>
            </a:r>
            <a:endParaRPr lang="en-US" sz="2400" b="1" dirty="0" smtClean="0">
              <a:solidFill>
                <a:srgbClr val="002060"/>
              </a:solidFill>
            </a:endParaRPr>
          </a:p>
          <a:p>
            <a:pPr algn="ctr"/>
            <a:r>
              <a:rPr lang="en-US" sz="2800" dirty="0" smtClean="0">
                <a:solidFill>
                  <a:srgbClr val="002060"/>
                </a:solidFill>
              </a:rPr>
              <a:t>Measurement of Radon and </a:t>
            </a:r>
            <a:r>
              <a:rPr lang="en-US" sz="2800" dirty="0" err="1" smtClean="0">
                <a:solidFill>
                  <a:srgbClr val="002060"/>
                </a:solidFill>
              </a:rPr>
              <a:t>thoron</a:t>
            </a:r>
            <a:r>
              <a:rPr lang="en-US" sz="2800" dirty="0" smtClean="0">
                <a:solidFill>
                  <a:srgbClr val="002060"/>
                </a:solidFill>
              </a:rPr>
              <a:t> decay products  </a:t>
            </a:r>
          </a:p>
          <a:p>
            <a:pPr algn="ctr"/>
            <a:r>
              <a:rPr lang="en-US" sz="2800" dirty="0" smtClean="0">
                <a:solidFill>
                  <a:srgbClr val="002060"/>
                </a:solidFill>
              </a:rPr>
              <a:t>(Deposition based Direct Progeny Sensors)</a:t>
            </a:r>
            <a:endParaRPr lang="en-US" sz="2800" dirty="0">
              <a:solidFill>
                <a:srgbClr val="002060"/>
              </a:solidFill>
            </a:endParaRPr>
          </a:p>
        </p:txBody>
      </p:sp>
      <p:sp>
        <p:nvSpPr>
          <p:cNvPr id="3" name="Rectangle 2"/>
          <p:cNvSpPr/>
          <p:nvPr/>
        </p:nvSpPr>
        <p:spPr>
          <a:xfrm>
            <a:off x="4343400" y="1676400"/>
            <a:ext cx="4648200" cy="4401205"/>
          </a:xfrm>
          <a:prstGeom prst="rect">
            <a:avLst/>
          </a:prstGeom>
        </p:spPr>
        <p:txBody>
          <a:bodyPr wrap="square">
            <a:spAutoFit/>
          </a:bodyPr>
          <a:lstStyle/>
          <a:p>
            <a:r>
              <a:rPr lang="en-US" sz="2800" b="1" u="sng" dirty="0" smtClean="0">
                <a:solidFill>
                  <a:srgbClr val="FF0000"/>
                </a:solidFill>
                <a:latin typeface="+mj-lt"/>
              </a:rPr>
              <a:t>Direct Radon Progeny Sensor</a:t>
            </a:r>
          </a:p>
          <a:p>
            <a:r>
              <a:rPr lang="en-US" sz="2800" b="1" dirty="0" smtClean="0">
                <a:solidFill>
                  <a:schemeClr val="accent2"/>
                </a:solidFill>
                <a:latin typeface="+mj-lt"/>
              </a:rPr>
              <a:t>Absorber</a:t>
            </a:r>
          </a:p>
          <a:p>
            <a:r>
              <a:rPr lang="en-US" sz="2800" b="1" dirty="0" smtClean="0">
                <a:solidFill>
                  <a:schemeClr val="tx2"/>
                </a:solidFill>
                <a:latin typeface="+mj-lt"/>
              </a:rPr>
              <a:t>Aluminized Mylar + Cellulose Nitrate (25</a:t>
            </a:r>
            <a:r>
              <a:rPr lang="el-GR" sz="2800" b="1" dirty="0" smtClean="0">
                <a:solidFill>
                  <a:schemeClr val="tx2"/>
                </a:solidFill>
                <a:latin typeface="+mj-lt"/>
              </a:rPr>
              <a:t>μ</a:t>
            </a:r>
            <a:r>
              <a:rPr lang="en-US" sz="2800" b="1" dirty="0" smtClean="0">
                <a:solidFill>
                  <a:schemeClr val="tx2"/>
                </a:solidFill>
                <a:latin typeface="+mj-lt"/>
              </a:rPr>
              <a:t>m+12</a:t>
            </a:r>
            <a:r>
              <a:rPr lang="el-GR" sz="2800" b="1" dirty="0" smtClean="0">
                <a:solidFill>
                  <a:schemeClr val="tx2"/>
                </a:solidFill>
                <a:latin typeface="+mj-lt"/>
              </a:rPr>
              <a:t>μ</a:t>
            </a:r>
            <a:r>
              <a:rPr lang="en-US" sz="2800" b="1" dirty="0" smtClean="0">
                <a:solidFill>
                  <a:schemeClr val="tx2"/>
                </a:solidFill>
                <a:latin typeface="+mj-lt"/>
              </a:rPr>
              <a:t>m=37</a:t>
            </a:r>
            <a:r>
              <a:rPr lang="el-GR" sz="2800" b="1" dirty="0" smtClean="0">
                <a:solidFill>
                  <a:schemeClr val="tx2"/>
                </a:solidFill>
                <a:latin typeface="+mj-lt"/>
              </a:rPr>
              <a:t>μ</a:t>
            </a:r>
            <a:r>
              <a:rPr lang="en-US" sz="2800" b="1" dirty="0" smtClean="0">
                <a:solidFill>
                  <a:schemeClr val="tx2"/>
                </a:solidFill>
                <a:latin typeface="+mj-lt"/>
              </a:rPr>
              <a:t>m)</a:t>
            </a:r>
          </a:p>
          <a:p>
            <a:r>
              <a:rPr lang="en-US" sz="2800" b="1" dirty="0" smtClean="0">
                <a:solidFill>
                  <a:schemeClr val="tx2"/>
                </a:solidFill>
                <a:latin typeface="+mj-lt"/>
              </a:rPr>
              <a:t>214Po-7.67MeV(</a:t>
            </a:r>
            <a:r>
              <a:rPr lang="el-GR" sz="2800" b="1" dirty="0" smtClean="0">
                <a:solidFill>
                  <a:schemeClr val="tx2"/>
                </a:solidFill>
                <a:latin typeface="+mj-lt"/>
              </a:rPr>
              <a:t>α-</a:t>
            </a:r>
            <a:r>
              <a:rPr lang="en-US" sz="2800" b="1" dirty="0" smtClean="0">
                <a:solidFill>
                  <a:schemeClr val="tx2"/>
                </a:solidFill>
                <a:latin typeface="+mj-lt"/>
              </a:rPr>
              <a:t>Particle)</a:t>
            </a:r>
          </a:p>
          <a:p>
            <a:endParaRPr lang="en-US" sz="2800" b="1" dirty="0" smtClean="0">
              <a:solidFill>
                <a:schemeClr val="tx2"/>
              </a:solidFill>
              <a:latin typeface="+mj-lt"/>
            </a:endParaRPr>
          </a:p>
          <a:p>
            <a:r>
              <a:rPr lang="en-US" sz="2800" b="1" u="sng" dirty="0" smtClean="0">
                <a:solidFill>
                  <a:srgbClr val="FF0000"/>
                </a:solidFill>
                <a:latin typeface="+mj-lt"/>
              </a:rPr>
              <a:t>Direct Thoron Progeny Sensor</a:t>
            </a:r>
          </a:p>
          <a:p>
            <a:r>
              <a:rPr lang="en-US" sz="2800" b="1" dirty="0" smtClean="0">
                <a:solidFill>
                  <a:schemeClr val="accent2"/>
                </a:solidFill>
                <a:latin typeface="+mj-lt"/>
              </a:rPr>
              <a:t>Absorber</a:t>
            </a:r>
          </a:p>
          <a:p>
            <a:r>
              <a:rPr lang="en-US" sz="2800" b="1" dirty="0" smtClean="0">
                <a:solidFill>
                  <a:schemeClr val="tx2"/>
                </a:solidFill>
                <a:latin typeface="+mj-lt"/>
              </a:rPr>
              <a:t>Aluminized Mylar (50</a:t>
            </a:r>
            <a:r>
              <a:rPr lang="el-GR" sz="2800" b="1" dirty="0" smtClean="0">
                <a:solidFill>
                  <a:schemeClr val="tx2"/>
                </a:solidFill>
                <a:latin typeface="+mj-lt"/>
              </a:rPr>
              <a:t>μ</a:t>
            </a:r>
            <a:r>
              <a:rPr lang="en-US" sz="2800" b="1" dirty="0" smtClean="0">
                <a:solidFill>
                  <a:schemeClr val="tx2"/>
                </a:solidFill>
                <a:latin typeface="+mj-lt"/>
              </a:rPr>
              <a:t>m)</a:t>
            </a:r>
          </a:p>
          <a:p>
            <a:r>
              <a:rPr lang="en-US" sz="2800" b="1" dirty="0" smtClean="0">
                <a:solidFill>
                  <a:schemeClr val="tx2"/>
                </a:solidFill>
                <a:latin typeface="+mj-lt"/>
              </a:rPr>
              <a:t>212Po-8.78MeV(</a:t>
            </a:r>
            <a:r>
              <a:rPr lang="el-GR" sz="2800" b="1" dirty="0" smtClean="0">
                <a:solidFill>
                  <a:schemeClr val="tx2"/>
                </a:solidFill>
                <a:latin typeface="+mj-lt"/>
              </a:rPr>
              <a:t>α-</a:t>
            </a:r>
            <a:r>
              <a:rPr lang="en-US" sz="2800" b="1" dirty="0" smtClean="0">
                <a:solidFill>
                  <a:schemeClr val="tx2"/>
                </a:solidFill>
                <a:latin typeface="+mj-lt"/>
              </a:rPr>
              <a:t>Particle)</a:t>
            </a:r>
            <a:endParaRPr lang="en-US" sz="2800" dirty="0">
              <a:solidFill>
                <a:schemeClr val="tx2"/>
              </a:solidFill>
              <a:latin typeface="+mj-lt"/>
            </a:endParaRPr>
          </a:p>
        </p:txBody>
      </p:sp>
      <p:pic>
        <p:nvPicPr>
          <p:cNvPr id="4" name="Picture 1"/>
          <p:cNvPicPr>
            <a:picLocks noChangeAspect="1" noChangeArrowheads="1"/>
          </p:cNvPicPr>
          <p:nvPr/>
        </p:nvPicPr>
        <p:blipFill>
          <a:blip r:embed="rId2" cstate="print"/>
          <a:srcRect/>
          <a:stretch>
            <a:fillRect/>
          </a:stretch>
        </p:blipFill>
        <p:spPr bwMode="auto">
          <a:xfrm>
            <a:off x="304800" y="1752600"/>
            <a:ext cx="2895600" cy="5005632"/>
          </a:xfrm>
          <a:prstGeom prst="rect">
            <a:avLst/>
          </a:prstGeom>
          <a:noFill/>
          <a:ln w="9525">
            <a:noFill/>
            <a:miter lim="800000"/>
            <a:headEnd/>
            <a:tailEnd/>
          </a:ln>
        </p:spPr>
      </p:pic>
      <p:sp>
        <p:nvSpPr>
          <p:cNvPr id="5" name="Rectangle 4"/>
          <p:cNvSpPr/>
          <p:nvPr/>
        </p:nvSpPr>
        <p:spPr>
          <a:xfrm>
            <a:off x="4343400" y="6258580"/>
            <a:ext cx="2660600" cy="523220"/>
          </a:xfrm>
          <a:prstGeom prst="rect">
            <a:avLst/>
          </a:prstGeom>
        </p:spPr>
        <p:txBody>
          <a:bodyPr wrap="none">
            <a:spAutoFit/>
          </a:bodyPr>
          <a:lstStyle/>
          <a:p>
            <a:r>
              <a:rPr lang="en-US" sz="2800" b="1" dirty="0" smtClean="0">
                <a:solidFill>
                  <a:srgbClr val="FF0000"/>
                </a:solidFill>
              </a:rPr>
              <a:t>LR-115  Detector</a:t>
            </a:r>
            <a:endParaRPr lang="en-US" sz="2800" b="1" dirty="0">
              <a:solidFill>
                <a:srgbClr val="FF0000"/>
              </a:solidFill>
            </a:endParaRPr>
          </a:p>
        </p:txBody>
      </p:sp>
      <p:cxnSp>
        <p:nvCxnSpPr>
          <p:cNvPr id="6" name="Straight Arrow Connector 5"/>
          <p:cNvCxnSpPr/>
          <p:nvPr/>
        </p:nvCxnSpPr>
        <p:spPr>
          <a:xfrm flipH="1" flipV="1">
            <a:off x="2286000" y="3429000"/>
            <a:ext cx="2133600" cy="29718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7" name="Straight Arrow Connector 6"/>
          <p:cNvCxnSpPr>
            <a:stCxn id="5" idx="1"/>
          </p:cNvCxnSpPr>
          <p:nvPr/>
        </p:nvCxnSpPr>
        <p:spPr>
          <a:xfrm flipH="1" flipV="1">
            <a:off x="2209800" y="5486400"/>
            <a:ext cx="2133600" cy="103379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transition>
    <p:cover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4191001" y="1219200"/>
            <a:ext cx="4724399" cy="4495800"/>
          </a:xfrm>
          <a:prstGeom prst="rect">
            <a:avLst/>
          </a:prstGeom>
          <a:noFill/>
          <a:ln w="9525">
            <a:noFill/>
            <a:miter lim="800000"/>
            <a:headEnd/>
            <a:tailEnd/>
          </a:ln>
        </p:spPr>
      </p:pic>
      <p:sp>
        <p:nvSpPr>
          <p:cNvPr id="3" name="Rectangle 2"/>
          <p:cNvSpPr/>
          <p:nvPr/>
        </p:nvSpPr>
        <p:spPr>
          <a:xfrm>
            <a:off x="4800600" y="5791200"/>
            <a:ext cx="3780124" cy="830997"/>
          </a:xfrm>
          <a:prstGeom prst="rect">
            <a:avLst/>
          </a:prstGeom>
        </p:spPr>
        <p:txBody>
          <a:bodyPr wrap="square">
            <a:spAutoFit/>
          </a:bodyPr>
          <a:lstStyle/>
          <a:p>
            <a:r>
              <a:rPr lang="en-US" sz="2400" b="1" dirty="0" smtClean="0"/>
              <a:t>Schematic diagram of Pin hole dosimeter</a:t>
            </a:r>
            <a:endParaRPr lang="en-US" sz="2400" dirty="0"/>
          </a:p>
        </p:txBody>
      </p:sp>
      <p:sp>
        <p:nvSpPr>
          <p:cNvPr id="4" name="Rectangle 3"/>
          <p:cNvSpPr/>
          <p:nvPr/>
        </p:nvSpPr>
        <p:spPr>
          <a:xfrm>
            <a:off x="0" y="762000"/>
            <a:ext cx="9372600" cy="553998"/>
          </a:xfrm>
          <a:prstGeom prst="rect">
            <a:avLst/>
          </a:prstGeom>
        </p:spPr>
        <p:txBody>
          <a:bodyPr wrap="square">
            <a:spAutoFit/>
          </a:bodyPr>
          <a:lstStyle/>
          <a:p>
            <a:r>
              <a:rPr lang="en-US" sz="3000" b="1" dirty="0" smtClean="0">
                <a:solidFill>
                  <a:srgbClr val="002060"/>
                </a:solidFill>
              </a:rPr>
              <a:t>Measurement of Radon and </a:t>
            </a:r>
            <a:r>
              <a:rPr lang="en-US" sz="3000" b="1" dirty="0" err="1" smtClean="0">
                <a:solidFill>
                  <a:srgbClr val="002060"/>
                </a:solidFill>
              </a:rPr>
              <a:t>thoron</a:t>
            </a:r>
            <a:r>
              <a:rPr lang="en-US" sz="3000" b="1" dirty="0" smtClean="0">
                <a:solidFill>
                  <a:srgbClr val="002060"/>
                </a:solidFill>
              </a:rPr>
              <a:t> Concentration  </a:t>
            </a:r>
            <a:endParaRPr lang="en-US" sz="3000" b="1" dirty="0"/>
          </a:p>
        </p:txBody>
      </p:sp>
      <p:sp>
        <p:nvSpPr>
          <p:cNvPr id="5" name="Rectangle 4"/>
          <p:cNvSpPr/>
          <p:nvPr/>
        </p:nvSpPr>
        <p:spPr>
          <a:xfrm>
            <a:off x="152400" y="1447800"/>
            <a:ext cx="3505200" cy="5355312"/>
          </a:xfrm>
          <a:prstGeom prst="rect">
            <a:avLst/>
          </a:prstGeom>
        </p:spPr>
        <p:txBody>
          <a:bodyPr wrap="square">
            <a:spAutoFit/>
          </a:bodyPr>
          <a:lstStyle/>
          <a:p>
            <a:pPr algn="just"/>
            <a:r>
              <a:rPr lang="en-US" dirty="0" smtClean="0"/>
              <a:t>The concentration of indoor radon &amp; </a:t>
            </a:r>
            <a:r>
              <a:rPr lang="en-US" dirty="0" err="1" smtClean="0"/>
              <a:t>thoron</a:t>
            </a:r>
            <a:r>
              <a:rPr lang="en-US" dirty="0" smtClean="0"/>
              <a:t> was measured in residential houses by pin hole based </a:t>
            </a:r>
            <a:r>
              <a:rPr lang="en-US" baseline="30000" dirty="0" smtClean="0"/>
              <a:t>222</a:t>
            </a:r>
            <a:r>
              <a:rPr lang="en-US" dirty="0" smtClean="0"/>
              <a:t>Rn /</a:t>
            </a:r>
            <a:r>
              <a:rPr lang="en-US" baseline="30000" dirty="0" smtClean="0"/>
              <a:t>220</a:t>
            </a:r>
            <a:r>
              <a:rPr lang="en-US" dirty="0" smtClean="0"/>
              <a:t>Rn discriminator dosimeter. The details and calibration of pin hole based </a:t>
            </a:r>
            <a:r>
              <a:rPr lang="en-US" baseline="30000" dirty="0" smtClean="0"/>
              <a:t>222</a:t>
            </a:r>
            <a:r>
              <a:rPr lang="en-US" dirty="0" smtClean="0"/>
              <a:t>Rn /</a:t>
            </a:r>
            <a:r>
              <a:rPr lang="en-US" baseline="30000" dirty="0" smtClean="0"/>
              <a:t>220</a:t>
            </a:r>
            <a:r>
              <a:rPr lang="en-US" dirty="0" smtClean="0"/>
              <a:t>Rn discriminator dosimeter was described in thesis</a:t>
            </a:r>
            <a:r>
              <a:rPr lang="en-US" b="1" dirty="0" smtClean="0"/>
              <a:t>.</a:t>
            </a:r>
            <a:r>
              <a:rPr lang="en-US" dirty="0" smtClean="0"/>
              <a:t> This dosimeter system has two compartment separated by a central pin holes disc made up of high density polyethylene material, acting as </a:t>
            </a:r>
            <a:r>
              <a:rPr lang="en-US" baseline="30000" dirty="0" smtClean="0"/>
              <a:t>220</a:t>
            </a:r>
            <a:r>
              <a:rPr lang="en-US" dirty="0" smtClean="0"/>
              <a:t>Rn  discriminator. Four pin holes each with dimensions 2 mm length and 1 mm diameter are made in this circular disc.  The schematic diagram of the dosimeter is shown in fig.</a:t>
            </a:r>
            <a:endParaRPr lang="en-US" b="1" dirty="0"/>
          </a:p>
        </p:txBody>
      </p:sp>
    </p:spTree>
  </p:cSld>
  <p:clrMapOvr>
    <a:masterClrMapping/>
  </p:clrMapOvr>
  <p:transition>
    <p:cover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a:spLocks noChangeArrowheads="1"/>
          </p:cNvSpPr>
          <p:nvPr/>
        </p:nvSpPr>
        <p:spPr bwMode="auto">
          <a:xfrm>
            <a:off x="457200" y="685800"/>
            <a:ext cx="8229600" cy="646331"/>
          </a:xfrm>
          <a:prstGeom prst="rect">
            <a:avLst/>
          </a:prstGeom>
          <a:noFill/>
          <a:ln w="9525">
            <a:noFill/>
            <a:miter lim="800000"/>
            <a:headEnd/>
            <a:tailEnd/>
          </a:ln>
        </p:spPr>
        <p:txBody>
          <a:bodyPr wrap="square">
            <a:spAutoFit/>
          </a:bodyPr>
          <a:lstStyle/>
          <a:p>
            <a:r>
              <a:rPr lang="en-US" sz="3600" b="1" u="sng" dirty="0">
                <a:solidFill>
                  <a:srgbClr val="002060"/>
                </a:solidFill>
              </a:rPr>
              <a:t>Photographs of measurement set ups</a:t>
            </a:r>
          </a:p>
        </p:txBody>
      </p:sp>
      <p:pic>
        <p:nvPicPr>
          <p:cNvPr id="3" name="Picture 2"/>
          <p:cNvPicPr>
            <a:picLocks noChangeAspect="1" noChangeArrowheads="1"/>
          </p:cNvPicPr>
          <p:nvPr/>
        </p:nvPicPr>
        <p:blipFill>
          <a:blip r:embed="rId3" cstate="print"/>
          <a:srcRect/>
          <a:stretch>
            <a:fillRect/>
          </a:stretch>
        </p:blipFill>
        <p:spPr bwMode="auto">
          <a:xfrm>
            <a:off x="381000" y="1600200"/>
            <a:ext cx="3962400" cy="4038600"/>
          </a:xfrm>
          <a:prstGeom prst="rect">
            <a:avLst/>
          </a:prstGeom>
          <a:noFill/>
          <a:ln w="9525">
            <a:noFill/>
            <a:miter lim="800000"/>
            <a:headEnd/>
            <a:tailEnd/>
          </a:ln>
        </p:spPr>
      </p:pic>
      <p:pic>
        <p:nvPicPr>
          <p:cNvPr id="4" name="Picture 2" descr="F:\Anil documents\DAE\DSC01564.JPG"/>
          <p:cNvPicPr>
            <a:picLocks noChangeAspect="1" noChangeArrowheads="1"/>
          </p:cNvPicPr>
          <p:nvPr/>
        </p:nvPicPr>
        <p:blipFill>
          <a:blip r:embed="rId4" cstate="print"/>
          <a:srcRect/>
          <a:stretch>
            <a:fillRect/>
          </a:stretch>
        </p:blipFill>
        <p:spPr bwMode="auto">
          <a:xfrm>
            <a:off x="4724400" y="1600200"/>
            <a:ext cx="3959352" cy="4038600"/>
          </a:xfrm>
          <a:prstGeom prst="rect">
            <a:avLst/>
          </a:prstGeom>
          <a:noFill/>
        </p:spPr>
      </p:pic>
      <p:sp>
        <p:nvSpPr>
          <p:cNvPr id="6" name="TextBox 6"/>
          <p:cNvSpPr txBox="1">
            <a:spLocks noChangeArrowheads="1"/>
          </p:cNvSpPr>
          <p:nvPr/>
        </p:nvSpPr>
        <p:spPr bwMode="auto">
          <a:xfrm>
            <a:off x="381000" y="6019800"/>
            <a:ext cx="3886200" cy="461665"/>
          </a:xfrm>
          <a:prstGeom prst="rect">
            <a:avLst/>
          </a:prstGeom>
          <a:noFill/>
          <a:ln w="9525">
            <a:noFill/>
            <a:miter lim="800000"/>
            <a:headEnd/>
            <a:tailEnd/>
          </a:ln>
        </p:spPr>
        <p:txBody>
          <a:bodyPr>
            <a:spAutoFit/>
          </a:bodyPr>
          <a:lstStyle/>
          <a:p>
            <a:r>
              <a:rPr lang="en-US" sz="2400" dirty="0" smtClean="0"/>
              <a:t>           Spark </a:t>
            </a:r>
            <a:r>
              <a:rPr lang="en-US" sz="2400" dirty="0"/>
              <a:t>counter</a:t>
            </a:r>
          </a:p>
        </p:txBody>
      </p:sp>
      <p:sp>
        <p:nvSpPr>
          <p:cNvPr id="7" name="TextBox 6"/>
          <p:cNvSpPr txBox="1">
            <a:spLocks noChangeArrowheads="1"/>
          </p:cNvSpPr>
          <p:nvPr/>
        </p:nvSpPr>
        <p:spPr bwMode="auto">
          <a:xfrm>
            <a:off x="4724400" y="6019800"/>
            <a:ext cx="3886200" cy="830997"/>
          </a:xfrm>
          <a:prstGeom prst="rect">
            <a:avLst/>
          </a:prstGeom>
          <a:noFill/>
          <a:ln w="9525">
            <a:noFill/>
            <a:miter lim="800000"/>
            <a:headEnd/>
            <a:tailEnd/>
          </a:ln>
        </p:spPr>
        <p:txBody>
          <a:bodyPr>
            <a:spAutoFit/>
          </a:bodyPr>
          <a:lstStyle/>
          <a:p>
            <a:r>
              <a:rPr lang="en-US" sz="2400" dirty="0" smtClean="0"/>
              <a:t>Constant Temperature etching bath</a:t>
            </a:r>
            <a:endParaRPr lang="en-US" sz="2400" dirty="0"/>
          </a:p>
        </p:txBody>
      </p:sp>
    </p:spTree>
  </p:cSld>
  <p:clrMapOvr>
    <a:masterClrMapping/>
  </p:clrMapOvr>
  <p:transition>
    <p:cover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57200" y="3886200"/>
          <a:ext cx="8305800" cy="2723196"/>
        </p:xfrm>
        <a:graphic>
          <a:graphicData uri="http://schemas.openxmlformats.org/drawingml/2006/table">
            <a:tbl>
              <a:tblPr>
                <a:tableStyleId>{616DA210-FB5B-4158-B5E0-FEB733F419BA}</a:tableStyleId>
              </a:tblPr>
              <a:tblGrid>
                <a:gridCol w="1384300"/>
                <a:gridCol w="1384300"/>
                <a:gridCol w="1384300"/>
                <a:gridCol w="1384300"/>
                <a:gridCol w="1384300"/>
                <a:gridCol w="1384300"/>
              </a:tblGrid>
              <a:tr h="381000">
                <a:tc gridSpan="6">
                  <a:txBody>
                    <a:bodyPr/>
                    <a:lstStyle/>
                    <a:p>
                      <a:pPr marL="0" marR="0" algn="ctr">
                        <a:lnSpc>
                          <a:spcPct val="115000"/>
                        </a:lnSpc>
                        <a:spcBef>
                          <a:spcPts val="0"/>
                        </a:spcBef>
                        <a:spcAft>
                          <a:spcPts val="0"/>
                        </a:spcAft>
                      </a:pPr>
                      <a:r>
                        <a:rPr kumimoji="0" lang="en-US" sz="1800" b="1" kern="1200" dirty="0" smtClean="0"/>
                        <a:t>INDOOR RADON PROGENY CONCENTRATION IN  BAREILLY CITY</a:t>
                      </a:r>
                      <a:endParaRPr lang="en-US" sz="2000" b="1" dirty="0">
                        <a:latin typeface="Calibri"/>
                        <a:ea typeface="Calibri"/>
                        <a:cs typeface="Mangal"/>
                      </a:endParaRPr>
                    </a:p>
                  </a:txBody>
                  <a:tcPr marL="59473" marR="59473" marT="0" marB="0"/>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r>
              <a:tr h="304800">
                <a:tc>
                  <a:txBody>
                    <a:bodyPr/>
                    <a:lstStyle/>
                    <a:p>
                      <a:pPr marL="0" marR="0" algn="ctr">
                        <a:lnSpc>
                          <a:spcPct val="115000"/>
                        </a:lnSpc>
                        <a:spcBef>
                          <a:spcPts val="0"/>
                        </a:spcBef>
                        <a:spcAft>
                          <a:spcPts val="0"/>
                        </a:spcAft>
                      </a:pPr>
                      <a:endParaRPr lang="en-US" sz="200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1" dirty="0"/>
                        <a:t>Summer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Mansoon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Autumn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Winter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Average</a:t>
                      </a:r>
                      <a:endParaRPr lang="en-US" sz="1600" b="1" dirty="0">
                        <a:latin typeface="Calibri"/>
                        <a:ea typeface="Calibri"/>
                        <a:cs typeface="Mangal"/>
                      </a:endParaRPr>
                    </a:p>
                  </a:txBody>
                  <a:tcPr marL="68580" marR="68580" marT="0" marB="0"/>
                </a:tc>
              </a:tr>
              <a:tr h="259080">
                <a:tc>
                  <a:txBody>
                    <a:bodyPr/>
                    <a:lstStyle/>
                    <a:p>
                      <a:pPr marL="0" marR="0" algn="ctr">
                        <a:lnSpc>
                          <a:spcPct val="115000"/>
                        </a:lnSpc>
                        <a:spcBef>
                          <a:spcPts val="0"/>
                        </a:spcBef>
                        <a:spcAft>
                          <a:spcPts val="0"/>
                        </a:spcAft>
                      </a:pPr>
                      <a:r>
                        <a:rPr lang="en-US" sz="2000" b="1" dirty="0"/>
                        <a:t>Min</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6.12</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10.24</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9.95</a:t>
                      </a:r>
                      <a:endParaRPr lang="en-US" sz="1100" b="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8.43</a:t>
                      </a:r>
                      <a:endParaRPr lang="en-US" sz="1100" b="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13.36</a:t>
                      </a:r>
                      <a:endParaRPr lang="en-US" sz="1100" b="0" dirty="0">
                        <a:latin typeface="Calibri"/>
                        <a:ea typeface="Calibri"/>
                        <a:cs typeface="Mangal"/>
                      </a:endParaRPr>
                    </a:p>
                  </a:txBody>
                  <a:tcPr marL="58914" marR="58914" marT="0" marB="0" anchor="b"/>
                </a:tc>
              </a:tr>
              <a:tr h="312102">
                <a:tc>
                  <a:txBody>
                    <a:bodyPr/>
                    <a:lstStyle/>
                    <a:p>
                      <a:pPr marL="0" marR="0" algn="ctr">
                        <a:lnSpc>
                          <a:spcPct val="115000"/>
                        </a:lnSpc>
                        <a:spcBef>
                          <a:spcPts val="0"/>
                        </a:spcBef>
                        <a:spcAft>
                          <a:spcPts val="0"/>
                        </a:spcAft>
                      </a:pPr>
                      <a:r>
                        <a:rPr lang="en-US" sz="2000" b="1" dirty="0"/>
                        <a:t>Max</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23.49</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27.43</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28.99</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31.80</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21.37</a:t>
                      </a:r>
                      <a:endParaRPr lang="en-US" sz="1100" b="0">
                        <a:latin typeface="Calibri"/>
                        <a:ea typeface="Calibri"/>
                        <a:cs typeface="Mangal"/>
                      </a:endParaRPr>
                    </a:p>
                  </a:txBody>
                  <a:tcPr marL="58914" marR="58914" marT="0" marB="0" anchor="b"/>
                </a:tc>
              </a:tr>
              <a:tr h="288924">
                <a:tc>
                  <a:txBody>
                    <a:bodyPr/>
                    <a:lstStyle/>
                    <a:p>
                      <a:pPr marL="0" marR="0" algn="ctr">
                        <a:lnSpc>
                          <a:spcPct val="115000"/>
                        </a:lnSpc>
                        <a:spcBef>
                          <a:spcPts val="0"/>
                        </a:spcBef>
                        <a:spcAft>
                          <a:spcPts val="0"/>
                        </a:spcAft>
                      </a:pPr>
                      <a:r>
                        <a:rPr lang="en-US" sz="2000" b="1" dirty="0"/>
                        <a:t> Ave </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13.67</a:t>
                      </a:r>
                      <a:endParaRPr lang="en-US" sz="1100" b="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18.04</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16.24</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23.48</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17.86</a:t>
                      </a:r>
                      <a:endParaRPr lang="en-US" sz="1100" b="0" dirty="0">
                        <a:latin typeface="Calibri"/>
                        <a:ea typeface="Calibri"/>
                        <a:cs typeface="Mangal"/>
                      </a:endParaRPr>
                    </a:p>
                  </a:txBody>
                  <a:tcPr marL="58914" marR="58914" marT="0" marB="0" anchor="b"/>
                </a:tc>
              </a:tr>
              <a:tr h="341946">
                <a:tc>
                  <a:txBody>
                    <a:bodyPr/>
                    <a:lstStyle/>
                    <a:p>
                      <a:pPr marL="0" marR="0" algn="ctr">
                        <a:lnSpc>
                          <a:spcPct val="115000"/>
                        </a:lnSpc>
                        <a:spcBef>
                          <a:spcPts val="0"/>
                        </a:spcBef>
                        <a:spcAft>
                          <a:spcPts val="0"/>
                        </a:spcAft>
                      </a:pPr>
                      <a:r>
                        <a:rPr lang="en-US" sz="2000" b="1" dirty="0"/>
                        <a:t>SD</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3.96</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3.08</a:t>
                      </a:r>
                      <a:endParaRPr lang="en-US" sz="1100" b="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3.89</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4.11</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1.77</a:t>
                      </a:r>
                      <a:endParaRPr lang="en-US" sz="1100" b="0" dirty="0">
                        <a:latin typeface="Calibri"/>
                        <a:ea typeface="Calibri"/>
                        <a:cs typeface="Mangal"/>
                      </a:endParaRPr>
                    </a:p>
                  </a:txBody>
                  <a:tcPr marL="58914" marR="58914" marT="0" marB="0" anchor="b"/>
                </a:tc>
              </a:tr>
              <a:tr h="228600">
                <a:tc>
                  <a:txBody>
                    <a:bodyPr/>
                    <a:lstStyle/>
                    <a:p>
                      <a:pPr marL="0" marR="0" algn="ctr">
                        <a:lnSpc>
                          <a:spcPct val="115000"/>
                        </a:lnSpc>
                        <a:spcBef>
                          <a:spcPts val="0"/>
                        </a:spcBef>
                        <a:spcAft>
                          <a:spcPts val="0"/>
                        </a:spcAft>
                      </a:pPr>
                      <a:r>
                        <a:rPr lang="en-US" sz="2000" b="1" dirty="0"/>
                        <a:t>GM</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13.16</a:t>
                      </a:r>
                      <a:endParaRPr lang="en-US" sz="1100" b="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17.77</a:t>
                      </a:r>
                      <a:endParaRPr lang="en-US" sz="1100" b="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a:solidFill>
                            <a:srgbClr val="000000"/>
                          </a:solidFill>
                          <a:latin typeface="Calibri"/>
                          <a:ea typeface="Calibri"/>
                          <a:cs typeface="Calibri"/>
                        </a:rPr>
                        <a:t>15.80</a:t>
                      </a:r>
                      <a:endParaRPr lang="en-US" sz="1100" b="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23.04</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1000"/>
                        </a:spcAft>
                      </a:pPr>
                      <a:r>
                        <a:rPr lang="en-US" sz="1800" b="0" dirty="0">
                          <a:solidFill>
                            <a:srgbClr val="000000"/>
                          </a:solidFill>
                          <a:latin typeface="Calibri"/>
                          <a:ea typeface="Calibri"/>
                          <a:cs typeface="Calibri"/>
                        </a:rPr>
                        <a:t>17.77</a:t>
                      </a:r>
                      <a:endParaRPr lang="en-US" sz="1100" b="0" dirty="0">
                        <a:latin typeface="Calibri"/>
                        <a:ea typeface="Calibri"/>
                        <a:cs typeface="Mangal"/>
                      </a:endParaRPr>
                    </a:p>
                  </a:txBody>
                  <a:tcPr marL="58914" marR="58914" marT="0" marB="0" anchor="b"/>
                </a:tc>
              </a:tr>
              <a:tr h="281622">
                <a:tc>
                  <a:txBody>
                    <a:bodyPr/>
                    <a:lstStyle/>
                    <a:p>
                      <a:pPr marL="0" marR="0" algn="ctr">
                        <a:lnSpc>
                          <a:spcPct val="115000"/>
                        </a:lnSpc>
                        <a:spcBef>
                          <a:spcPts val="0"/>
                        </a:spcBef>
                        <a:spcAft>
                          <a:spcPts val="0"/>
                        </a:spcAft>
                      </a:pPr>
                      <a:r>
                        <a:rPr lang="en-US" sz="2000" b="1" dirty="0"/>
                        <a:t>SE</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smtClean="0">
                          <a:solidFill>
                            <a:srgbClr val="000000"/>
                          </a:solidFill>
                          <a:latin typeface="Calibri"/>
                          <a:ea typeface="Calibri"/>
                          <a:cs typeface="Calibri"/>
                        </a:rPr>
                        <a:t>0.54</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0"/>
                        </a:spcAft>
                      </a:pPr>
                      <a:r>
                        <a:rPr lang="en-US" sz="1800" b="0" dirty="0" smtClean="0">
                          <a:solidFill>
                            <a:srgbClr val="000000"/>
                          </a:solidFill>
                          <a:latin typeface="Calibri"/>
                          <a:ea typeface="Calibri"/>
                          <a:cs typeface="Calibri"/>
                        </a:rPr>
                        <a:t>0.43</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0"/>
                        </a:spcAft>
                      </a:pPr>
                      <a:r>
                        <a:rPr lang="en-US" sz="1800" b="0" dirty="0" smtClean="0">
                          <a:solidFill>
                            <a:srgbClr val="000000"/>
                          </a:solidFill>
                          <a:latin typeface="Calibri"/>
                          <a:ea typeface="Calibri"/>
                          <a:cs typeface="Calibri"/>
                        </a:rPr>
                        <a:t>0.54</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0"/>
                        </a:spcAft>
                      </a:pPr>
                      <a:r>
                        <a:rPr lang="en-US" sz="1800" b="0" dirty="0" smtClean="0">
                          <a:solidFill>
                            <a:srgbClr val="000000"/>
                          </a:solidFill>
                          <a:latin typeface="Calibri"/>
                          <a:ea typeface="Calibri"/>
                          <a:cs typeface="Calibri"/>
                        </a:rPr>
                        <a:t>0.57</a:t>
                      </a:r>
                      <a:endParaRPr lang="en-US" sz="1100" b="0" dirty="0">
                        <a:latin typeface="Calibri"/>
                        <a:ea typeface="Calibri"/>
                        <a:cs typeface="Mangal"/>
                      </a:endParaRPr>
                    </a:p>
                  </a:txBody>
                  <a:tcPr marL="58914" marR="58914" marT="0" marB="0" anchor="b"/>
                </a:tc>
                <a:tc>
                  <a:txBody>
                    <a:bodyPr/>
                    <a:lstStyle/>
                    <a:p>
                      <a:pPr marL="0" marR="0" algn="ctr">
                        <a:lnSpc>
                          <a:spcPct val="115000"/>
                        </a:lnSpc>
                        <a:spcBef>
                          <a:spcPts val="0"/>
                        </a:spcBef>
                        <a:spcAft>
                          <a:spcPts val="0"/>
                        </a:spcAft>
                      </a:pPr>
                      <a:r>
                        <a:rPr lang="en-US" sz="1800" b="0" dirty="0" smtClean="0">
                          <a:solidFill>
                            <a:srgbClr val="000000"/>
                          </a:solidFill>
                          <a:latin typeface="Calibri"/>
                          <a:ea typeface="Calibri"/>
                          <a:cs typeface="Calibri"/>
                        </a:rPr>
                        <a:t>0.25</a:t>
                      </a:r>
                      <a:endParaRPr lang="en-US" sz="1100" b="0" dirty="0">
                        <a:latin typeface="Calibri"/>
                        <a:ea typeface="Calibri"/>
                        <a:cs typeface="Mangal"/>
                      </a:endParaRPr>
                    </a:p>
                  </a:txBody>
                  <a:tcPr marL="58914" marR="58914" marT="0" marB="0" anchor="b"/>
                </a:tc>
              </a:tr>
            </a:tbl>
          </a:graphicData>
        </a:graphic>
      </p:graphicFrame>
      <p:graphicFrame>
        <p:nvGraphicFramePr>
          <p:cNvPr id="5" name="Table 4"/>
          <p:cNvGraphicFramePr>
            <a:graphicFrameLocks noGrp="1"/>
          </p:cNvGraphicFramePr>
          <p:nvPr/>
        </p:nvGraphicFramePr>
        <p:xfrm>
          <a:off x="533400" y="762000"/>
          <a:ext cx="8229600" cy="2723196"/>
        </p:xfrm>
        <a:graphic>
          <a:graphicData uri="http://schemas.openxmlformats.org/drawingml/2006/table">
            <a:tbl>
              <a:tblPr>
                <a:tableStyleId>{616DA210-FB5B-4158-B5E0-FEB733F419BA}</a:tableStyleId>
              </a:tblPr>
              <a:tblGrid>
                <a:gridCol w="1371600"/>
                <a:gridCol w="1371600"/>
                <a:gridCol w="1371600"/>
                <a:gridCol w="1371600"/>
                <a:gridCol w="1371600"/>
                <a:gridCol w="1371600"/>
              </a:tblGrid>
              <a:tr h="381000">
                <a:tc gridSpan="6">
                  <a:txBody>
                    <a:bodyPr/>
                    <a:lstStyle/>
                    <a:p>
                      <a:pPr marL="0" marR="0" algn="ctr">
                        <a:lnSpc>
                          <a:spcPct val="115000"/>
                        </a:lnSpc>
                        <a:spcBef>
                          <a:spcPts val="0"/>
                        </a:spcBef>
                        <a:spcAft>
                          <a:spcPts val="0"/>
                        </a:spcAft>
                      </a:pPr>
                      <a:r>
                        <a:rPr kumimoji="0" lang="en-US" sz="1800" b="1" kern="1200" dirty="0" smtClean="0"/>
                        <a:t>INDOOR RADON  CONCENTRATION IN  BAREILLY CITY</a:t>
                      </a:r>
                      <a:endParaRPr lang="en-US" sz="2000" b="1" dirty="0">
                        <a:latin typeface="Calibri"/>
                        <a:ea typeface="Calibri"/>
                        <a:cs typeface="Mangal"/>
                      </a:endParaRPr>
                    </a:p>
                  </a:txBody>
                  <a:tcPr marL="59473" marR="59473" marT="0" marB="0"/>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r>
              <a:tr h="304800">
                <a:tc>
                  <a:txBody>
                    <a:bodyPr/>
                    <a:lstStyle/>
                    <a:p>
                      <a:pPr marL="0" marR="0" algn="ctr">
                        <a:lnSpc>
                          <a:spcPct val="115000"/>
                        </a:lnSpc>
                        <a:spcBef>
                          <a:spcPts val="0"/>
                        </a:spcBef>
                        <a:spcAft>
                          <a:spcPts val="0"/>
                        </a:spcAft>
                      </a:pPr>
                      <a:endParaRPr lang="en-US" sz="200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1" dirty="0"/>
                        <a:t>Summer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Mansoon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Autumn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Winter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Average</a:t>
                      </a:r>
                      <a:endParaRPr lang="en-US" sz="1600" b="1" dirty="0">
                        <a:latin typeface="Calibri"/>
                        <a:ea typeface="Calibri"/>
                        <a:cs typeface="Mangal"/>
                      </a:endParaRPr>
                    </a:p>
                  </a:txBody>
                  <a:tcPr marL="68580" marR="68580" marT="0" marB="0"/>
                </a:tc>
              </a:tr>
              <a:tr h="259080">
                <a:tc>
                  <a:txBody>
                    <a:bodyPr/>
                    <a:lstStyle/>
                    <a:p>
                      <a:pPr marL="0" marR="0" algn="ctr">
                        <a:lnSpc>
                          <a:spcPct val="115000"/>
                        </a:lnSpc>
                        <a:spcBef>
                          <a:spcPts val="0"/>
                        </a:spcBef>
                        <a:spcAft>
                          <a:spcPts val="0"/>
                        </a:spcAft>
                      </a:pPr>
                      <a:r>
                        <a:rPr lang="en-US" sz="2000" b="1" dirty="0"/>
                        <a:t>Min</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14.96</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24.07</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15.88</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16.48</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17.85</a:t>
                      </a:r>
                      <a:endParaRPr lang="en-US" sz="1200" b="0">
                        <a:latin typeface="Calibri"/>
                        <a:ea typeface="Calibri"/>
                        <a:cs typeface="Mangal"/>
                      </a:endParaRPr>
                    </a:p>
                  </a:txBody>
                  <a:tcPr marL="59473" marR="59473" marT="0" marB="0"/>
                </a:tc>
              </a:tr>
              <a:tr h="312102">
                <a:tc>
                  <a:txBody>
                    <a:bodyPr/>
                    <a:lstStyle/>
                    <a:p>
                      <a:pPr marL="0" marR="0" algn="ctr">
                        <a:lnSpc>
                          <a:spcPct val="115000"/>
                        </a:lnSpc>
                        <a:spcBef>
                          <a:spcPts val="0"/>
                        </a:spcBef>
                        <a:spcAft>
                          <a:spcPts val="0"/>
                        </a:spcAft>
                      </a:pPr>
                      <a:r>
                        <a:rPr lang="en-US" sz="2000" b="1" dirty="0"/>
                        <a:t>Max</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54.00</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66.00</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76.02</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89.58</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71.40</a:t>
                      </a:r>
                      <a:endParaRPr lang="en-US" sz="1200" b="0">
                        <a:latin typeface="Calibri"/>
                        <a:ea typeface="Calibri"/>
                        <a:cs typeface="Mangal"/>
                      </a:endParaRPr>
                    </a:p>
                  </a:txBody>
                  <a:tcPr marL="59473" marR="59473" marT="0" marB="0"/>
                </a:tc>
              </a:tr>
              <a:tr h="288924">
                <a:tc>
                  <a:txBody>
                    <a:bodyPr/>
                    <a:lstStyle/>
                    <a:p>
                      <a:pPr marL="0" marR="0" algn="ctr">
                        <a:lnSpc>
                          <a:spcPct val="115000"/>
                        </a:lnSpc>
                        <a:spcBef>
                          <a:spcPts val="0"/>
                        </a:spcBef>
                        <a:spcAft>
                          <a:spcPts val="0"/>
                        </a:spcAft>
                      </a:pPr>
                      <a:r>
                        <a:rPr lang="en-US" sz="2000" b="1" dirty="0"/>
                        <a:t> Ave </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37.61</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36.31</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40.55</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54.42</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42.22</a:t>
                      </a:r>
                      <a:endParaRPr lang="en-US" sz="1200" b="0" dirty="0">
                        <a:latin typeface="Calibri"/>
                        <a:ea typeface="Calibri"/>
                        <a:cs typeface="Mangal"/>
                      </a:endParaRPr>
                    </a:p>
                  </a:txBody>
                  <a:tcPr marL="59473" marR="59473" marT="0" marB="0"/>
                </a:tc>
              </a:tr>
              <a:tr h="341946">
                <a:tc>
                  <a:txBody>
                    <a:bodyPr/>
                    <a:lstStyle/>
                    <a:p>
                      <a:pPr marL="0" marR="0" algn="ctr">
                        <a:lnSpc>
                          <a:spcPct val="115000"/>
                        </a:lnSpc>
                        <a:spcBef>
                          <a:spcPts val="0"/>
                        </a:spcBef>
                        <a:spcAft>
                          <a:spcPts val="0"/>
                        </a:spcAft>
                      </a:pPr>
                      <a:r>
                        <a:rPr lang="en-US" sz="2000" b="1" dirty="0"/>
                        <a:t>SD</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8.28</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7.21</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13.83</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16.93</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11.56</a:t>
                      </a:r>
                      <a:endParaRPr lang="en-US" sz="1200" b="0" dirty="0">
                        <a:latin typeface="Calibri"/>
                        <a:ea typeface="Calibri"/>
                        <a:cs typeface="Mangal"/>
                      </a:endParaRPr>
                    </a:p>
                  </a:txBody>
                  <a:tcPr marL="59473" marR="59473" marT="0" marB="0"/>
                </a:tc>
              </a:tr>
              <a:tr h="228600">
                <a:tc>
                  <a:txBody>
                    <a:bodyPr/>
                    <a:lstStyle/>
                    <a:p>
                      <a:pPr marL="0" marR="0" algn="ctr">
                        <a:lnSpc>
                          <a:spcPct val="115000"/>
                        </a:lnSpc>
                        <a:spcBef>
                          <a:spcPts val="0"/>
                        </a:spcBef>
                        <a:spcAft>
                          <a:spcPts val="0"/>
                        </a:spcAft>
                      </a:pPr>
                      <a:r>
                        <a:rPr lang="en-US" sz="2000" b="1" dirty="0"/>
                        <a:t>GM</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36.63</a:t>
                      </a:r>
                      <a:endParaRPr lang="en-US" sz="1200" b="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35.68</a:t>
                      </a:r>
                      <a:endParaRPr lang="en-US" sz="1200" b="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38.07</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51.79</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40.54</a:t>
                      </a:r>
                      <a:endParaRPr lang="en-US" sz="1200" b="0" dirty="0">
                        <a:latin typeface="Calibri"/>
                        <a:ea typeface="Calibri"/>
                        <a:cs typeface="Mangal"/>
                      </a:endParaRPr>
                    </a:p>
                  </a:txBody>
                  <a:tcPr marL="59473" marR="59473" marT="0" marB="0"/>
                </a:tc>
              </a:tr>
              <a:tr h="281622">
                <a:tc>
                  <a:txBody>
                    <a:bodyPr/>
                    <a:lstStyle/>
                    <a:p>
                      <a:pPr marL="0" marR="0" algn="ctr">
                        <a:lnSpc>
                          <a:spcPct val="115000"/>
                        </a:lnSpc>
                        <a:spcBef>
                          <a:spcPts val="0"/>
                        </a:spcBef>
                        <a:spcAft>
                          <a:spcPts val="0"/>
                        </a:spcAft>
                      </a:pPr>
                      <a:r>
                        <a:rPr lang="en-US" sz="2000" b="1" dirty="0"/>
                        <a:t>SE</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1.13</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0.98</a:t>
                      </a:r>
                      <a:endParaRPr lang="en-US" sz="1200" b="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1.88</a:t>
                      </a:r>
                      <a:endParaRPr lang="en-US" sz="1200" b="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2.30</a:t>
                      </a:r>
                      <a:endParaRPr lang="en-US" sz="12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1.57</a:t>
                      </a:r>
                      <a:endParaRPr lang="en-US" sz="1200" b="0" dirty="0">
                        <a:latin typeface="Calibri"/>
                        <a:ea typeface="Calibri"/>
                        <a:cs typeface="Mangal"/>
                      </a:endParaRPr>
                    </a:p>
                  </a:txBody>
                  <a:tcPr marL="59473" marR="59473" marT="0" marB="0"/>
                </a:tc>
              </a:tr>
            </a:tbl>
          </a:graphicData>
        </a:graphic>
      </p:graphicFrame>
    </p:spTree>
  </p:cSld>
  <p:clrMapOvr>
    <a:masterClrMapping/>
  </p:clrMapOvr>
  <p:transition>
    <p:cover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685800" y="381000"/>
          <a:ext cx="8229600" cy="2941320"/>
        </p:xfrm>
        <a:graphic>
          <a:graphicData uri="http://schemas.openxmlformats.org/drawingml/2006/table">
            <a:tbl>
              <a:tblPr>
                <a:tableStyleId>{616DA210-FB5B-4158-B5E0-FEB733F419BA}</a:tableStyleId>
              </a:tblPr>
              <a:tblGrid>
                <a:gridCol w="1371600"/>
                <a:gridCol w="1371600"/>
                <a:gridCol w="1371600"/>
                <a:gridCol w="1371600"/>
                <a:gridCol w="1371600"/>
                <a:gridCol w="1371600"/>
              </a:tblGrid>
              <a:tr h="381000">
                <a:tc gridSpan="6">
                  <a:txBody>
                    <a:bodyPr/>
                    <a:lstStyle/>
                    <a:p>
                      <a:pPr marL="0" marR="0" algn="ctr">
                        <a:lnSpc>
                          <a:spcPct val="115000"/>
                        </a:lnSpc>
                        <a:spcBef>
                          <a:spcPts val="0"/>
                        </a:spcBef>
                        <a:spcAft>
                          <a:spcPts val="0"/>
                        </a:spcAft>
                      </a:pPr>
                      <a:r>
                        <a:rPr kumimoji="0" lang="en-US" sz="1800" b="1" kern="1200" dirty="0" smtClean="0"/>
                        <a:t>INDOOR THORON CONCENTRATION IN  BAREILLY CITY</a:t>
                      </a:r>
                      <a:endParaRPr lang="en-US" sz="2000" b="1" dirty="0">
                        <a:latin typeface="Calibri"/>
                        <a:ea typeface="Calibri"/>
                        <a:cs typeface="Mangal"/>
                      </a:endParaRPr>
                    </a:p>
                  </a:txBody>
                  <a:tcPr marL="59473" marR="59473" marT="0" marB="0"/>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r>
              <a:tr h="365760">
                <a:tc>
                  <a:txBody>
                    <a:bodyPr/>
                    <a:lstStyle/>
                    <a:p>
                      <a:pPr marL="0" marR="0" algn="ctr">
                        <a:lnSpc>
                          <a:spcPct val="115000"/>
                        </a:lnSpc>
                        <a:spcBef>
                          <a:spcPts val="0"/>
                        </a:spcBef>
                        <a:spcAft>
                          <a:spcPts val="0"/>
                        </a:spcAft>
                      </a:pPr>
                      <a:endParaRPr lang="en-US" sz="200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1" dirty="0"/>
                        <a:t>Summer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Mansoon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Autumn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Winter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Average</a:t>
                      </a:r>
                      <a:endParaRPr lang="en-US" sz="1600" b="1" dirty="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Min</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8.10</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9.12</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5.26</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10.87</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12.69</a:t>
                      </a:r>
                      <a:endParaRPr lang="en-US" sz="1400" b="0">
                        <a:latin typeface="Calibri"/>
                        <a:ea typeface="Calibri"/>
                        <a:cs typeface="Mangal"/>
                      </a:endParaRPr>
                    </a:p>
                  </a:txBody>
                  <a:tcPr marL="68580" marR="68580" marT="0" marB="0" anchor="b"/>
                </a:tc>
              </a:tr>
              <a:tr h="365760">
                <a:tc>
                  <a:txBody>
                    <a:bodyPr/>
                    <a:lstStyle/>
                    <a:p>
                      <a:pPr marL="0" marR="0" algn="ctr">
                        <a:lnSpc>
                          <a:spcPct val="115000"/>
                        </a:lnSpc>
                        <a:spcBef>
                          <a:spcPts val="0"/>
                        </a:spcBef>
                        <a:spcAft>
                          <a:spcPts val="0"/>
                        </a:spcAft>
                      </a:pPr>
                      <a:r>
                        <a:rPr lang="en-US" sz="2000" b="1" dirty="0"/>
                        <a:t>Max</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35.00</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26.89</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35.02</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41.00</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24.62</a:t>
                      </a:r>
                      <a:endParaRPr lang="en-US" sz="1400" b="0">
                        <a:latin typeface="Calibri"/>
                        <a:ea typeface="Calibri"/>
                        <a:cs typeface="Mangal"/>
                      </a:endParaRPr>
                    </a:p>
                  </a:txBody>
                  <a:tcPr marL="68580" marR="68580" marT="0" marB="0" anchor="b"/>
                </a:tc>
              </a:tr>
              <a:tr h="365760">
                <a:tc>
                  <a:txBody>
                    <a:bodyPr/>
                    <a:lstStyle/>
                    <a:p>
                      <a:pPr marL="0" marR="0" algn="ctr">
                        <a:lnSpc>
                          <a:spcPct val="115000"/>
                        </a:lnSpc>
                        <a:spcBef>
                          <a:spcPts val="0"/>
                        </a:spcBef>
                        <a:spcAft>
                          <a:spcPts val="0"/>
                        </a:spcAft>
                      </a:pPr>
                      <a:r>
                        <a:rPr lang="en-US" sz="2000" b="1" dirty="0"/>
                        <a:t> Ave </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16.15</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17.68</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17.57</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18.92</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17.58</a:t>
                      </a:r>
                      <a:endParaRPr lang="en-US" sz="1400" b="0">
                        <a:latin typeface="Calibri"/>
                        <a:ea typeface="Calibri"/>
                        <a:cs typeface="Mangal"/>
                      </a:endParaRPr>
                    </a:p>
                  </a:txBody>
                  <a:tcPr marL="68580" marR="68580" marT="0" marB="0" anchor="b"/>
                </a:tc>
              </a:tr>
              <a:tr h="365760">
                <a:tc>
                  <a:txBody>
                    <a:bodyPr/>
                    <a:lstStyle/>
                    <a:p>
                      <a:pPr marL="0" marR="0" algn="ctr">
                        <a:lnSpc>
                          <a:spcPct val="115000"/>
                        </a:lnSpc>
                        <a:spcBef>
                          <a:spcPts val="0"/>
                        </a:spcBef>
                        <a:spcAft>
                          <a:spcPts val="0"/>
                        </a:spcAft>
                      </a:pPr>
                      <a:r>
                        <a:rPr lang="en-US" sz="2000" b="1" dirty="0"/>
                        <a:t>SD</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Calibri"/>
                          <a:cs typeface="Calibri"/>
                        </a:rPr>
                        <a:t>5.70</a:t>
                      </a:r>
                      <a:endParaRPr lang="en-US" sz="1400" b="0" dirty="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dirty="0">
                          <a:solidFill>
                            <a:srgbClr val="000000"/>
                          </a:solidFill>
                          <a:latin typeface="Calibri"/>
                          <a:ea typeface="Calibri"/>
                          <a:cs typeface="Calibri"/>
                        </a:rPr>
                        <a:t>4.19</a:t>
                      </a:r>
                      <a:endParaRPr lang="en-US" sz="1400" b="0" dirty="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6.46</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5.36</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2.54</a:t>
                      </a:r>
                      <a:endParaRPr lang="en-US" sz="1400" b="0">
                        <a:latin typeface="Calibri"/>
                        <a:ea typeface="Calibri"/>
                        <a:cs typeface="Mangal"/>
                      </a:endParaRPr>
                    </a:p>
                  </a:txBody>
                  <a:tcPr marL="68580" marR="68580" marT="0" marB="0" anchor="b"/>
                </a:tc>
              </a:tr>
              <a:tr h="365760">
                <a:tc>
                  <a:txBody>
                    <a:bodyPr/>
                    <a:lstStyle/>
                    <a:p>
                      <a:pPr marL="0" marR="0" algn="ctr">
                        <a:lnSpc>
                          <a:spcPct val="115000"/>
                        </a:lnSpc>
                        <a:spcBef>
                          <a:spcPts val="0"/>
                        </a:spcBef>
                        <a:spcAft>
                          <a:spcPts val="0"/>
                        </a:spcAft>
                      </a:pPr>
                      <a:r>
                        <a:rPr lang="en-US" sz="2000" b="1" dirty="0"/>
                        <a:t>GM</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15.28</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17.17</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16.43</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18.27</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17.40</a:t>
                      </a:r>
                      <a:endParaRPr lang="en-US" sz="1400" b="0">
                        <a:latin typeface="Calibri"/>
                        <a:ea typeface="Calibri"/>
                        <a:cs typeface="Mangal"/>
                      </a:endParaRPr>
                    </a:p>
                  </a:txBody>
                  <a:tcPr marL="68580" marR="68580" marT="0" marB="0" anchor="b"/>
                </a:tc>
              </a:tr>
              <a:tr h="365760">
                <a:tc>
                  <a:txBody>
                    <a:bodyPr/>
                    <a:lstStyle/>
                    <a:p>
                      <a:pPr marL="0" marR="0" algn="ctr">
                        <a:lnSpc>
                          <a:spcPct val="115000"/>
                        </a:lnSpc>
                        <a:spcBef>
                          <a:spcPts val="0"/>
                        </a:spcBef>
                        <a:spcAft>
                          <a:spcPts val="0"/>
                        </a:spcAft>
                      </a:pPr>
                      <a:r>
                        <a:rPr lang="en-US" sz="2000" b="1" dirty="0"/>
                        <a:t>SE</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Calibri"/>
                          <a:cs typeface="Calibri"/>
                        </a:rPr>
                        <a:t>0.78</a:t>
                      </a:r>
                      <a:endParaRPr lang="en-US" sz="1400" b="0" dirty="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dirty="0">
                          <a:solidFill>
                            <a:srgbClr val="000000"/>
                          </a:solidFill>
                          <a:latin typeface="Calibri"/>
                          <a:ea typeface="Calibri"/>
                          <a:cs typeface="Calibri"/>
                        </a:rPr>
                        <a:t>0.57</a:t>
                      </a:r>
                      <a:endParaRPr lang="en-US" sz="1400" b="0" dirty="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dirty="0">
                          <a:solidFill>
                            <a:srgbClr val="000000"/>
                          </a:solidFill>
                          <a:latin typeface="Calibri"/>
                          <a:ea typeface="Calibri"/>
                          <a:cs typeface="Calibri"/>
                        </a:rPr>
                        <a:t>0.88</a:t>
                      </a:r>
                      <a:endParaRPr lang="en-US" sz="1400" b="0" dirty="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0.73</a:t>
                      </a:r>
                      <a:endParaRPr lang="en-US" sz="1400" b="0">
                        <a:latin typeface="Calibri"/>
                        <a:ea typeface="Calibri"/>
                        <a:cs typeface="Mangal"/>
                      </a:endParaRPr>
                    </a:p>
                  </a:txBody>
                  <a:tcPr marL="68580" marR="68580" marT="0" marB="0" anchor="b"/>
                </a:tc>
                <a:tc>
                  <a:txBody>
                    <a:bodyPr/>
                    <a:lstStyle/>
                    <a:p>
                      <a:pPr marL="0" marR="0" algn="ctr">
                        <a:lnSpc>
                          <a:spcPct val="115000"/>
                        </a:lnSpc>
                        <a:spcBef>
                          <a:spcPts val="0"/>
                        </a:spcBef>
                        <a:spcAft>
                          <a:spcPts val="0"/>
                        </a:spcAft>
                      </a:pPr>
                      <a:r>
                        <a:rPr lang="en-US" sz="1800" b="0" dirty="0">
                          <a:solidFill>
                            <a:srgbClr val="000000"/>
                          </a:solidFill>
                          <a:latin typeface="Calibri"/>
                          <a:ea typeface="Calibri"/>
                          <a:cs typeface="Calibri"/>
                        </a:rPr>
                        <a:t>0.35</a:t>
                      </a:r>
                      <a:endParaRPr lang="en-US" sz="1400" b="0" dirty="0">
                        <a:latin typeface="Calibri"/>
                        <a:ea typeface="Calibri"/>
                        <a:cs typeface="Mangal"/>
                      </a:endParaRPr>
                    </a:p>
                  </a:txBody>
                  <a:tcPr marL="68580" marR="68580" marT="0" marB="0" anchor="b"/>
                </a:tc>
              </a:tr>
            </a:tbl>
          </a:graphicData>
        </a:graphic>
      </p:graphicFrame>
      <p:graphicFrame>
        <p:nvGraphicFramePr>
          <p:cNvPr id="3" name="Table 2"/>
          <p:cNvGraphicFramePr>
            <a:graphicFrameLocks noGrp="1"/>
          </p:cNvGraphicFramePr>
          <p:nvPr/>
        </p:nvGraphicFramePr>
        <p:xfrm>
          <a:off x="762000" y="3657600"/>
          <a:ext cx="8229600" cy="2926080"/>
        </p:xfrm>
        <a:graphic>
          <a:graphicData uri="http://schemas.openxmlformats.org/drawingml/2006/table">
            <a:tbl>
              <a:tblPr>
                <a:tableStyleId>{616DA210-FB5B-4158-B5E0-FEB733F419BA}</a:tableStyleId>
              </a:tblPr>
              <a:tblGrid>
                <a:gridCol w="1371600"/>
                <a:gridCol w="1371600"/>
                <a:gridCol w="1371600"/>
                <a:gridCol w="1371600"/>
                <a:gridCol w="1371600"/>
                <a:gridCol w="1371600"/>
              </a:tblGrid>
              <a:tr h="381000">
                <a:tc gridSpan="6">
                  <a:txBody>
                    <a:bodyPr/>
                    <a:lstStyle/>
                    <a:p>
                      <a:pPr marL="0" marR="0" algn="ctr">
                        <a:lnSpc>
                          <a:spcPct val="115000"/>
                        </a:lnSpc>
                        <a:spcBef>
                          <a:spcPts val="0"/>
                        </a:spcBef>
                        <a:spcAft>
                          <a:spcPts val="0"/>
                        </a:spcAft>
                      </a:pPr>
                      <a:r>
                        <a:rPr kumimoji="0" lang="en-US" sz="1800" b="1" kern="1200" dirty="0" smtClean="0"/>
                        <a:t>INDOOR THORON CONCENTRATION IN  BAREILLY CITY</a:t>
                      </a:r>
                      <a:endParaRPr lang="en-US" sz="2000" b="1" dirty="0">
                        <a:latin typeface="Calibri"/>
                        <a:ea typeface="Calibri"/>
                        <a:cs typeface="Mangal"/>
                      </a:endParaRPr>
                    </a:p>
                  </a:txBody>
                  <a:tcPr marL="59473" marR="59473" marT="0" marB="0"/>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r>
              <a:tr h="304800">
                <a:tc>
                  <a:txBody>
                    <a:bodyPr/>
                    <a:lstStyle/>
                    <a:p>
                      <a:pPr marL="0" marR="0" algn="ctr">
                        <a:lnSpc>
                          <a:spcPct val="115000"/>
                        </a:lnSpc>
                        <a:spcBef>
                          <a:spcPts val="0"/>
                        </a:spcBef>
                        <a:spcAft>
                          <a:spcPts val="0"/>
                        </a:spcAft>
                      </a:pPr>
                      <a:endParaRPr lang="en-US" sz="200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1" dirty="0"/>
                        <a:t>Summer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Mansoon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Autumn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Winter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Average</a:t>
                      </a:r>
                      <a:endParaRPr lang="en-US" sz="1600" b="1" dirty="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Min</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0.21</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0.38</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0.53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0.13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0.31</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Max</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1.95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1.70</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2.33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2.02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2.00</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 Ave </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0.95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1.08</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0.98</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0.96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0.99</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SD</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0.34</a:t>
                      </a:r>
                      <a:endParaRPr lang="en-US" sz="1800" b="0"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0.28</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0.35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0.43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0.35</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GM</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0.89</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1.04</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0.93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0.85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0.93</a:t>
                      </a:r>
                      <a:endParaRPr lang="en-US" sz="1800" b="0" dirty="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SE</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0" dirty="0" smtClean="0">
                          <a:latin typeface="Calibri"/>
                          <a:ea typeface="Calibri"/>
                          <a:cs typeface="Mangal"/>
                        </a:rPr>
                        <a:t>0.05</a:t>
                      </a:r>
                      <a:endParaRPr lang="en-US" sz="20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0" dirty="0" smtClean="0"/>
                        <a:t>0.04</a:t>
                      </a:r>
                      <a:endParaRPr lang="en-US" sz="20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0" dirty="0" smtClean="0">
                          <a:latin typeface="Calibri"/>
                          <a:ea typeface="Calibri"/>
                          <a:cs typeface="Mangal"/>
                        </a:rPr>
                        <a:t>0.05</a:t>
                      </a:r>
                      <a:endParaRPr lang="en-US" sz="20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0" dirty="0" smtClean="0">
                          <a:latin typeface="Calibri"/>
                          <a:ea typeface="Calibri"/>
                          <a:cs typeface="Mangal"/>
                        </a:rPr>
                        <a:t>0.06</a:t>
                      </a:r>
                      <a:endParaRPr lang="en-US" sz="2000" b="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0" dirty="0" smtClean="0">
                          <a:latin typeface="Calibri"/>
                          <a:ea typeface="Calibri"/>
                          <a:cs typeface="Mangal"/>
                        </a:rPr>
                        <a:t>0.05</a:t>
                      </a:r>
                      <a:endParaRPr lang="en-US" sz="2000" b="0" dirty="0">
                        <a:latin typeface="Calibri"/>
                        <a:ea typeface="Calibri"/>
                        <a:cs typeface="Mangal"/>
                      </a:endParaRPr>
                    </a:p>
                  </a:txBody>
                  <a:tcPr marL="59473" marR="59473" marT="0" marB="0"/>
                </a:tc>
              </a:tr>
            </a:tbl>
          </a:graphicData>
        </a:graphic>
      </p:graphicFrame>
    </p:spTree>
  </p:cSld>
  <p:clrMapOvr>
    <a:masterClrMapping/>
  </p:clrMapOvr>
  <p:transition>
    <p:cover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304800" y="457200"/>
          <a:ext cx="8229600" cy="2865120"/>
        </p:xfrm>
        <a:graphic>
          <a:graphicData uri="http://schemas.openxmlformats.org/drawingml/2006/table">
            <a:tbl>
              <a:tblPr>
                <a:tableStyleId>{616DA210-FB5B-4158-B5E0-FEB733F419BA}</a:tableStyleId>
              </a:tblPr>
              <a:tblGrid>
                <a:gridCol w="1371600"/>
                <a:gridCol w="1371600"/>
                <a:gridCol w="1371600"/>
                <a:gridCol w="1371600"/>
                <a:gridCol w="1371600"/>
                <a:gridCol w="1371600"/>
              </a:tblGrid>
              <a:tr h="304800">
                <a:tc gridSpan="6">
                  <a:txBody>
                    <a:bodyPr/>
                    <a:lstStyle/>
                    <a:p>
                      <a:pPr marL="0" marR="0" algn="ctr">
                        <a:lnSpc>
                          <a:spcPct val="115000"/>
                        </a:lnSpc>
                        <a:spcBef>
                          <a:spcPts val="0"/>
                        </a:spcBef>
                        <a:spcAft>
                          <a:spcPts val="0"/>
                        </a:spcAft>
                      </a:pPr>
                      <a:r>
                        <a:rPr kumimoji="0" lang="en-US" sz="1800" b="1" kern="1200" dirty="0" smtClean="0"/>
                        <a:t>EQUILIBRIUM FACTOR FOR RADON</a:t>
                      </a:r>
                      <a:r>
                        <a:rPr kumimoji="0" lang="en-US" sz="1800" b="1" kern="1200" baseline="0" dirty="0" smtClean="0"/>
                        <a:t> </a:t>
                      </a:r>
                      <a:r>
                        <a:rPr kumimoji="0" lang="en-US" sz="1800" b="1" kern="1200" dirty="0" smtClean="0"/>
                        <a:t>IN  BAREILLY CITY</a:t>
                      </a:r>
                      <a:endParaRPr lang="en-US" sz="2000" b="1" dirty="0">
                        <a:latin typeface="Calibri"/>
                        <a:ea typeface="Calibri"/>
                        <a:cs typeface="Mangal"/>
                      </a:endParaRPr>
                    </a:p>
                  </a:txBody>
                  <a:tcPr marL="59473" marR="59473" marT="0" marB="0"/>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r>
              <a:tr h="365760">
                <a:tc>
                  <a:txBody>
                    <a:bodyPr/>
                    <a:lstStyle/>
                    <a:p>
                      <a:pPr marL="0" marR="0" algn="ctr">
                        <a:lnSpc>
                          <a:spcPct val="115000"/>
                        </a:lnSpc>
                        <a:spcBef>
                          <a:spcPts val="0"/>
                        </a:spcBef>
                        <a:spcAft>
                          <a:spcPts val="0"/>
                        </a:spcAft>
                      </a:pPr>
                      <a:endParaRPr lang="en-US" sz="200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1" dirty="0"/>
                        <a:t>Summer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Mansoon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Autumn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Winter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Average</a:t>
                      </a:r>
                      <a:endParaRPr lang="en-US" sz="1600" b="1" dirty="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Min</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0.16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0.22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0.17</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0.23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0.31</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Max</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0.70</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0.97</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1.05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1.42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0.67</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 Ave </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0.38</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0.52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0.45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0.47</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0.46</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SD</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0.12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0.13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0.21</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0.19</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0.08</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GM</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0.36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0.50</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0.41</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0.44</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Calibri"/>
                          <a:cs typeface="Calibri"/>
                        </a:rPr>
                        <a:t>0.45</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SE</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Times New Roman"/>
                          <a:cs typeface="Calibri"/>
                        </a:rPr>
                        <a:t>0.02</a:t>
                      </a:r>
                      <a:endParaRPr lang="en-US" sz="1800" b="0"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0.02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0.03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Calibri"/>
                          <a:ea typeface="Times New Roman"/>
                          <a:cs typeface="Calibri"/>
                        </a:rPr>
                        <a:t>0.03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dirty="0">
                          <a:solidFill>
                            <a:srgbClr val="000000"/>
                          </a:solidFill>
                          <a:latin typeface="Calibri"/>
                          <a:ea typeface="Calibri"/>
                          <a:cs typeface="Calibri"/>
                        </a:rPr>
                        <a:t>0.01</a:t>
                      </a:r>
                      <a:endParaRPr lang="en-US" sz="1800" b="0" dirty="0">
                        <a:latin typeface="Calibri"/>
                        <a:ea typeface="Calibri"/>
                        <a:cs typeface="Mangal"/>
                      </a:endParaRPr>
                    </a:p>
                  </a:txBody>
                  <a:tcPr marL="68580" marR="68580" marT="0" marB="0"/>
                </a:tc>
              </a:tr>
            </a:tbl>
          </a:graphicData>
        </a:graphic>
      </p:graphicFrame>
      <p:graphicFrame>
        <p:nvGraphicFramePr>
          <p:cNvPr id="4" name="Table 3"/>
          <p:cNvGraphicFramePr>
            <a:graphicFrameLocks noGrp="1"/>
          </p:cNvGraphicFramePr>
          <p:nvPr/>
        </p:nvGraphicFramePr>
        <p:xfrm>
          <a:off x="228600" y="3733800"/>
          <a:ext cx="8229600" cy="2857246"/>
        </p:xfrm>
        <a:graphic>
          <a:graphicData uri="http://schemas.openxmlformats.org/drawingml/2006/table">
            <a:tbl>
              <a:tblPr>
                <a:tableStyleId>{616DA210-FB5B-4158-B5E0-FEB733F419BA}</a:tableStyleId>
              </a:tblPr>
              <a:tblGrid>
                <a:gridCol w="1371600"/>
                <a:gridCol w="1371600"/>
                <a:gridCol w="1371600"/>
                <a:gridCol w="1371600"/>
                <a:gridCol w="1371600"/>
                <a:gridCol w="1371600"/>
              </a:tblGrid>
              <a:tr h="228600">
                <a:tc gridSpan="6">
                  <a:txBody>
                    <a:bodyPr/>
                    <a:lstStyle/>
                    <a:p>
                      <a:pPr marL="0" marR="0" algn="ctr">
                        <a:lnSpc>
                          <a:spcPct val="115000"/>
                        </a:lnSpc>
                        <a:spcBef>
                          <a:spcPts val="0"/>
                        </a:spcBef>
                        <a:spcAft>
                          <a:spcPts val="0"/>
                        </a:spcAft>
                      </a:pPr>
                      <a:r>
                        <a:rPr kumimoji="0" lang="en-US" sz="1800" b="1" kern="1200" dirty="0" smtClean="0"/>
                        <a:t>EQUILIBRIUM FACTOR FOR THORON</a:t>
                      </a:r>
                      <a:r>
                        <a:rPr kumimoji="0" lang="en-US" sz="1800" b="1" kern="1200" baseline="0" dirty="0" smtClean="0"/>
                        <a:t> </a:t>
                      </a:r>
                      <a:r>
                        <a:rPr kumimoji="0" lang="en-US" sz="1800" b="1" kern="1200" dirty="0" smtClean="0"/>
                        <a:t>IN  BAREILLY CITY</a:t>
                      </a:r>
                      <a:endParaRPr lang="en-US" sz="2000" b="1" dirty="0">
                        <a:latin typeface="Calibri"/>
                        <a:ea typeface="Calibri"/>
                        <a:cs typeface="Mangal"/>
                      </a:endParaRPr>
                    </a:p>
                  </a:txBody>
                  <a:tcPr marL="59473" marR="59473" marT="0" marB="0"/>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r>
              <a:tr h="365760">
                <a:tc>
                  <a:txBody>
                    <a:bodyPr/>
                    <a:lstStyle/>
                    <a:p>
                      <a:pPr marL="0" marR="0" algn="ctr">
                        <a:lnSpc>
                          <a:spcPct val="115000"/>
                        </a:lnSpc>
                        <a:spcBef>
                          <a:spcPts val="0"/>
                        </a:spcBef>
                        <a:spcAft>
                          <a:spcPts val="0"/>
                        </a:spcAft>
                      </a:pPr>
                      <a:endParaRPr lang="en-US" sz="200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1" dirty="0"/>
                        <a:t>Summer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Mansoon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Autumn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Winter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Average</a:t>
                      </a:r>
                      <a:endParaRPr lang="en-US" sz="1600" b="1" dirty="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Min</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0.01</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0.01</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0.03</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Max</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0.12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0.15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0.22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0.12</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0.10</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 Ave </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0.07</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0.06</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SD</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0.03</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0.03</a:t>
                      </a:r>
                      <a:endParaRPr lang="en-US" sz="1800" b="0"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0.03</a:t>
                      </a:r>
                      <a:endParaRPr lang="en-US" sz="1800" b="0"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0.03</a:t>
                      </a:r>
                      <a:endParaRPr lang="en-US" sz="1800" b="0"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0.01</a:t>
                      </a:r>
                      <a:endParaRPr lang="en-US" sz="1800" b="0" dirty="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GM</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0.06</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0.05</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0.06</a:t>
                      </a:r>
                      <a:endParaRPr lang="en-US" sz="1800" b="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SE</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0.00</a:t>
                      </a:r>
                      <a:endParaRPr lang="en-US" sz="1800" b="0"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0.00</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0.00</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0.00</a:t>
                      </a:r>
                      <a:endParaRPr lang="en-US" sz="1800" b="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0.00</a:t>
                      </a:r>
                      <a:endParaRPr lang="en-US" sz="1800" b="0" dirty="0">
                        <a:latin typeface="Calibri"/>
                        <a:ea typeface="Calibri"/>
                        <a:cs typeface="Mangal"/>
                      </a:endParaRPr>
                    </a:p>
                  </a:txBody>
                  <a:tcPr marL="68580" marR="68580" marT="0" marB="0"/>
                </a:tc>
              </a:tr>
            </a:tbl>
          </a:graphicData>
        </a:graphic>
      </p:graphicFrame>
    </p:spTree>
  </p:cSld>
  <p:clrMapOvr>
    <a:masterClrMapping/>
  </p:clrMapOvr>
  <p:transition>
    <p:cover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457200" y="1219200"/>
          <a:ext cx="8229600" cy="3322320"/>
        </p:xfrm>
        <a:graphic>
          <a:graphicData uri="http://schemas.openxmlformats.org/drawingml/2006/table">
            <a:tbl>
              <a:tblPr>
                <a:tableStyleId>{616DA210-FB5B-4158-B5E0-FEB733F419BA}</a:tableStyleId>
              </a:tblPr>
              <a:tblGrid>
                <a:gridCol w="1371600"/>
                <a:gridCol w="1371600"/>
                <a:gridCol w="1371600"/>
                <a:gridCol w="1371600"/>
                <a:gridCol w="1371600"/>
                <a:gridCol w="1371600"/>
              </a:tblGrid>
              <a:tr h="762000">
                <a:tc gridSpan="6">
                  <a:txBody>
                    <a:bodyPr/>
                    <a:lstStyle/>
                    <a:p>
                      <a:pPr marL="0" marR="0" algn="ctr">
                        <a:lnSpc>
                          <a:spcPct val="115000"/>
                        </a:lnSpc>
                        <a:spcBef>
                          <a:spcPts val="0"/>
                        </a:spcBef>
                        <a:spcAft>
                          <a:spcPts val="0"/>
                        </a:spcAft>
                      </a:pPr>
                      <a:r>
                        <a:rPr lang="en-US" sz="1800" b="1" dirty="0" smtClean="0">
                          <a:solidFill>
                            <a:srgbClr val="000000"/>
                          </a:solidFill>
                          <a:latin typeface="Times New Roman"/>
                          <a:ea typeface="Times New Roman"/>
                          <a:cs typeface="Mangal"/>
                        </a:rPr>
                        <a:t>ESTIMATED TOTAL INHALATION DOSE (mSv.y</a:t>
                      </a:r>
                      <a:r>
                        <a:rPr lang="en-US" sz="1800" b="1" baseline="30000" dirty="0" smtClean="0">
                          <a:solidFill>
                            <a:srgbClr val="000000"/>
                          </a:solidFill>
                          <a:latin typeface="Times New Roman"/>
                          <a:ea typeface="Times New Roman"/>
                          <a:cs typeface="Mangal"/>
                        </a:rPr>
                        <a:t>-1</a:t>
                      </a:r>
                      <a:r>
                        <a:rPr lang="en-US" sz="1800" b="1" dirty="0" smtClean="0">
                          <a:solidFill>
                            <a:srgbClr val="000000"/>
                          </a:solidFill>
                          <a:latin typeface="Times New Roman"/>
                          <a:ea typeface="Times New Roman"/>
                          <a:cs typeface="Mangal"/>
                        </a:rPr>
                        <a:t>)  IN</a:t>
                      </a:r>
                      <a:r>
                        <a:rPr lang="en-US" sz="1800" b="1" baseline="0" dirty="0" smtClean="0">
                          <a:solidFill>
                            <a:srgbClr val="000000"/>
                          </a:solidFill>
                          <a:latin typeface="Times New Roman"/>
                          <a:ea typeface="Times New Roman"/>
                          <a:cs typeface="Mangal"/>
                        </a:rPr>
                        <a:t> RESIDENTIAL</a:t>
                      </a:r>
                      <a:r>
                        <a:rPr lang="en-US" sz="1800" b="1" dirty="0" smtClean="0">
                          <a:solidFill>
                            <a:srgbClr val="000000"/>
                          </a:solidFill>
                          <a:latin typeface="Times New Roman"/>
                          <a:ea typeface="Times New Roman"/>
                          <a:cs typeface="Mangal"/>
                        </a:rPr>
                        <a:t> HOUSES OF BAREILLY CITY. </a:t>
                      </a:r>
                      <a:endParaRPr lang="en-US" sz="2000" b="1" dirty="0">
                        <a:latin typeface="Calibri"/>
                        <a:ea typeface="Calibri"/>
                        <a:cs typeface="Mangal"/>
                      </a:endParaRPr>
                    </a:p>
                  </a:txBody>
                  <a:tcPr marL="59473" marR="59473" marT="0" marB="0"/>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hMerge="1">
                  <a:txBody>
                    <a:bodyPr/>
                    <a:lstStyle/>
                    <a:p>
                      <a:endParaRPr lang="en-US" dirty="0"/>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r>
              <a:tr h="365760">
                <a:tc>
                  <a:txBody>
                    <a:bodyPr/>
                    <a:lstStyle/>
                    <a:p>
                      <a:pPr marL="0" marR="0" algn="ctr">
                        <a:lnSpc>
                          <a:spcPct val="115000"/>
                        </a:lnSpc>
                        <a:spcBef>
                          <a:spcPts val="0"/>
                        </a:spcBef>
                        <a:spcAft>
                          <a:spcPts val="0"/>
                        </a:spcAft>
                      </a:pPr>
                      <a:endParaRPr lang="en-US" sz="2000"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2000" b="1" dirty="0"/>
                        <a:t>Summer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Mansoon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Autumn</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Winter</a:t>
                      </a:r>
                      <a:endParaRPr lang="en-US" sz="1600" b="1" dirty="0">
                        <a:latin typeface="Calibri"/>
                        <a:ea typeface="Calibri"/>
                        <a:cs typeface="Mangal"/>
                      </a:endParaRPr>
                    </a:p>
                  </a:txBody>
                  <a:tcPr marL="68580" marR="68580" marT="0" marB="0"/>
                </a:tc>
                <a:tc>
                  <a:txBody>
                    <a:bodyPr/>
                    <a:lstStyle/>
                    <a:p>
                      <a:pPr marL="0" marR="0" algn="ctr">
                        <a:lnSpc>
                          <a:spcPct val="115000"/>
                        </a:lnSpc>
                        <a:spcBef>
                          <a:spcPts val="0"/>
                        </a:spcBef>
                        <a:spcAft>
                          <a:spcPts val="0"/>
                        </a:spcAft>
                      </a:pPr>
                      <a:r>
                        <a:rPr lang="en-US" sz="2000" b="1" dirty="0"/>
                        <a:t>Average</a:t>
                      </a:r>
                      <a:endParaRPr lang="en-US" sz="1600" b="1" dirty="0">
                        <a:latin typeface="Calibri"/>
                        <a:ea typeface="Calibri"/>
                        <a:cs typeface="Mangal"/>
                      </a:endParaRPr>
                    </a:p>
                  </a:txBody>
                  <a:tcPr marL="68580" marR="68580" marT="0" marB="0"/>
                </a:tc>
              </a:tr>
              <a:tr h="365760">
                <a:tc>
                  <a:txBody>
                    <a:bodyPr/>
                    <a:lstStyle/>
                    <a:p>
                      <a:pPr marL="0" marR="0" algn="ctr">
                        <a:lnSpc>
                          <a:spcPct val="115000"/>
                        </a:lnSpc>
                        <a:spcBef>
                          <a:spcPts val="0"/>
                        </a:spcBef>
                        <a:spcAft>
                          <a:spcPts val="0"/>
                        </a:spcAft>
                      </a:pPr>
                      <a:r>
                        <a:rPr lang="en-US" sz="2000" b="1" dirty="0"/>
                        <a:t>Min</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1.02</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1.39</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1.18</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1.78</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1.02</a:t>
                      </a:r>
                      <a:endParaRPr lang="en-US" sz="1800" b="0" dirty="0">
                        <a:latin typeface="Calibri"/>
                        <a:ea typeface="Calibri"/>
                        <a:cs typeface="Mangal"/>
                      </a:endParaRPr>
                    </a:p>
                  </a:txBody>
                  <a:tcPr marL="59407" marR="59407" marT="0" marB="0"/>
                </a:tc>
              </a:tr>
              <a:tr h="365760">
                <a:tc>
                  <a:txBody>
                    <a:bodyPr/>
                    <a:lstStyle/>
                    <a:p>
                      <a:pPr marL="0" marR="0" algn="ctr">
                        <a:lnSpc>
                          <a:spcPct val="115000"/>
                        </a:lnSpc>
                        <a:spcBef>
                          <a:spcPts val="0"/>
                        </a:spcBef>
                        <a:spcAft>
                          <a:spcPts val="0"/>
                        </a:spcAft>
                      </a:pPr>
                      <a:r>
                        <a:rPr lang="en-US" sz="2000" b="1" dirty="0"/>
                        <a:t>Max</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1.42</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1.62</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1.70</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2.55</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1.42</a:t>
                      </a:r>
                      <a:endParaRPr lang="en-US" sz="1800" b="0" dirty="0">
                        <a:latin typeface="Calibri"/>
                        <a:ea typeface="Calibri"/>
                        <a:cs typeface="Mangal"/>
                      </a:endParaRPr>
                    </a:p>
                  </a:txBody>
                  <a:tcPr marL="59407" marR="59407" marT="0" marB="0"/>
                </a:tc>
              </a:tr>
              <a:tr h="365760">
                <a:tc>
                  <a:txBody>
                    <a:bodyPr/>
                    <a:lstStyle/>
                    <a:p>
                      <a:pPr marL="0" marR="0" algn="ctr">
                        <a:lnSpc>
                          <a:spcPct val="115000"/>
                        </a:lnSpc>
                        <a:spcBef>
                          <a:spcPts val="0"/>
                        </a:spcBef>
                        <a:spcAft>
                          <a:spcPts val="0"/>
                        </a:spcAft>
                      </a:pPr>
                      <a:r>
                        <a:rPr lang="en-US" sz="2000" b="1" dirty="0"/>
                        <a:t> Ave </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1.17</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1.49</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1.43</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2.04</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1.17</a:t>
                      </a:r>
                      <a:endParaRPr lang="en-US" sz="1800" b="0">
                        <a:latin typeface="Calibri"/>
                        <a:ea typeface="Calibri"/>
                        <a:cs typeface="Mangal"/>
                      </a:endParaRPr>
                    </a:p>
                  </a:txBody>
                  <a:tcPr marL="59407" marR="59407" marT="0" marB="0"/>
                </a:tc>
              </a:tr>
              <a:tr h="365760">
                <a:tc>
                  <a:txBody>
                    <a:bodyPr/>
                    <a:lstStyle/>
                    <a:p>
                      <a:pPr marL="0" marR="0" algn="ctr">
                        <a:lnSpc>
                          <a:spcPct val="115000"/>
                        </a:lnSpc>
                        <a:spcBef>
                          <a:spcPts val="0"/>
                        </a:spcBef>
                        <a:spcAft>
                          <a:spcPts val="0"/>
                        </a:spcAft>
                      </a:pPr>
                      <a:r>
                        <a:rPr lang="en-US" sz="2000" b="1" dirty="0"/>
                        <a:t>SD</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0.12</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0.08</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0.16</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0.22</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0.12</a:t>
                      </a:r>
                      <a:endParaRPr lang="en-US" sz="1800" b="0" dirty="0">
                        <a:latin typeface="Calibri"/>
                        <a:ea typeface="Calibri"/>
                        <a:cs typeface="Mangal"/>
                      </a:endParaRPr>
                    </a:p>
                  </a:txBody>
                  <a:tcPr marL="59407" marR="59407" marT="0" marB="0"/>
                </a:tc>
              </a:tr>
              <a:tr h="365760">
                <a:tc>
                  <a:txBody>
                    <a:bodyPr/>
                    <a:lstStyle/>
                    <a:p>
                      <a:pPr marL="0" marR="0" algn="ctr">
                        <a:lnSpc>
                          <a:spcPct val="115000"/>
                        </a:lnSpc>
                        <a:spcBef>
                          <a:spcPts val="0"/>
                        </a:spcBef>
                        <a:spcAft>
                          <a:spcPts val="0"/>
                        </a:spcAft>
                      </a:pPr>
                      <a:r>
                        <a:rPr lang="en-US" sz="2000" b="1" dirty="0"/>
                        <a:t>GM</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1.02</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1.39</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1.18</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a:solidFill>
                            <a:srgbClr val="000000"/>
                          </a:solidFill>
                          <a:latin typeface="Times New Roman"/>
                          <a:ea typeface="Times New Roman"/>
                          <a:cs typeface="Mangal"/>
                        </a:rPr>
                        <a:t>1.78</a:t>
                      </a:r>
                      <a:endParaRPr lang="en-US" sz="1800" b="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a:solidFill>
                            <a:srgbClr val="000000"/>
                          </a:solidFill>
                          <a:latin typeface="Times New Roman"/>
                          <a:ea typeface="Times New Roman"/>
                          <a:cs typeface="Mangal"/>
                        </a:rPr>
                        <a:t>1.02</a:t>
                      </a:r>
                      <a:endParaRPr lang="en-US" sz="1800" b="0" dirty="0">
                        <a:latin typeface="Calibri"/>
                        <a:ea typeface="Calibri"/>
                        <a:cs typeface="Mangal"/>
                      </a:endParaRPr>
                    </a:p>
                  </a:txBody>
                  <a:tcPr marL="59407" marR="59407" marT="0" marB="0"/>
                </a:tc>
              </a:tr>
              <a:tr h="365760">
                <a:tc>
                  <a:txBody>
                    <a:bodyPr/>
                    <a:lstStyle/>
                    <a:p>
                      <a:pPr marL="0" marR="0" algn="ctr">
                        <a:lnSpc>
                          <a:spcPct val="115000"/>
                        </a:lnSpc>
                        <a:spcBef>
                          <a:spcPts val="0"/>
                        </a:spcBef>
                        <a:spcAft>
                          <a:spcPts val="0"/>
                        </a:spcAft>
                      </a:pPr>
                      <a:r>
                        <a:rPr lang="en-US" sz="2000" b="1" dirty="0"/>
                        <a:t>SE</a:t>
                      </a:r>
                      <a:endParaRPr lang="en-US" sz="2000" b="1" dirty="0">
                        <a:latin typeface="Calibri"/>
                        <a:ea typeface="Calibri"/>
                        <a:cs typeface="Mangal"/>
                      </a:endParaRPr>
                    </a:p>
                  </a:txBody>
                  <a:tcPr marL="59473" marR="59473" marT="0" marB="0"/>
                </a:tc>
                <a:tc>
                  <a:txBody>
                    <a:bodyPr/>
                    <a:lstStyle/>
                    <a:p>
                      <a:pPr marL="0" marR="0" algn="ctr">
                        <a:lnSpc>
                          <a:spcPct val="115000"/>
                        </a:lnSpc>
                        <a:spcBef>
                          <a:spcPts val="0"/>
                        </a:spcBef>
                        <a:spcAft>
                          <a:spcPts val="0"/>
                        </a:spcAft>
                      </a:pPr>
                      <a:r>
                        <a:rPr lang="en-US" sz="1800" b="0" dirty="0" smtClean="0">
                          <a:latin typeface="Calibri"/>
                          <a:ea typeface="Calibri"/>
                          <a:cs typeface="Mangal"/>
                        </a:rPr>
                        <a:t>0.02</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smtClean="0">
                          <a:latin typeface="Calibri"/>
                          <a:ea typeface="Calibri"/>
                          <a:cs typeface="Mangal"/>
                        </a:rPr>
                        <a:t>0.01</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smtClean="0">
                          <a:solidFill>
                            <a:srgbClr val="000000"/>
                          </a:solidFill>
                          <a:latin typeface="Times New Roman"/>
                          <a:ea typeface="Calibri"/>
                          <a:cs typeface="Mangal"/>
                        </a:rPr>
                        <a:t>0.02</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smtClean="0">
                          <a:solidFill>
                            <a:srgbClr val="000000"/>
                          </a:solidFill>
                          <a:latin typeface="Times New Roman"/>
                          <a:ea typeface="Calibri"/>
                          <a:cs typeface="Mangal"/>
                        </a:rPr>
                        <a:t>0.03</a:t>
                      </a:r>
                      <a:endParaRPr lang="en-US" sz="1800" b="0" dirty="0">
                        <a:latin typeface="Calibri"/>
                        <a:ea typeface="Calibri"/>
                        <a:cs typeface="Mangal"/>
                      </a:endParaRPr>
                    </a:p>
                  </a:txBody>
                  <a:tcPr marL="59407" marR="59407" marT="0" marB="0"/>
                </a:tc>
                <a:tc>
                  <a:txBody>
                    <a:bodyPr/>
                    <a:lstStyle/>
                    <a:p>
                      <a:pPr marL="0" marR="0" algn="ctr">
                        <a:lnSpc>
                          <a:spcPct val="115000"/>
                        </a:lnSpc>
                        <a:spcBef>
                          <a:spcPts val="0"/>
                        </a:spcBef>
                        <a:spcAft>
                          <a:spcPts val="0"/>
                        </a:spcAft>
                      </a:pPr>
                      <a:r>
                        <a:rPr lang="en-US" sz="1800" b="0" dirty="0" smtClean="0">
                          <a:solidFill>
                            <a:srgbClr val="000000"/>
                          </a:solidFill>
                          <a:latin typeface="Times New Roman"/>
                          <a:ea typeface="Calibri"/>
                          <a:cs typeface="Mangal"/>
                        </a:rPr>
                        <a:t>0.02</a:t>
                      </a:r>
                      <a:endParaRPr lang="en-US" sz="1800" b="0" dirty="0">
                        <a:latin typeface="Calibri"/>
                        <a:ea typeface="Calibri"/>
                        <a:cs typeface="Mangal"/>
                      </a:endParaRPr>
                    </a:p>
                  </a:txBody>
                  <a:tcPr marL="59407" marR="59407" marT="0" marB="0"/>
                </a:tc>
              </a:tr>
            </a:tbl>
          </a:graphicData>
        </a:graphic>
      </p:graphicFrame>
    </p:spTree>
  </p:cSld>
  <p:clrMapOvr>
    <a:masterClrMapping/>
  </p:clrMapOvr>
  <p:transition>
    <p:cover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304800" y="304800"/>
            <a:ext cx="8839200"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tabLst>
                <a:tab pos="4829175" algn="l"/>
              </a:tabLst>
            </a:pPr>
            <a:r>
              <a:rPr kumimoji="0" lang="en-US" sz="3200" b="1" i="0" u="sng" strike="noStrike" cap="none" normalizeH="0" baseline="0" dirty="0" smtClean="0">
                <a:ln>
                  <a:noFill/>
                </a:ln>
                <a:solidFill>
                  <a:srgbClr val="000000"/>
                </a:solidFill>
                <a:effectLst/>
                <a:ea typeface="Times New Roman" pitchFamily="18" charset="0"/>
                <a:cs typeface="Arial" pitchFamily="34" charset="0"/>
              </a:rPr>
              <a:t> </a:t>
            </a:r>
            <a:r>
              <a:rPr lang="en-US" sz="3200" b="1" u="sng" dirty="0" smtClean="0">
                <a:solidFill>
                  <a:srgbClr val="000000"/>
                </a:solidFill>
                <a:ea typeface="Times New Roman" pitchFamily="18" charset="0"/>
                <a:cs typeface="Arial" pitchFamily="34" charset="0"/>
              </a:rPr>
              <a:t>RESULT &amp; DISCUSSION</a:t>
            </a:r>
          </a:p>
          <a:p>
            <a:pPr marL="0" marR="0" lvl="0" indent="0" algn="ctr" defTabSz="914400" rtl="0" eaLnBrk="0" fontAlgn="base" latinLnBrk="0" hangingPunct="0">
              <a:lnSpc>
                <a:spcPct val="100000"/>
              </a:lnSpc>
              <a:spcBef>
                <a:spcPct val="0"/>
              </a:spcBef>
              <a:spcAft>
                <a:spcPct val="0"/>
              </a:spcAft>
              <a:buClrTx/>
              <a:buSzTx/>
              <a:tabLst>
                <a:tab pos="4829175" algn="l"/>
              </a:tabLst>
            </a:pPr>
            <a:endParaRPr lang="en-US" sz="2400" b="1" u="sng" dirty="0" smtClean="0">
              <a:solidFill>
                <a:srgbClr val="000000"/>
              </a:solidFill>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829175" algn="l"/>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The average concentration of indoor radon and it progeny for the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four different seasons of a year are shown in Tables.</a:t>
            </a: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829175" algn="l"/>
              </a:tabLst>
            </a:pP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The concentration of radon was found to be highest in winter and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lowest in</a:t>
            </a: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summer. </a:t>
            </a: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Radon concentration in summer was found to vary from 14.96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to 54.00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with an average value 37.61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where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as in winter it</a:t>
            </a:r>
            <a:r>
              <a:rPr kumimoji="0" lang="en-US" sz="2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varies from 16.48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to 89.58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with an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average value 54.42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Radon concentration in autumn vary from 15.88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to 76.02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 </a:t>
            </a:r>
            <a:r>
              <a:rPr lang="en-US" sz="2400" baseline="300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with an average value 40.55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while in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mansoon</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season it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wasfound</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to vary form 24.07 </a:t>
            </a:r>
            <a:r>
              <a:rPr kumimoji="0" lang="en-US" sz="2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Bq</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to 66Bq/m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with an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average value 36.31Bq/m</a:t>
            </a:r>
            <a:r>
              <a:rPr kumimoji="0" lang="en-US" sz="2400" b="0" i="0" u="none" strike="noStrike" cap="none" normalizeH="0" baseline="30000" dirty="0" smtClean="0">
                <a:ln>
                  <a:noFill/>
                </a:ln>
                <a:solidFill>
                  <a:srgbClr val="000000"/>
                </a:solidFill>
                <a:effectLst/>
                <a:latin typeface="Times New Roman" pitchFamily="18" charset="0"/>
                <a:ea typeface="Times New Roman" pitchFamily="18" charset="0"/>
                <a:cs typeface="Times New Roman" pitchFamily="18" charset="0"/>
              </a:rPr>
              <a:t>3</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Ø"/>
              <a:tabLst>
                <a:tab pos="4829175" algn="l"/>
              </a:tabLst>
            </a:pP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Concentration of radon progeny was found highest in winter and </a:t>
            </a:r>
          </a:p>
          <a:p>
            <a:pPr marL="0" marR="0" lvl="0" indent="0" algn="just" defTabSz="914400" rtl="0" eaLnBrk="0" fontAlgn="base" latinLnBrk="0" hangingPunct="0">
              <a:lnSpc>
                <a:spcPct val="100000"/>
              </a:lnSpc>
              <a:spcBef>
                <a:spcPct val="0"/>
              </a:spcBef>
              <a:spcAft>
                <a:spcPct val="0"/>
              </a:spcAft>
              <a:buClrTx/>
              <a:buSzTx/>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kumimoji="0" lang="en-US"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lowest in summer. </a:t>
            </a:r>
          </a:p>
        </p:txBody>
      </p:sp>
    </p:spTree>
  </p:cSld>
  <p:clrMapOvr>
    <a:masterClrMapping/>
  </p:clrMapOvr>
  <p:transition>
    <p:cover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87025"/>
            <a:ext cx="9144000" cy="6370975"/>
          </a:xfrm>
          <a:prstGeom prst="rect">
            <a:avLst/>
          </a:prstGeom>
        </p:spPr>
        <p:txBody>
          <a:bodyPr wrap="square">
            <a:spAutoFit/>
          </a:bodyPr>
          <a:lstStyle/>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Arial" pitchFamily="34" charset="0"/>
                <a:ea typeface="Times New Roman" pitchFamily="18" charset="0"/>
                <a:cs typeface="Arial" pitchFamily="34" charset="0"/>
              </a:rPr>
              <a:t>    </a:t>
            </a:r>
            <a:r>
              <a:rPr lang="en-US" sz="2400" dirty="0" smtClean="0">
                <a:solidFill>
                  <a:srgbClr val="000000"/>
                </a:solidFill>
                <a:latin typeface="Times New Roman" pitchFamily="18" charset="0"/>
                <a:ea typeface="Times New Roman" pitchFamily="18" charset="0"/>
                <a:cs typeface="Times New Roman" pitchFamily="18" charset="0"/>
              </a:rPr>
              <a:t>Radon progeny concentration in summer was found to vary from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6.12Bq/m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to 23.49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with an average value 13.67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and in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winter season from 8.43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to 31.80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with an average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value 23.48Bq/m3. The highest radon concentration in winter is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mainly due to the poor ventilation conditions of houses during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this season. </a:t>
            </a:r>
          </a:p>
          <a:p>
            <a:pPr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During winter season the people keep the doors and    </a:t>
            </a:r>
          </a:p>
          <a:p>
            <a:pPr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windows closed to conserve the energy inside the house. </a:t>
            </a:r>
            <a:endParaRPr lang="en-US" sz="24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The values of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and its progeny in the residential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houses </a:t>
            </a:r>
            <a:r>
              <a:rPr lang="en-US" sz="2400" dirty="0" err="1" smtClean="0">
                <a:solidFill>
                  <a:srgbClr val="000000"/>
                </a:solidFill>
                <a:latin typeface="Times New Roman" pitchFamily="18" charset="0"/>
                <a:ea typeface="Times New Roman" pitchFamily="18" charset="0"/>
                <a:cs typeface="Times New Roman" pitchFamily="18" charset="0"/>
              </a:rPr>
              <a:t>Breilly</a:t>
            </a:r>
            <a:r>
              <a:rPr lang="en-US" sz="2400" dirty="0" smtClean="0">
                <a:solidFill>
                  <a:srgbClr val="000000"/>
                </a:solidFill>
                <a:latin typeface="Times New Roman" pitchFamily="18" charset="0"/>
                <a:ea typeface="Times New Roman" pitchFamily="18" charset="0"/>
                <a:cs typeface="Times New Roman" pitchFamily="18" charset="0"/>
              </a:rPr>
              <a:t> for four different seasons of a year are shown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in Table 4.3 &amp; 4.4. </a:t>
            </a:r>
            <a:endParaRPr lang="en-US" sz="2400"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concentration was found highest in winter season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and lowest in summer.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concentration in summer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season was found to vary from 8.10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to 35.00Bq/m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with an average of 16.15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and in winter season from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10.87Bq/m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to 41.00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with an average value 18.92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Arial" pitchFamily="34" charset="0"/>
                <a:ea typeface="Times New Roman" pitchFamily="18" charset="0"/>
                <a:cs typeface="Arial" pitchFamily="34" charset="0"/>
              </a:rPr>
              <a:t>. </a:t>
            </a:r>
          </a:p>
        </p:txBody>
      </p:sp>
    </p:spTree>
  </p:cSld>
  <p:clrMapOvr>
    <a:masterClrMapping/>
  </p:clrMapOvr>
  <p:transition>
    <p:cover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991600" cy="6924973"/>
          </a:xfrm>
          <a:prstGeom prst="rect">
            <a:avLst/>
          </a:prstGeom>
        </p:spPr>
        <p:txBody>
          <a:bodyPr wrap="square">
            <a:spAutoFit/>
          </a:bodyPr>
          <a:lstStyle/>
          <a:p>
            <a:pPr lvl="0" algn="just" eaLnBrk="0" fontAlgn="base" hangingPunct="0">
              <a:spcBef>
                <a:spcPct val="0"/>
              </a:spcBef>
              <a:spcAft>
                <a:spcPct val="0"/>
              </a:spcAft>
              <a:tabLst>
                <a:tab pos="4829175" algn="l"/>
              </a:tabLst>
            </a:pPr>
            <a:r>
              <a:rPr lang="en-US" baseline="30000" dirty="0" smtClean="0">
                <a:latin typeface="Arial" pitchFamily="34" charset="0"/>
                <a:ea typeface="Times New Roman" pitchFamily="18" charset="0"/>
                <a:cs typeface="Arial" pitchFamily="34" charset="0"/>
              </a:rPr>
              <a:t>. </a:t>
            </a: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Arial" pitchFamily="34" charset="0"/>
                <a:ea typeface="Times New Roman" pitchFamily="18" charset="0"/>
                <a:cs typeface="Arial" pitchFamily="34" charset="0"/>
              </a:rPr>
              <a:t>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concentration in </a:t>
            </a:r>
            <a:r>
              <a:rPr lang="en-US" sz="2400" dirty="0" err="1" smtClean="0">
                <a:solidFill>
                  <a:srgbClr val="000000"/>
                </a:solidFill>
                <a:latin typeface="Times New Roman" pitchFamily="18" charset="0"/>
                <a:ea typeface="Times New Roman" pitchFamily="18" charset="0"/>
                <a:cs typeface="Times New Roman" pitchFamily="18" charset="0"/>
              </a:rPr>
              <a:t>mansoon</a:t>
            </a:r>
            <a:r>
              <a:rPr lang="en-US" sz="2400" dirty="0" smtClean="0">
                <a:solidFill>
                  <a:srgbClr val="000000"/>
                </a:solidFill>
                <a:latin typeface="Times New Roman" pitchFamily="18" charset="0"/>
                <a:ea typeface="Times New Roman" pitchFamily="18" charset="0"/>
                <a:cs typeface="Times New Roman" pitchFamily="18" charset="0"/>
              </a:rPr>
              <a:t> season was found to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vary from 9.12 </a:t>
            </a:r>
            <a:r>
              <a:rPr lang="en-US" sz="2400" dirty="0" err="1" smtClean="0">
                <a:solidFill>
                  <a:srgbClr val="000000"/>
                </a:solidFill>
                <a:latin typeface="Times New Roman" pitchFamily="18" charset="0"/>
                <a:ea typeface="Times New Roman" pitchFamily="18" charset="0"/>
                <a:cs typeface="Times New Roman" pitchFamily="18" charset="0"/>
              </a:rPr>
              <a:t>Bq</a:t>
            </a:r>
            <a:r>
              <a:rPr lang="en-US" sz="2400" dirty="0" smtClean="0">
                <a:solidFill>
                  <a:srgbClr val="000000"/>
                </a:solidFill>
                <a:latin typeface="Times New Roman" pitchFamily="18" charset="0"/>
                <a:ea typeface="Times New Roman" pitchFamily="18" charset="0"/>
                <a:cs typeface="Times New Roman" pitchFamily="18" charset="0"/>
              </a:rPr>
              <a:t>/m</a:t>
            </a:r>
            <a:r>
              <a:rPr lang="en-US" sz="2400" baseline="30000" dirty="0" smtClean="0">
                <a:solidFill>
                  <a:srgbClr val="000000"/>
                </a:solidFill>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 to 26.89 </a:t>
            </a:r>
            <a:r>
              <a:rPr lang="en-US" sz="2400" dirty="0" err="1" smtClean="0">
                <a:latin typeface="Times New Roman" pitchFamily="18" charset="0"/>
                <a:ea typeface="Times New Roman" pitchFamily="18" charset="0"/>
                <a:cs typeface="Times New Roman" pitchFamily="18" charset="0"/>
              </a:rPr>
              <a:t>Bq</a:t>
            </a:r>
            <a:r>
              <a:rPr lang="en-US" sz="2400" dirty="0" smtClean="0">
                <a:latin typeface="Times New Roman" pitchFamily="18" charset="0"/>
                <a:ea typeface="Times New Roman" pitchFamily="18" charset="0"/>
                <a:cs typeface="Times New Roman" pitchFamily="18" charset="0"/>
              </a:rPr>
              <a:t>/m</a:t>
            </a:r>
            <a:r>
              <a:rPr lang="en-US" sz="2400" baseline="30000" dirty="0" smtClean="0">
                <a:latin typeface="Times New Roman" pitchFamily="18" charset="0"/>
                <a:ea typeface="Times New Roman" pitchFamily="18" charset="0"/>
                <a:cs typeface="Times New Roman" pitchFamily="18" charset="0"/>
              </a:rPr>
              <a:t>3 </a:t>
            </a:r>
            <a:r>
              <a:rPr lang="en-US" sz="2400" dirty="0" smtClean="0">
                <a:solidFill>
                  <a:srgbClr val="000000"/>
                </a:solidFill>
                <a:latin typeface="Times New Roman" pitchFamily="18" charset="0"/>
                <a:ea typeface="Times New Roman" pitchFamily="18" charset="0"/>
                <a:cs typeface="Times New Roman" pitchFamily="18" charset="0"/>
              </a:rPr>
              <a:t>with an average of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17.68 </a:t>
            </a:r>
            <a:r>
              <a:rPr lang="en-US" sz="2400" dirty="0" err="1" smtClean="0">
                <a:latin typeface="Times New Roman" pitchFamily="18" charset="0"/>
                <a:ea typeface="Times New Roman" pitchFamily="18" charset="0"/>
                <a:cs typeface="Times New Roman" pitchFamily="18" charset="0"/>
              </a:rPr>
              <a:t>Bq</a:t>
            </a:r>
            <a:r>
              <a:rPr lang="en-US" sz="2400" dirty="0" smtClean="0">
                <a:latin typeface="Times New Roman" pitchFamily="18" charset="0"/>
                <a:ea typeface="Times New Roman" pitchFamily="18" charset="0"/>
                <a:cs typeface="Times New Roman" pitchFamily="18" charset="0"/>
              </a:rPr>
              <a:t>/m</a:t>
            </a:r>
            <a:r>
              <a:rPr lang="en-US" sz="2400" baseline="30000" dirty="0" smtClean="0">
                <a:latin typeface="Times New Roman" pitchFamily="18" charset="0"/>
                <a:ea typeface="Times New Roman" pitchFamily="18" charset="0"/>
                <a:cs typeface="Times New Roman" pitchFamily="18" charset="0"/>
              </a:rPr>
              <a:t>3 </a:t>
            </a:r>
            <a:r>
              <a:rPr lang="en-US" sz="2400" dirty="0" smtClean="0">
                <a:solidFill>
                  <a:srgbClr val="000000"/>
                </a:solidFill>
                <a:latin typeface="Times New Roman" pitchFamily="18" charset="0"/>
                <a:ea typeface="Times New Roman" pitchFamily="18" charset="0"/>
                <a:cs typeface="Times New Roman" pitchFamily="18" charset="0"/>
              </a:rPr>
              <a:t>and in autumn form 5.26 </a:t>
            </a:r>
            <a:r>
              <a:rPr lang="en-US" sz="2400" dirty="0" err="1" smtClean="0">
                <a:latin typeface="Times New Roman" pitchFamily="18" charset="0"/>
                <a:ea typeface="Times New Roman" pitchFamily="18" charset="0"/>
                <a:cs typeface="Times New Roman" pitchFamily="18" charset="0"/>
              </a:rPr>
              <a:t>Bq</a:t>
            </a:r>
            <a:r>
              <a:rPr lang="en-US" sz="2400" dirty="0" smtClean="0">
                <a:latin typeface="Times New Roman" pitchFamily="18" charset="0"/>
                <a:ea typeface="Times New Roman" pitchFamily="18" charset="0"/>
                <a:cs typeface="Times New Roman" pitchFamily="18" charset="0"/>
              </a:rPr>
              <a:t>/m</a:t>
            </a:r>
            <a:r>
              <a:rPr lang="en-US" sz="2400" baseline="30000" dirty="0" smtClean="0">
                <a:latin typeface="Times New Roman" pitchFamily="18" charset="0"/>
                <a:ea typeface="Times New Roman" pitchFamily="18" charset="0"/>
                <a:cs typeface="Times New Roman" pitchFamily="18" charset="0"/>
              </a:rPr>
              <a:t>3 </a:t>
            </a:r>
            <a:r>
              <a:rPr lang="en-US" sz="2400" dirty="0" smtClean="0">
                <a:solidFill>
                  <a:srgbClr val="000000"/>
                </a:solidFill>
                <a:latin typeface="Times New Roman" pitchFamily="18" charset="0"/>
                <a:ea typeface="Times New Roman" pitchFamily="18" charset="0"/>
                <a:cs typeface="Times New Roman" pitchFamily="18" charset="0"/>
              </a:rPr>
              <a:t>to 35.02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a:t>
            </a:r>
            <a:r>
              <a:rPr lang="en-US" sz="2400" dirty="0" err="1" smtClean="0">
                <a:latin typeface="Times New Roman" pitchFamily="18" charset="0"/>
                <a:ea typeface="Times New Roman" pitchFamily="18" charset="0"/>
                <a:cs typeface="Times New Roman" pitchFamily="18" charset="0"/>
              </a:rPr>
              <a:t>Bq</a:t>
            </a:r>
            <a:r>
              <a:rPr lang="en-US" sz="2400" dirty="0" smtClean="0">
                <a:latin typeface="Times New Roman" pitchFamily="18" charset="0"/>
                <a:ea typeface="Times New Roman" pitchFamily="18" charset="0"/>
                <a:cs typeface="Times New Roman" pitchFamily="18" charset="0"/>
              </a:rPr>
              <a:t>/m</a:t>
            </a:r>
            <a:r>
              <a:rPr lang="en-US" sz="2400" baseline="30000" dirty="0" smtClean="0">
                <a:latin typeface="Times New Roman" pitchFamily="18" charset="0"/>
                <a:ea typeface="Times New Roman" pitchFamily="18" charset="0"/>
                <a:cs typeface="Times New Roman" pitchFamily="18" charset="0"/>
              </a:rPr>
              <a:t>3</a:t>
            </a:r>
            <a:r>
              <a:rPr lang="en-US" sz="2400" dirty="0" smtClean="0">
                <a:solidFill>
                  <a:srgbClr val="000000"/>
                </a:solidFill>
                <a:latin typeface="Times New Roman" pitchFamily="18" charset="0"/>
                <a:ea typeface="Times New Roman" pitchFamily="18" charset="0"/>
                <a:cs typeface="Times New Roman" pitchFamily="18" charset="0"/>
              </a:rPr>
              <a:t>with an average of 17.57 </a:t>
            </a:r>
            <a:r>
              <a:rPr lang="en-US" sz="2400" dirty="0" err="1" smtClean="0">
                <a:latin typeface="Times New Roman" pitchFamily="18" charset="0"/>
                <a:ea typeface="Times New Roman" pitchFamily="18" charset="0"/>
                <a:cs typeface="Times New Roman" pitchFamily="18" charset="0"/>
              </a:rPr>
              <a:t>Bq</a:t>
            </a:r>
            <a:r>
              <a:rPr lang="en-US" sz="2400" dirty="0" smtClean="0">
                <a:latin typeface="Times New Roman" pitchFamily="18" charset="0"/>
                <a:ea typeface="Times New Roman" pitchFamily="18" charset="0"/>
                <a:cs typeface="Times New Roman" pitchFamily="18" charset="0"/>
              </a:rPr>
              <a:t>/m</a:t>
            </a:r>
            <a:r>
              <a:rPr lang="en-US" sz="2400" baseline="30000" dirty="0" smtClean="0">
                <a:latin typeface="Times New Roman" pitchFamily="18" charset="0"/>
                <a:ea typeface="Times New Roman" pitchFamily="18" charset="0"/>
                <a:cs typeface="Times New Roman" pitchFamily="18" charset="0"/>
              </a:rPr>
              <a:t>3</a:t>
            </a: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Based on the results obtained from the study area,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Seasonal variations occur in the activity concentrations of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indoor radon,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and their progeny in Bareilly City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homes.</a:t>
            </a: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Winter time saw the highest quantities of radon and its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progeny, while summertime saw the lowest. The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concentrations of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and its progeny were found to be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highest during the winter and lowest during the summer. </a:t>
            </a: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It was also discovered that for comparable ventilation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conditions, the amounts of radon and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decreased as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the room's volume increased. The research area's geology,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building materials, ventilation system, room size, and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method of construction were found to have an impact on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indoor radon and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concentrations. </a:t>
            </a:r>
          </a:p>
        </p:txBody>
      </p:sp>
    </p:spTree>
  </p:cSld>
  <p:clrMapOvr>
    <a:masterClrMapping/>
  </p:clrMapOvr>
  <p:transition>
    <p:cover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17693"/>
            <a:ext cx="8534400" cy="6001643"/>
          </a:xfrm>
          <a:prstGeom prst="rect">
            <a:avLst/>
          </a:prstGeom>
        </p:spPr>
        <p:txBody>
          <a:bodyPr wrap="square">
            <a:spAutoFit/>
          </a:bodyPr>
          <a:lstStyle/>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Arial" pitchFamily="34" charset="0"/>
                <a:ea typeface="Times New Roman" pitchFamily="18" charset="0"/>
                <a:cs typeface="Arial" pitchFamily="34" charset="0"/>
              </a:rPr>
              <a:t>     </a:t>
            </a:r>
            <a:r>
              <a:rPr lang="en-US" sz="2400" dirty="0" smtClean="0">
                <a:solidFill>
                  <a:srgbClr val="000000"/>
                </a:solidFill>
                <a:latin typeface="Times New Roman" pitchFamily="18" charset="0"/>
                <a:ea typeface="Times New Roman" pitchFamily="18" charset="0"/>
                <a:cs typeface="Times New Roman" pitchFamily="18" charset="0"/>
              </a:rPr>
              <a:t>Seasonality affects indoor radon levels as well, however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there is no discernible seasonal change in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concentration. </a:t>
            </a: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The research area's annual average radon and </a:t>
            </a:r>
            <a:r>
              <a:rPr lang="en-US" sz="2400" dirty="0" err="1" smtClean="0">
                <a:solidFill>
                  <a:srgbClr val="000000"/>
                </a:solidFill>
                <a:latin typeface="Times New Roman" pitchFamily="18" charset="0"/>
                <a:ea typeface="Times New Roman" pitchFamily="18" charset="0"/>
                <a:cs typeface="Times New Roman" pitchFamily="18" charset="0"/>
              </a:rPr>
              <a:t>thoron</a:t>
            </a:r>
            <a:r>
              <a:rPr lang="en-US" sz="2400" dirty="0" smtClean="0">
                <a:solidFill>
                  <a:srgbClr val="000000"/>
                </a:solidFill>
                <a:latin typeface="Times New Roman" pitchFamily="18" charset="0"/>
                <a:ea typeface="Times New Roman" pitchFamily="18" charset="0"/>
                <a:cs typeface="Times New Roman" pitchFamily="18" charset="0"/>
              </a:rPr>
              <a:t> levels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were found to be lower than the global average, which is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determined by a number of different countries and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organizations.</a:t>
            </a:r>
          </a:p>
          <a:p>
            <a:pPr lvl="0" algn="just" eaLnBrk="0" fontAlgn="base" hangingPunct="0">
              <a:spcBef>
                <a:spcPct val="0"/>
              </a:spcBef>
              <a:spcAft>
                <a:spcPct val="0"/>
              </a:spcAft>
              <a:buFont typeface="Wingdings" pitchFamily="2" charset="2"/>
              <a:buChar char="Ø"/>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The radon concentrations in the residential houses of Bareilly </a:t>
            </a:r>
          </a:p>
          <a:p>
            <a:pPr lvl="0" algn="just" eaLnBrk="0" fontAlgn="base" hangingPunct="0">
              <a:spcBef>
                <a:spcPct val="0"/>
              </a:spcBef>
              <a:spcAft>
                <a:spcPct val="0"/>
              </a:spcAft>
              <a:tabLst>
                <a:tab pos="4829175" algn="l"/>
              </a:tabLst>
            </a:pPr>
            <a:r>
              <a:rPr lang="en-US" sz="2400" dirty="0" smtClean="0">
                <a:solidFill>
                  <a:srgbClr val="000000"/>
                </a:solidFill>
                <a:latin typeface="Times New Roman" pitchFamily="18" charset="0"/>
                <a:ea typeface="Times New Roman" pitchFamily="18" charset="0"/>
                <a:cs typeface="Times New Roman" pitchFamily="18" charset="0"/>
              </a:rPr>
              <a:t>        City are found to be within safe limit.</a:t>
            </a:r>
            <a:r>
              <a:rPr lang="en-US" sz="2400" dirty="0" smtClean="0">
                <a:latin typeface="Times New Roman" pitchFamily="18" charset="0"/>
                <a:ea typeface="Calibri" pitchFamily="34" charset="0"/>
                <a:cs typeface="Times New Roman" pitchFamily="18" charset="0"/>
              </a:rPr>
              <a:t> </a:t>
            </a:r>
          </a:p>
          <a:p>
            <a:pPr lvl="0" algn="just" eaLnBrk="0" fontAlgn="base" hangingPunct="0">
              <a:spcBef>
                <a:spcPct val="0"/>
              </a:spcBef>
              <a:spcAft>
                <a:spcPct val="0"/>
              </a:spcAft>
              <a:buFont typeface="Wingdings" pitchFamily="2" charset="2"/>
              <a:buChar char="Ø"/>
              <a:tabLst>
                <a:tab pos="4829175" algn="l"/>
              </a:tabLst>
            </a:pPr>
            <a:r>
              <a:rPr lang="en-US" sz="2400" dirty="0" smtClean="0">
                <a:latin typeface="Times New Roman" pitchFamily="18" charset="0"/>
                <a:ea typeface="Calibri" pitchFamily="34" charset="0"/>
                <a:cs typeface="Times New Roman" pitchFamily="18" charset="0"/>
              </a:rPr>
              <a:t>     The current study set out to quantify the levels of radon, </a:t>
            </a:r>
          </a:p>
          <a:p>
            <a:pPr lvl="0" algn="just" eaLnBrk="0" fontAlgn="base" hangingPunct="0">
              <a:spcBef>
                <a:spcPct val="0"/>
              </a:spcBef>
              <a:spcAft>
                <a:spcPct val="0"/>
              </a:spcAft>
              <a:tabLst>
                <a:tab pos="4829175" algn="l"/>
              </a:tabLst>
            </a:pPr>
            <a:r>
              <a:rPr lang="en-US" sz="2400" dirty="0" smtClean="0">
                <a:latin typeface="Times New Roman" pitchFamily="18" charset="0"/>
                <a:ea typeface="Calibri" pitchFamily="34" charset="0"/>
                <a:cs typeface="Times New Roman" pitchFamily="18" charset="0"/>
              </a:rPr>
              <a:t>         </a:t>
            </a:r>
            <a:r>
              <a:rPr lang="en-US" sz="2400" dirty="0" err="1" smtClean="0">
                <a:latin typeface="Times New Roman" pitchFamily="18" charset="0"/>
                <a:ea typeface="Calibri" pitchFamily="34" charset="0"/>
                <a:cs typeface="Times New Roman" pitchFamily="18" charset="0"/>
              </a:rPr>
              <a:t>thoron</a:t>
            </a:r>
            <a:r>
              <a:rPr lang="en-US" sz="2400" dirty="0" smtClean="0">
                <a:latin typeface="Times New Roman" pitchFamily="18" charset="0"/>
                <a:ea typeface="Calibri" pitchFamily="34" charset="0"/>
                <a:cs typeface="Times New Roman" pitchFamily="18" charset="0"/>
              </a:rPr>
              <a:t>, and their progeny concentration as well as estimate the </a:t>
            </a:r>
          </a:p>
          <a:p>
            <a:pPr lvl="0" algn="just" eaLnBrk="0" fontAlgn="base" hangingPunct="0">
              <a:spcBef>
                <a:spcPct val="0"/>
              </a:spcBef>
              <a:spcAft>
                <a:spcPct val="0"/>
              </a:spcAft>
              <a:tabLst>
                <a:tab pos="4829175" algn="l"/>
              </a:tabLst>
            </a:pPr>
            <a:r>
              <a:rPr lang="en-US" sz="2400" dirty="0" smtClean="0">
                <a:latin typeface="Times New Roman" pitchFamily="18" charset="0"/>
                <a:ea typeface="Calibri" pitchFamily="34" charset="0"/>
                <a:cs typeface="Times New Roman" pitchFamily="18" charset="0"/>
              </a:rPr>
              <a:t>         doses that resulted from their exposure in  	residential </a:t>
            </a:r>
          </a:p>
          <a:p>
            <a:pPr lvl="0" algn="just" eaLnBrk="0" fontAlgn="base" hangingPunct="0">
              <a:spcBef>
                <a:spcPct val="0"/>
              </a:spcBef>
              <a:spcAft>
                <a:spcPct val="0"/>
              </a:spcAft>
              <a:tabLst>
                <a:tab pos="4829175" algn="l"/>
              </a:tabLst>
            </a:pPr>
            <a:r>
              <a:rPr lang="en-US" sz="2400" dirty="0" smtClean="0">
                <a:latin typeface="Times New Roman" pitchFamily="18" charset="0"/>
                <a:ea typeface="Calibri" pitchFamily="34" charset="0"/>
                <a:cs typeface="Times New Roman" pitchFamily="18" charset="0"/>
              </a:rPr>
              <a:t>          houses of Bareilly City. </a:t>
            </a:r>
          </a:p>
          <a:p>
            <a:pPr lvl="0" algn="just" eaLnBrk="0" fontAlgn="base" hangingPunct="0">
              <a:spcBef>
                <a:spcPct val="0"/>
              </a:spcBef>
              <a:spcAft>
                <a:spcPct val="0"/>
              </a:spcAft>
              <a:buFont typeface="Wingdings" pitchFamily="2" charset="2"/>
              <a:buChar char="Ø"/>
              <a:tabLst>
                <a:tab pos="4829175" algn="l"/>
              </a:tabLst>
            </a:pPr>
            <a:r>
              <a:rPr lang="en-US" sz="2400" dirty="0" smtClean="0">
                <a:latin typeface="Times New Roman" pitchFamily="18" charset="0"/>
                <a:ea typeface="Calibri" pitchFamily="34" charset="0"/>
                <a:cs typeface="Times New Roman" pitchFamily="18" charset="0"/>
              </a:rPr>
              <a:t>       It has been found that the average radon concentration 42.22 </a:t>
            </a:r>
          </a:p>
          <a:p>
            <a:pPr lvl="0" algn="just" eaLnBrk="0" fontAlgn="base" hangingPunct="0">
              <a:spcBef>
                <a:spcPct val="0"/>
              </a:spcBef>
              <a:spcAft>
                <a:spcPct val="0"/>
              </a:spcAft>
              <a:tabLst>
                <a:tab pos="4829175" algn="l"/>
              </a:tabLst>
            </a:pPr>
            <a:r>
              <a:rPr lang="en-US" sz="2400" dirty="0" smtClean="0">
                <a:latin typeface="Times New Roman" pitchFamily="18" charset="0"/>
                <a:ea typeface="Calibri" pitchFamily="34" charset="0"/>
                <a:cs typeface="Times New Roman" pitchFamily="18" charset="0"/>
              </a:rPr>
              <a:t>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a:t>
            </a:r>
            <a:r>
              <a:rPr lang="en-US" sz="2400" baseline="30000" dirty="0" smtClean="0">
                <a:latin typeface="Times New Roman" pitchFamily="18" charset="0"/>
                <a:ea typeface="Calibri" pitchFamily="34" charset="0"/>
                <a:cs typeface="Times New Roman" pitchFamily="18" charset="0"/>
              </a:rPr>
              <a:t>3 </a:t>
            </a:r>
            <a:r>
              <a:rPr lang="en-US" sz="2400" dirty="0" smtClean="0">
                <a:latin typeface="Times New Roman" pitchFamily="18" charset="0"/>
                <a:ea typeface="Calibri" pitchFamily="34" charset="0"/>
                <a:cs typeface="Times New Roman" pitchFamily="18" charset="0"/>
              </a:rPr>
              <a:t>in the study area is lower than the average values set by </a:t>
            </a:r>
          </a:p>
          <a:p>
            <a:pPr lvl="0" algn="just" eaLnBrk="0" fontAlgn="base" hangingPunct="0">
              <a:spcBef>
                <a:spcPct val="0"/>
              </a:spcBef>
              <a:spcAft>
                <a:spcPct val="0"/>
              </a:spcAft>
              <a:tabLst>
                <a:tab pos="4829175" algn="l"/>
              </a:tabLst>
            </a:pPr>
            <a:r>
              <a:rPr lang="en-US" sz="2400" dirty="0" smtClean="0">
                <a:latin typeface="Times New Roman" pitchFamily="18" charset="0"/>
                <a:ea typeface="Calibri" pitchFamily="34" charset="0"/>
                <a:cs typeface="Times New Roman" pitchFamily="18" charset="0"/>
              </a:rPr>
              <a:t>        WHO, 2009, (100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a:t>
            </a:r>
            <a:r>
              <a:rPr lang="en-US" sz="2400" baseline="30000" dirty="0" smtClean="0">
                <a:latin typeface="Times New Roman" pitchFamily="18" charset="0"/>
                <a:ea typeface="Calibri" pitchFamily="34" charset="0"/>
                <a:cs typeface="Times New Roman" pitchFamily="18" charset="0"/>
              </a:rPr>
              <a:t>3</a:t>
            </a:r>
            <a:r>
              <a:rPr lang="en-US" sz="2400" dirty="0" smtClean="0">
                <a:latin typeface="Times New Roman" pitchFamily="18" charset="0"/>
                <a:ea typeface="Calibri" pitchFamily="34" charset="0"/>
                <a:cs typeface="Times New Roman" pitchFamily="18" charset="0"/>
              </a:rPr>
              <a:t>). </a:t>
            </a:r>
            <a:endParaRPr lang="en-US" sz="2400" dirty="0" smtClean="0">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381000" y="990600"/>
            <a:ext cx="84582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It has been observed that the average value of </a:t>
            </a:r>
            <a:r>
              <a:rPr lang="en-US" sz="2400" dirty="0" err="1" smtClean="0">
                <a:latin typeface="Times New Roman" pitchFamily="18" charset="0"/>
                <a:ea typeface="Calibri" pitchFamily="34" charset="0"/>
                <a:cs typeface="Times New Roman" pitchFamily="18" charset="0"/>
              </a:rPr>
              <a:t>thoron</a:t>
            </a:r>
            <a:r>
              <a:rPr lang="en-US" sz="2400" dirty="0" smtClean="0">
                <a:latin typeface="Times New Roman" pitchFamily="18" charset="0"/>
                <a:ea typeface="Calibri" pitchFamily="34" charset="0"/>
                <a:cs typeface="Times New Roman" pitchFamily="18" charset="0"/>
              </a:rPr>
              <a:t> </a:t>
            </a:r>
          </a:p>
          <a:p>
            <a:pPr lvl="0"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concentration is higher than the average values on a </a:t>
            </a:r>
          </a:p>
          <a:p>
            <a:pPr lvl="0"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worldwide and national scale.</a:t>
            </a:r>
          </a:p>
          <a:p>
            <a:pPr lvl="0" algn="just" fontAlgn="base">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Based on result it is concluded that the radon concentration in </a:t>
            </a:r>
          </a:p>
          <a:p>
            <a:pPr lvl="0"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study area during winter season has the highest average value </a:t>
            </a:r>
          </a:p>
          <a:p>
            <a:pPr lvl="0"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while during summer season has the lowest average values. </a:t>
            </a:r>
          </a:p>
          <a:p>
            <a:pPr lvl="0"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Same pattern is also shown for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thoron</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concentration. Winter </a:t>
            </a:r>
          </a:p>
          <a:p>
            <a:pPr lvl="0"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season is when the average value of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thoron</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concentration is </a:t>
            </a:r>
          </a:p>
          <a:p>
            <a:pPr lvl="0"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highest, while the summer season is when it is lowest.</a:t>
            </a:r>
          </a:p>
          <a:p>
            <a:pPr lvl="0" algn="just" fontAlgn="base">
              <a:spcBef>
                <a:spcPct val="0"/>
              </a:spcBef>
              <a:spcAft>
                <a:spcPct val="0"/>
              </a:spcAft>
              <a:buFont typeface="Wingdings" pitchFamily="2" charset="2"/>
              <a:buChar char="Ø"/>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It has been found that the concentration of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thoron</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progeny is </a:t>
            </a:r>
          </a:p>
          <a:p>
            <a:pPr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highest in the winter and lowest in the summer.</a:t>
            </a:r>
          </a:p>
          <a:p>
            <a:pPr algn="just" fontAlgn="base">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It has been </a:t>
            </a:r>
            <a:r>
              <a:rPr lang="en-US" sz="2400" dirty="0" err="1" smtClean="0">
                <a:latin typeface="Times New Roman" pitchFamily="18" charset="0"/>
                <a:ea typeface="Calibri" pitchFamily="34" charset="0"/>
                <a:cs typeface="Times New Roman" pitchFamily="18" charset="0"/>
              </a:rPr>
              <a:t>obseved</a:t>
            </a:r>
            <a:r>
              <a:rPr lang="en-US" sz="2400" dirty="0" smtClean="0">
                <a:latin typeface="Times New Roman" pitchFamily="18" charset="0"/>
                <a:ea typeface="Calibri" pitchFamily="34" charset="0"/>
                <a:cs typeface="Times New Roman" pitchFamily="18" charset="0"/>
              </a:rPr>
              <a:t> that building design and the materials used </a:t>
            </a:r>
          </a:p>
          <a:p>
            <a:pPr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in construction have an impact on the concentrations of radon, </a:t>
            </a:r>
          </a:p>
          <a:p>
            <a:pPr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a:t>
            </a:r>
            <a:r>
              <a:rPr lang="en-US" sz="2400" dirty="0" err="1" smtClean="0">
                <a:latin typeface="Times New Roman" pitchFamily="18" charset="0"/>
                <a:ea typeface="Calibri" pitchFamily="34" charset="0"/>
                <a:cs typeface="Times New Roman" pitchFamily="18" charset="0"/>
              </a:rPr>
              <a:t>thoron</a:t>
            </a:r>
            <a:r>
              <a:rPr lang="en-US" sz="2400" dirty="0" smtClean="0">
                <a:latin typeface="Times New Roman" pitchFamily="18" charset="0"/>
                <a:ea typeface="Calibri" pitchFamily="34" charset="0"/>
                <a:cs typeface="Times New Roman" pitchFamily="18" charset="0"/>
              </a:rPr>
              <a:t>, and progeny as well as people's ventilation and lifestyle </a:t>
            </a:r>
          </a:p>
          <a:p>
            <a:pPr algn="just" fontAlgn="base">
              <a:spcBef>
                <a:spcPct val="0"/>
              </a:spcBef>
              <a:spcAft>
                <a:spcPct val="0"/>
              </a:spcAft>
            </a:pPr>
            <a:r>
              <a:rPr lang="en-US" sz="2400" dirty="0" smtClean="0">
                <a:latin typeface="Times New Roman" pitchFamily="18" charset="0"/>
                <a:ea typeface="Calibri" pitchFamily="34" charset="0"/>
                <a:cs typeface="Times New Roman" pitchFamily="18" charset="0"/>
              </a:rPr>
              <a:t>       choices.</a:t>
            </a:r>
            <a:endParaRPr lang="en-US" sz="2400" dirty="0" smtClean="0">
              <a:latin typeface="Arial" pitchFamily="34" charset="0"/>
              <a:cs typeface="Arial" pitchFamily="34" charset="0"/>
            </a:endParaRPr>
          </a:p>
          <a:p>
            <a:pPr lvl="0" algn="just" fontAlgn="base">
              <a:spcBef>
                <a:spcPct val="0"/>
              </a:spcBef>
              <a:spcAft>
                <a:spcPct val="0"/>
              </a:spcAf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cover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457200"/>
            <a:ext cx="8915400" cy="5693866"/>
          </a:xfrm>
          <a:prstGeom prst="rect">
            <a:avLst/>
          </a:prstGeom>
        </p:spPr>
        <p:txBody>
          <a:bodyPr wrap="square">
            <a:spAutoFit/>
          </a:bodyPr>
          <a:lstStyle/>
          <a:p>
            <a:pPr lvl="0" algn="just" eaLnBrk="0" fontAlgn="base" hangingPunct="0">
              <a:spcBef>
                <a:spcPct val="0"/>
              </a:spcBef>
              <a:spcAft>
                <a:spcPct val="0"/>
              </a:spcAft>
            </a:pPr>
            <a:endParaRPr lang="en-US" sz="1000" dirty="0" smtClean="0">
              <a:latin typeface="Arial" pitchFamily="34" charset="0"/>
              <a:cs typeface="Arial" pitchFamily="34" charset="0"/>
            </a:endParaRPr>
          </a:p>
          <a:p>
            <a:pPr lvl="0" algn="just" fontAlgn="base">
              <a:spcBef>
                <a:spcPct val="0"/>
              </a:spcBef>
              <a:spcAft>
                <a:spcPct val="0"/>
              </a:spcAft>
            </a:pPr>
            <a:endParaRPr lang="en-US"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The yearly effective doses and inhalation doses from exposure to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radon, </a:t>
            </a:r>
            <a:r>
              <a:rPr lang="en-US" sz="2400" dirty="0" err="1" smtClean="0">
                <a:latin typeface="Times New Roman" pitchFamily="18" charset="0"/>
                <a:ea typeface="Calibri" pitchFamily="34" charset="0"/>
                <a:cs typeface="Times New Roman" pitchFamily="18" charset="0"/>
              </a:rPr>
              <a:t>thoron</a:t>
            </a:r>
            <a:r>
              <a:rPr lang="en-US" sz="2400" dirty="0" smtClean="0">
                <a:latin typeface="Times New Roman" pitchFamily="18" charset="0"/>
                <a:ea typeface="Calibri" pitchFamily="34" charset="0"/>
                <a:cs typeface="Times New Roman" pitchFamily="18" charset="0"/>
              </a:rPr>
              <a:t>, and their offspring have been determined to be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within the UNSCEAR, 2000 acceptable limits.</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Average global level of radon concentration = 40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/m3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(UNSCEAR, 2000)</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Average global level of </a:t>
            </a:r>
            <a:r>
              <a:rPr lang="en-US" sz="2400" dirty="0" err="1" smtClean="0">
                <a:latin typeface="Times New Roman" pitchFamily="18" charset="0"/>
                <a:ea typeface="Calibri" pitchFamily="34" charset="0"/>
                <a:cs typeface="Times New Roman" pitchFamily="18" charset="0"/>
              </a:rPr>
              <a:t>thoron</a:t>
            </a:r>
            <a:r>
              <a:rPr lang="en-US" sz="2400" dirty="0" smtClean="0">
                <a:latin typeface="Times New Roman" pitchFamily="18" charset="0"/>
                <a:ea typeface="Calibri" pitchFamily="34" charset="0"/>
                <a:cs typeface="Times New Roman" pitchFamily="18" charset="0"/>
              </a:rPr>
              <a:t> concentration = 10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/m3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(UNSCEAR, 2000)</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Average national level of radon concentration = 42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/m3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a:t>
            </a:r>
            <a:r>
              <a:rPr lang="en-US" sz="2400" dirty="0" err="1" smtClean="0">
                <a:latin typeface="Times New Roman" pitchFamily="18" charset="0"/>
                <a:ea typeface="Calibri" pitchFamily="34" charset="0"/>
                <a:cs typeface="Times New Roman" pitchFamily="18" charset="0"/>
              </a:rPr>
              <a:t>Mishra</a:t>
            </a:r>
            <a:r>
              <a:rPr lang="en-US" sz="2400" dirty="0" smtClean="0">
                <a:latin typeface="Times New Roman" pitchFamily="18" charset="0"/>
                <a:ea typeface="Calibri" pitchFamily="34" charset="0"/>
                <a:cs typeface="Times New Roman" pitchFamily="18" charset="0"/>
              </a:rPr>
              <a:t> et al., 2009)</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Average national level of </a:t>
            </a:r>
            <a:r>
              <a:rPr lang="en-US" sz="2400" dirty="0" err="1" smtClean="0">
                <a:latin typeface="Times New Roman" pitchFamily="18" charset="0"/>
                <a:ea typeface="Calibri" pitchFamily="34" charset="0"/>
                <a:cs typeface="Times New Roman" pitchFamily="18" charset="0"/>
              </a:rPr>
              <a:t>thoron</a:t>
            </a:r>
            <a:r>
              <a:rPr lang="en-US" sz="2400" dirty="0" smtClean="0">
                <a:latin typeface="Times New Roman" pitchFamily="18" charset="0"/>
                <a:ea typeface="Calibri" pitchFamily="34" charset="0"/>
                <a:cs typeface="Times New Roman" pitchFamily="18" charset="0"/>
              </a:rPr>
              <a:t> concentration = 12.2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/m3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a:t>
            </a:r>
            <a:r>
              <a:rPr lang="en-US" sz="2400" dirty="0" err="1" smtClean="0">
                <a:latin typeface="Times New Roman" pitchFamily="18" charset="0"/>
                <a:ea typeface="Calibri" pitchFamily="34" charset="0"/>
                <a:cs typeface="Times New Roman" pitchFamily="18" charset="0"/>
              </a:rPr>
              <a:t>Mishra</a:t>
            </a:r>
            <a:r>
              <a:rPr lang="en-US" sz="2400" dirty="0" smtClean="0">
                <a:latin typeface="Times New Roman" pitchFamily="18" charset="0"/>
                <a:ea typeface="Calibri" pitchFamily="34" charset="0"/>
                <a:cs typeface="Times New Roman" pitchFamily="18" charset="0"/>
              </a:rPr>
              <a:t> et al., 2009) </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Indoor radon reference level = 100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/m3 (WHO, 2009).</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Average global level of EERC = 10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/m3</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Average global level of EETC = 0.2 </a:t>
            </a:r>
            <a:r>
              <a:rPr lang="en-US" sz="2400" dirty="0" err="1" smtClean="0">
                <a:latin typeface="Times New Roman" pitchFamily="18" charset="0"/>
                <a:ea typeface="Calibri" pitchFamily="34" charset="0"/>
                <a:cs typeface="Times New Roman" pitchFamily="18" charset="0"/>
              </a:rPr>
              <a:t>Bq</a:t>
            </a:r>
            <a:r>
              <a:rPr lang="en-US" sz="2400" dirty="0" smtClean="0">
                <a:latin typeface="Times New Roman" pitchFamily="18" charset="0"/>
                <a:ea typeface="Calibri" pitchFamily="34" charset="0"/>
                <a:cs typeface="Times New Roman" pitchFamily="18" charset="0"/>
              </a:rPr>
              <a:t>/m</a:t>
            </a:r>
            <a:endParaRPr lang="en-US" sz="2400" dirty="0" smtClean="0">
              <a:latin typeface="Arial" pitchFamily="34" charset="0"/>
              <a:cs typeface="Arial" pitchFamily="34" charset="0"/>
            </a:endParaRPr>
          </a:p>
        </p:txBody>
      </p:sp>
    </p:spTree>
  </p:cSld>
  <p:clrMapOvr>
    <a:masterClrMapping/>
  </p:clrMapOvr>
  <p:transition>
    <p:cover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10026"/>
            <a:ext cx="7620000" cy="5909310"/>
          </a:xfrm>
          <a:prstGeom prst="rect">
            <a:avLst/>
          </a:prstGeom>
        </p:spPr>
        <p:txBody>
          <a:bodyPr wrap="square">
            <a:spAutoFit/>
          </a:bodyPr>
          <a:lstStyle/>
          <a:p>
            <a:pPr lvl="0" algn="just" eaLnBrk="0" fontAlgn="base" hangingPunct="0">
              <a:spcBef>
                <a:spcPct val="0"/>
              </a:spcBef>
              <a:spcAft>
                <a:spcPct val="0"/>
              </a:spcAft>
            </a:pPr>
            <a:endParaRPr lang="en-US" dirty="0" smtClean="0">
              <a:latin typeface="Arial" pitchFamily="34" charset="0"/>
              <a:cs typeface="Arial" pitchFamily="34" charset="0"/>
            </a:endParaRPr>
          </a:p>
          <a:p>
            <a:pPr lvl="0" algn="ctr" eaLnBrk="0" fontAlgn="base" hangingPunct="0">
              <a:spcBef>
                <a:spcPct val="0"/>
              </a:spcBef>
              <a:spcAft>
                <a:spcPct val="0"/>
              </a:spcAft>
            </a:pPr>
            <a:r>
              <a:rPr lang="en-US" sz="2400" b="1" u="sng" dirty="0" smtClean="0">
                <a:latin typeface="Times New Roman" pitchFamily="18" charset="0"/>
                <a:ea typeface="Times New Roman" pitchFamily="18" charset="0"/>
                <a:cs typeface="Times New Roman" pitchFamily="18" charset="0"/>
              </a:rPr>
              <a:t>CONCLUSION &amp; SUGESSION </a:t>
            </a:r>
          </a:p>
          <a:p>
            <a:pPr lvl="0" algn="ctr" eaLnBrk="0" fontAlgn="base" hangingPunct="0">
              <a:spcBef>
                <a:spcPct val="0"/>
              </a:spcBef>
              <a:spcAft>
                <a:spcPct val="0"/>
              </a:spcAft>
            </a:pPr>
            <a:endParaRPr lang="en-US" sz="2400" b="1" u="sng" dirty="0" smtClean="0">
              <a:latin typeface="Times New Roman" pitchFamily="18" charset="0"/>
              <a:ea typeface="Times New Roman" pitchFamily="18" charset="0"/>
              <a:cs typeface="Times New Roman" pitchFamily="18"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Times New Roman" pitchFamily="18" charset="0"/>
                <a:cs typeface="Times New Roman" pitchFamily="18" charset="0"/>
              </a:rPr>
              <a:t>    Based on the result, it was concluded that radon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concentration vary with, temperature, humidity and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atmospheric pressure. </a:t>
            </a: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Times New Roman" pitchFamily="18" charset="0"/>
                <a:cs typeface="Times New Roman" pitchFamily="18" charset="0"/>
              </a:rPr>
              <a:t>    As humidity decreases the temperature increases which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results in the maximum vertical mixing and rising of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dust particles and vice versa.</a:t>
            </a: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Times New Roman" pitchFamily="18" charset="0"/>
                <a:cs typeface="Times New Roman" pitchFamily="18" charset="0"/>
              </a:rPr>
              <a:t>   The significant variation of radon concentration was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observed for different seasons. It is found that the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average radon concentration is maximum during winter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season and minimum during summer season. </a:t>
            </a: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Times New Roman" pitchFamily="18" charset="0"/>
                <a:cs typeface="Times New Roman" pitchFamily="18" charset="0"/>
              </a:rPr>
              <a:t>    The radon concentration gradually decreases towards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monsoon and summer, the factors that may affect is high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temperature and low pressure in summer. </a:t>
            </a:r>
          </a:p>
        </p:txBody>
      </p:sp>
    </p:spTree>
  </p:cSld>
  <p:clrMapOvr>
    <a:masterClrMapping/>
  </p:clrMapOvr>
  <p:transition>
    <p:cover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838200"/>
            <a:ext cx="7924800" cy="5786199"/>
          </a:xfrm>
          <a:prstGeom prst="rect">
            <a:avLst/>
          </a:prstGeom>
        </p:spPr>
        <p:txBody>
          <a:bodyPr wrap="square">
            <a:spAutoFit/>
          </a:bodyPr>
          <a:lstStyle/>
          <a:p>
            <a:pPr lvl="0" algn="just" eaLnBrk="0" fontAlgn="base" hangingPunct="0">
              <a:spcBef>
                <a:spcPct val="0"/>
              </a:spcBef>
              <a:spcAft>
                <a:spcPct val="0"/>
              </a:spcAft>
            </a:pPr>
            <a:endParaRPr lang="en-US" sz="10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t>
            </a:r>
            <a:r>
              <a:rPr lang="en-US" sz="2400" dirty="0" smtClean="0">
                <a:latin typeface="Times New Roman" pitchFamily="18" charset="0"/>
                <a:ea typeface="Times New Roman" pitchFamily="18" charset="0"/>
                <a:cs typeface="Times New Roman" pitchFamily="18" charset="0"/>
              </a:rPr>
              <a:t>    During the monsoon with south west winds having strong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wind velocity and heavy precipitation, a decrease in radon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concentration was found. </a:t>
            </a: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Times New Roman" pitchFamily="18" charset="0"/>
                <a:cs typeface="Times New Roman" pitchFamily="18" charset="0"/>
              </a:rPr>
              <a:t>     Decrease of radon in monsoon   is due to other factors </a:t>
            </a:r>
          </a:p>
          <a:p>
            <a:pPr lvl="0" algn="just" eaLnBrk="0" fontAlgn="base" hangingPunct="0">
              <a:spcBef>
                <a:spcPct val="0"/>
              </a:spcBef>
              <a:spcAft>
                <a:spcPct val="0"/>
              </a:spcAft>
            </a:pPr>
            <a:r>
              <a:rPr lang="en-US" sz="2400" dirty="0" smtClean="0">
                <a:latin typeface="Times New Roman" pitchFamily="18" charset="0"/>
                <a:ea typeface="Times New Roman" pitchFamily="18" charset="0"/>
                <a:cs typeface="Times New Roman" pitchFamily="18" charset="0"/>
              </a:rPr>
              <a:t>        also i.e. soil is saturated with water during monsoon. </a:t>
            </a: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Seasonal variation of radon concentration depends on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several parameters that include type of houses, radon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source, living habits of inhabitants, ventilation system of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the houses, outdoor climate and metrological parameters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like moisture, pressure, wind speed and temperature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differences .</a:t>
            </a: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This seasonal variation may be </a:t>
            </a:r>
            <a:r>
              <a:rPr lang="en-US" sz="2400" dirty="0" err="1" smtClean="0">
                <a:latin typeface="Times New Roman" pitchFamily="18" charset="0"/>
                <a:ea typeface="Calibri" pitchFamily="34" charset="0"/>
                <a:cs typeface="Times New Roman" pitchFamily="18" charset="0"/>
              </a:rPr>
              <a:t>refferedto</a:t>
            </a:r>
            <a:r>
              <a:rPr lang="en-US" sz="2400" dirty="0" smtClean="0">
                <a:latin typeface="Times New Roman" pitchFamily="18" charset="0"/>
                <a:ea typeface="Calibri" pitchFamily="34" charset="0"/>
                <a:cs typeface="Times New Roman" pitchFamily="18" charset="0"/>
              </a:rPr>
              <a:t> the fact that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during hot summer season people lives self ventilated,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houses keep open which result the minimum radon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concentration. of radon gas from soil. </a:t>
            </a:r>
            <a:endParaRPr lang="en-US" sz="2400" dirty="0" smtClean="0">
              <a:latin typeface="Arial" pitchFamily="34" charset="0"/>
              <a:cs typeface="Arial" pitchFamily="34" charset="0"/>
            </a:endParaRPr>
          </a:p>
        </p:txBody>
      </p:sp>
    </p:spTree>
  </p:cSld>
  <p:clrMapOvr>
    <a:masterClrMapping/>
  </p:clrMapOvr>
  <p:transition>
    <p:cover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914400"/>
            <a:ext cx="8458200" cy="3785652"/>
          </a:xfrm>
          <a:prstGeom prst="rect">
            <a:avLst/>
          </a:prstGeom>
        </p:spPr>
        <p:txBody>
          <a:bodyPr wrap="square">
            <a:spAutoFit/>
          </a:bodyPr>
          <a:lstStyle/>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On the other hand they normally keep the windows closed in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winter season that results in poor ventilation and hence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increased radon levels.</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The significant variation in standard deviation of result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suggests that extensive regular survey in this area is needed.</a:t>
            </a: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Although seasonal variation for one complete year is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studied, still diurnal and monthly investigation is suggested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in the area.</a:t>
            </a:r>
            <a:endParaRPr lang="en-US" sz="2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Ø"/>
            </a:pPr>
            <a:r>
              <a:rPr lang="en-US" sz="2400" dirty="0" smtClean="0">
                <a:latin typeface="Times New Roman" pitchFamily="18" charset="0"/>
                <a:ea typeface="Calibri" pitchFamily="34" charset="0"/>
                <a:cs typeface="Times New Roman" pitchFamily="18" charset="0"/>
              </a:rPr>
              <a:t>        Geological impacts on the values had minor effect as the </a:t>
            </a:r>
          </a:p>
          <a:p>
            <a:pPr lvl="0" algn="just" eaLnBrk="0" fontAlgn="base" hangingPunct="0">
              <a:spcBef>
                <a:spcPct val="0"/>
              </a:spcBef>
              <a:spcAft>
                <a:spcPct val="0"/>
              </a:spcAft>
            </a:pPr>
            <a:r>
              <a:rPr lang="en-US" sz="2400" dirty="0" smtClean="0">
                <a:latin typeface="Times New Roman" pitchFamily="18" charset="0"/>
                <a:ea typeface="Calibri" pitchFamily="34" charset="0"/>
                <a:cs typeface="Times New Roman" pitchFamily="18" charset="0"/>
              </a:rPr>
              <a:t>           entire selected area has almost same soil and rocks. </a:t>
            </a:r>
            <a:endParaRPr lang="en-US" sz="2400" dirty="0"/>
          </a:p>
        </p:txBody>
      </p:sp>
    </p:spTree>
  </p:cSld>
  <p:clrMapOvr>
    <a:masterClrMapping/>
  </p:clrMapOvr>
  <p:transition>
    <p:cover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6" descr="Chrysanthemum.jpg"/>
          <p:cNvPicPr>
            <a:picLocks noChangeAspect="1"/>
          </p:cNvPicPr>
          <p:nvPr/>
        </p:nvPicPr>
        <p:blipFill>
          <a:blip r:embed="rId3" cstate="print"/>
          <a:srcRect/>
          <a:stretch>
            <a:fillRect/>
          </a:stretch>
        </p:blipFill>
        <p:spPr>
          <a:xfrm>
            <a:off x="1752600" y="1295400"/>
            <a:ext cx="5486400" cy="4114800"/>
          </a:xfrm>
          <a:prstGeom prst="rect">
            <a:avLst/>
          </a:prstGeom>
        </p:spPr>
      </p:pic>
      <p:sp>
        <p:nvSpPr>
          <p:cNvPr id="3" name="Rectangle 2"/>
          <p:cNvSpPr/>
          <p:nvPr/>
        </p:nvSpPr>
        <p:spPr>
          <a:xfrm>
            <a:off x="2362200" y="5562600"/>
            <a:ext cx="4191000" cy="584775"/>
          </a:xfrm>
          <a:prstGeom prst="rect">
            <a:avLst/>
          </a:prstGeom>
        </p:spPr>
        <p:txBody>
          <a:bodyPr wrap="square">
            <a:spAutoFit/>
          </a:bodyPr>
          <a:lstStyle/>
          <a:p>
            <a:pPr algn="ctr"/>
            <a:r>
              <a:rPr lang="en-US" sz="3200" dirty="0" smtClean="0"/>
              <a:t>Thank You</a:t>
            </a:r>
            <a:endParaRPr lang="en-US" sz="3200" dirty="0"/>
          </a:p>
        </p:txBody>
      </p:sp>
    </p:spTree>
  </p:cSld>
  <p:clrMapOvr>
    <a:masterClrMapping/>
  </p:clrMapOvr>
  <p:transition>
    <p:cover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218</TotalTime>
  <Words>2596</Words>
  <Application>Microsoft Office PowerPoint</Application>
  <PresentationFormat>On-screen Show (4:3)</PresentationFormat>
  <Paragraphs>612</Paragraphs>
  <Slides>29</Slides>
  <Notes>7</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29</vt:i4>
      </vt:variant>
    </vt:vector>
  </HeadingPairs>
  <TitlesOfParts>
    <vt:vector size="32" baseType="lpstr">
      <vt:lpstr>Trek</vt:lpstr>
      <vt:lpstr>Bitmap Image</vt:lpstr>
      <vt:lpstr>CorelDRAW!</vt:lpstr>
      <vt:lpstr>Slide 1</vt:lpstr>
      <vt:lpstr>To study the variation of environmental radon, thoron &amp; their progeny concentration and dose estimation derived from their exposure in dwellings of Bareilly.   </vt:lpstr>
      <vt:lpstr>Out line of Presentation</vt:lpstr>
      <vt:lpstr>Slide 4</vt:lpstr>
      <vt:lpstr>Why Is Radon A Concern?</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study the variation of environmental radon, thoron &amp; their progeny concentration and dose estimation derived from their exposure in dwellings of Bareilly.</dc:title>
  <dc:creator>USER</dc:creator>
  <cp:lastModifiedBy>lenovo</cp:lastModifiedBy>
  <cp:revision>30</cp:revision>
  <dcterms:created xsi:type="dcterms:W3CDTF">2020-11-26T17:05:28Z</dcterms:created>
  <dcterms:modified xsi:type="dcterms:W3CDTF">2024-01-06T05:58:04Z</dcterms:modified>
</cp:coreProperties>
</file>