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9" r:id="rId2"/>
    <p:sldId id="262" r:id="rId3"/>
    <p:sldId id="263" r:id="rId4"/>
    <p:sldId id="264" r:id="rId5"/>
    <p:sldId id="265" r:id="rId6"/>
    <p:sldId id="266" r:id="rId7"/>
    <p:sldId id="267" r:id="rId8"/>
    <p:sldId id="268" r:id="rId9"/>
    <p:sldId id="269" r:id="rId10"/>
    <p:sldId id="270" r:id="rId11"/>
    <p:sldId id="271" r:id="rId12"/>
    <p:sldId id="272" r:id="rId13"/>
    <p:sldId id="273" r:id="rId14"/>
    <p:sldId id="276" r:id="rId15"/>
    <p:sldId id="277" r:id="rId16"/>
    <p:sldId id="278" r:id="rId17"/>
    <p:sldId id="279" r:id="rId18"/>
    <p:sldId id="280" r:id="rId19"/>
    <p:sldId id="285" r:id="rId20"/>
    <p:sldId id="283" r:id="rId21"/>
    <p:sldId id="284" r:id="rId22"/>
    <p:sldId id="281" r:id="rId23"/>
    <p:sldId id="286" r:id="rId24"/>
    <p:sldId id="292" r:id="rId25"/>
    <p:sldId id="287" r:id="rId26"/>
    <p:sldId id="288" r:id="rId27"/>
    <p:sldId id="289" r:id="rId28"/>
    <p:sldId id="290" r:id="rId29"/>
    <p:sldId id="291" r:id="rId30"/>
    <p:sldId id="29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EA445985-A776-44A6-9ABD-6A555805A957}">
          <p14:sldIdLst>
            <p14:sldId id="259"/>
            <p14:sldId id="262"/>
            <p14:sldId id="263"/>
            <p14:sldId id="264"/>
            <p14:sldId id="265"/>
            <p14:sldId id="266"/>
            <p14:sldId id="267"/>
            <p14:sldId id="268"/>
            <p14:sldId id="269"/>
            <p14:sldId id="270"/>
            <p14:sldId id="271"/>
            <p14:sldId id="272"/>
            <p14:sldId id="273"/>
            <p14:sldId id="276"/>
            <p14:sldId id="277"/>
            <p14:sldId id="278"/>
            <p14:sldId id="279"/>
            <p14:sldId id="280"/>
            <p14:sldId id="285"/>
            <p14:sldId id="283"/>
            <p14:sldId id="284"/>
            <p14:sldId id="281"/>
            <p14:sldId id="286"/>
            <p14:sldId id="292"/>
            <p14:sldId id="287"/>
            <p14:sldId id="288"/>
            <p14:sldId id="289"/>
            <p14:sldId id="290"/>
            <p14:sldId id="291"/>
            <p14:sldId id="29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3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434" autoAdjust="0"/>
  </p:normalViewPr>
  <p:slideViewPr>
    <p:cSldViewPr snapToGrid="0">
      <p:cViewPr>
        <p:scale>
          <a:sx n="50" d="100"/>
          <a:sy n="50" d="100"/>
        </p:scale>
        <p:origin x="774"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8D8FDA-E78C-4C75-92A6-C2F27F8BBB0E}" type="datetimeFigureOut">
              <a:rPr lang="fr-FR" smtClean="0"/>
              <a:t>24/06/2023</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9E5502-BE4B-443A-BD3C-F89BDE3FCDC7}" type="slidenum">
              <a:rPr lang="fr-FR" smtClean="0"/>
              <a:t>‹N°›</a:t>
            </a:fld>
            <a:endParaRPr lang="fr-FR"/>
          </a:p>
        </p:txBody>
      </p:sp>
    </p:spTree>
    <p:extLst>
      <p:ext uri="{BB962C8B-B14F-4D97-AF65-F5344CB8AC3E}">
        <p14:creationId xmlns:p14="http://schemas.microsoft.com/office/powerpoint/2010/main" val="2899015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023402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3717496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3772545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0D70B0E-385E-4299-B894-A8A8073638A9}" type="datetimeFigureOut">
              <a:rPr lang="fr-FR" smtClean="0"/>
              <a:t>24/06/2023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437155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0D70B0E-385E-4299-B894-A8A8073638A9}" type="datetimeFigureOut">
              <a:rPr lang="fr-FR" smtClean="0"/>
              <a:t>24/06/2023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966068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D70B0E-385E-4299-B894-A8A8073638A9}" type="datetimeFigureOut">
              <a:rPr lang="fr-FR" smtClean="0"/>
              <a:t>24/06/2023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878833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0D70B0E-385E-4299-B894-A8A8073638A9}" type="datetimeFigureOut">
              <a:rPr lang="fr-FR" smtClean="0"/>
              <a:t>24/06/2023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1493882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0D70B0E-385E-4299-B894-A8A8073638A9}" type="datetimeFigureOut">
              <a:rPr lang="fr-FR" smtClean="0"/>
              <a:t>24/06/2023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045058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0D70B0E-385E-4299-B894-A8A8073638A9}" type="datetimeFigureOut">
              <a:rPr lang="fr-FR" smtClean="0"/>
              <a:t>24/06/2023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633453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2883763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9DCDC7-8E8E-4FF8-B008-E60DA7F52671}" type="slidenum">
              <a:rPr lang="fr-FR" smtClean="0"/>
              <a:t>‹N°›</a:t>
            </a:fld>
            <a:endParaRPr lang="fr-FR"/>
          </a:p>
        </p:txBody>
      </p:sp>
    </p:spTree>
    <p:extLst>
      <p:ext uri="{BB962C8B-B14F-4D97-AF65-F5344CB8AC3E}">
        <p14:creationId xmlns:p14="http://schemas.microsoft.com/office/powerpoint/2010/main" val="1398498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D70B0E-385E-4299-B894-A8A8073638A9}" type="datetimeFigureOut">
              <a:rPr lang="fr-FR" smtClean="0"/>
              <a:t>24/06/2023</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DCDC7-8E8E-4FF8-B008-E60DA7F52671}" type="slidenum">
              <a:rPr lang="fr-FR" smtClean="0"/>
              <a:t>‹N°›</a:t>
            </a:fld>
            <a:endParaRPr lang="fr-FR"/>
          </a:p>
        </p:txBody>
      </p:sp>
    </p:spTree>
    <p:extLst>
      <p:ext uri="{BB962C8B-B14F-4D97-AF65-F5344CB8AC3E}">
        <p14:creationId xmlns:p14="http://schemas.microsoft.com/office/powerpoint/2010/main" val="2836726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3.xml"/><Relationship Id="rId5" Type="http://schemas.openxmlformats.org/officeDocument/2006/relationships/image" Target="../media/image22.jp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27.jpe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29.pn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31.jpe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2.xml"/><Relationship Id="rId1" Type="http://schemas.openxmlformats.org/officeDocument/2006/relationships/tags" Target="../tags/tag26.xml"/><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stretch>
            <a:fillRect/>
          </a:stretch>
        </p:blipFill>
        <p:spPr>
          <a:xfrm>
            <a:off x="0" y="0"/>
            <a:ext cx="12714771" cy="74036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itre 5"/>
          <p:cNvSpPr>
            <a:spLocks noGrp="1"/>
          </p:cNvSpPr>
          <p:nvPr>
            <p:ph type="ctrTitle"/>
          </p:nvPr>
        </p:nvSpPr>
        <p:spPr>
          <a:xfrm>
            <a:off x="-166341" y="1152939"/>
            <a:ext cx="12807535" cy="2410619"/>
          </a:xfrm>
        </p:spPr>
        <p:txBody>
          <a:bodyPr>
            <a:noAutofit/>
          </a:bodyPr>
          <a:lstStyle/>
          <a:p>
            <a:r>
              <a:rPr lang="fr-FR" sz="7200" dirty="0" smtClean="0">
                <a:solidFill>
                  <a:schemeClr val="bg1"/>
                </a:solidFill>
                <a:latin typeface="Algerian" panose="04020705040A02060702" pitchFamily="82" charset="0"/>
              </a:rPr>
              <a:t>BONJOUR et bienvenu </a:t>
            </a:r>
            <a:br>
              <a:rPr lang="fr-FR" sz="7200" dirty="0" smtClean="0">
                <a:solidFill>
                  <a:schemeClr val="bg1"/>
                </a:solidFill>
                <a:latin typeface="Algerian" panose="04020705040A02060702" pitchFamily="82" charset="0"/>
              </a:rPr>
            </a:br>
            <a:endParaRPr lang="fr-FR" sz="7200" dirty="0">
              <a:solidFill>
                <a:schemeClr val="bg1"/>
              </a:solidFill>
              <a:latin typeface="Algerian" panose="04020705040A02060702" pitchFamily="82" charset="0"/>
            </a:endParaRPr>
          </a:p>
        </p:txBody>
      </p:sp>
    </p:spTree>
    <p:custDataLst>
      <p:tags r:id="rId1"/>
    </p:custDataLst>
    <p:extLst>
      <p:ext uri="{BB962C8B-B14F-4D97-AF65-F5344CB8AC3E}">
        <p14:creationId xmlns:p14="http://schemas.microsoft.com/office/powerpoint/2010/main" val="2169900491"/>
      </p:ext>
    </p:extLst>
  </p:cSld>
  <p:clrMapOvr>
    <a:masterClrMapping/>
  </p:clrMapOvr>
  <p:transition spd="slow" advTm="3405">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re 5"/>
          <p:cNvSpPr>
            <a:spLocks noGrp="1"/>
          </p:cNvSpPr>
          <p:nvPr>
            <p:ph type="ctrTitle"/>
          </p:nvPr>
        </p:nvSpPr>
        <p:spPr>
          <a:xfrm>
            <a:off x="1873045" y="0"/>
            <a:ext cx="7728155" cy="1508125"/>
          </a:xfrm>
        </p:spPr>
        <p:txBody>
          <a:bodyPr>
            <a:normAutofit fontScale="90000"/>
          </a:bodyPr>
          <a:lstStyle/>
          <a:p>
            <a:r>
              <a:rPr lang="fr-FR" sz="2800" b="1" dirty="0" smtClean="0">
                <a:latin typeface="Calibri" panose="020F0502020204030204" pitchFamily="34" charset="0"/>
                <a:cs typeface="Calibri" panose="020F0502020204030204" pitchFamily="34" charset="0"/>
              </a:rPr>
              <a:t>REPUBLIQUE ALGERIENNE DEMOCRATIQUE ET POPULAIRE</a:t>
            </a:r>
            <a:br>
              <a:rPr lang="fr-FR" sz="2800" b="1" dirty="0" smtClean="0">
                <a:latin typeface="Calibri" panose="020F0502020204030204" pitchFamily="34" charset="0"/>
                <a:cs typeface="Calibri" panose="020F0502020204030204" pitchFamily="34" charset="0"/>
              </a:rPr>
            </a:br>
            <a:r>
              <a:rPr lang="fr-FR" sz="2800" b="1" dirty="0" smtClean="0">
                <a:latin typeface="Calibri" panose="020F0502020204030204" pitchFamily="34" charset="0"/>
                <a:cs typeface="Calibri" panose="020F0502020204030204" pitchFamily="34" charset="0"/>
              </a:rPr>
              <a:t>Ministère de l’Enseignement Supérieur et de la Recherche Scientifique</a:t>
            </a:r>
            <a:endParaRPr lang="fr-FR" sz="2800" dirty="0"/>
          </a:p>
        </p:txBody>
      </p:sp>
      <p:sp>
        <p:nvSpPr>
          <p:cNvPr id="7" name="Sous-titre 6"/>
          <p:cNvSpPr>
            <a:spLocks noGrp="1"/>
          </p:cNvSpPr>
          <p:nvPr>
            <p:ph type="subTitle" idx="1"/>
          </p:nvPr>
        </p:nvSpPr>
        <p:spPr>
          <a:xfrm>
            <a:off x="0" y="1599083"/>
            <a:ext cx="12192000" cy="498014"/>
          </a:xfrm>
        </p:spPr>
        <p:txBody>
          <a:bodyPr/>
          <a:lstStyle/>
          <a:p>
            <a:r>
              <a:rPr lang="fr-FR" dirty="0" smtClean="0"/>
              <a:t>Université A.MIRA BEJAIA Faculté de Technologie Département de Génie électrique</a:t>
            </a:r>
          </a:p>
          <a:p>
            <a:endParaRPr lang="fr-FR" dirty="0"/>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83662" y="337203"/>
            <a:ext cx="2420167" cy="1027164"/>
          </a:xfrm>
          <a:prstGeom prst="rect">
            <a:avLst/>
          </a:prstGeom>
        </p:spPr>
      </p:pic>
      <p:pic>
        <p:nvPicPr>
          <p:cNvPr id="9" name="Image 8"/>
          <p:cNvPicPr>
            <a:picLocks noChangeAspect="1"/>
          </p:cNvPicPr>
          <p:nvPr/>
        </p:nvPicPr>
        <p:blipFill>
          <a:blip r:embed="rId5"/>
          <a:stretch>
            <a:fillRect/>
          </a:stretch>
        </p:blipFill>
        <p:spPr>
          <a:xfrm>
            <a:off x="268224" y="483739"/>
            <a:ext cx="1975375" cy="734092"/>
          </a:xfrm>
          <a:prstGeom prst="rect">
            <a:avLst/>
          </a:prstGeom>
        </p:spPr>
      </p:pic>
      <p:sp>
        <p:nvSpPr>
          <p:cNvPr id="10" name="Freeform 4"/>
          <p:cNvSpPr/>
          <p:nvPr/>
        </p:nvSpPr>
        <p:spPr>
          <a:xfrm>
            <a:off x="1135626" y="3581915"/>
            <a:ext cx="9920748" cy="1450795"/>
          </a:xfrm>
          <a:custGeom>
            <a:avLst/>
            <a:gdLst/>
            <a:ahLst/>
            <a:cxnLst/>
            <a:rect l="l" t="t" r="r" b="b"/>
            <a:pathLst>
              <a:path w="4816592" h="2225896">
                <a:moveTo>
                  <a:pt x="0" y="0"/>
                </a:moveTo>
                <a:lnTo>
                  <a:pt x="4816592" y="0"/>
                </a:lnTo>
                <a:lnTo>
                  <a:pt x="4816592" y="2225896"/>
                </a:lnTo>
                <a:lnTo>
                  <a:pt x="0" y="2225896"/>
                </a:lnTo>
                <a:close/>
              </a:path>
            </a:pathLst>
          </a:custGeom>
          <a:solidFill>
            <a:srgbClr val="F4CE2C">
              <a:alpha val="49804"/>
            </a:srgbClr>
          </a:solidFill>
        </p:spPr>
        <p:txBody>
          <a:bodyPr/>
          <a:lstStyle/>
          <a:p>
            <a:pPr algn="ctr"/>
            <a:r>
              <a:rPr lang="fr-FR" sz="3000" b="1" dirty="0">
                <a:latin typeface="Engravers MT" panose="02090707080505020304" pitchFamily="18" charset="0"/>
              </a:rPr>
              <a:t>Potentiel de la production d’hydrogène à base d’énergies </a:t>
            </a:r>
            <a:r>
              <a:rPr lang="fr-FR" sz="3000" b="1" dirty="0" smtClean="0">
                <a:latin typeface="Engravers MT" panose="02090707080505020304" pitchFamily="18" charset="0"/>
              </a:rPr>
              <a:t>solaire en </a:t>
            </a:r>
            <a:r>
              <a:rPr lang="fr-FR" sz="3000" b="1" dirty="0">
                <a:latin typeface="Engravers MT" panose="02090707080505020304" pitchFamily="18" charset="0"/>
              </a:rPr>
              <a:t>Algérie</a:t>
            </a:r>
          </a:p>
          <a:p>
            <a:pPr algn="ctr"/>
            <a:endParaRPr lang="fr-FR" dirty="0"/>
          </a:p>
        </p:txBody>
      </p:sp>
      <p:sp>
        <p:nvSpPr>
          <p:cNvPr id="12" name="ZoneTexte 11"/>
          <p:cNvSpPr txBox="1"/>
          <p:nvPr/>
        </p:nvSpPr>
        <p:spPr>
          <a:xfrm>
            <a:off x="4449097" y="2985150"/>
            <a:ext cx="3067664" cy="523220"/>
          </a:xfrm>
          <a:prstGeom prst="rect">
            <a:avLst/>
          </a:prstGeom>
          <a:noFill/>
        </p:spPr>
        <p:txBody>
          <a:bodyPr wrap="square" rtlCol="0">
            <a:spAutoFit/>
          </a:bodyPr>
          <a:lstStyle/>
          <a:p>
            <a:pPr algn="ctr"/>
            <a:r>
              <a:rPr lang="fr-FR" sz="2800" dirty="0" smtClean="0">
                <a:latin typeface="Algerian" panose="04020705040A02060702" pitchFamily="82" charset="0"/>
              </a:rPr>
              <a:t>THEME </a:t>
            </a:r>
            <a:endParaRPr lang="fr-FR" sz="2800" dirty="0">
              <a:latin typeface="Algerian" panose="04020705040A02060702" pitchFamily="82" charset="0"/>
            </a:endParaRPr>
          </a:p>
        </p:txBody>
      </p:sp>
      <p:sp>
        <p:nvSpPr>
          <p:cNvPr id="13" name="ZoneTexte 12"/>
          <p:cNvSpPr txBox="1"/>
          <p:nvPr/>
        </p:nvSpPr>
        <p:spPr>
          <a:xfrm>
            <a:off x="435077" y="5194705"/>
            <a:ext cx="2875936" cy="1323439"/>
          </a:xfrm>
          <a:prstGeom prst="rect">
            <a:avLst/>
          </a:prstGeom>
          <a:noFill/>
        </p:spPr>
        <p:txBody>
          <a:bodyPr wrap="square" rtlCol="0">
            <a:spAutoFit/>
          </a:bodyPr>
          <a:lstStyle/>
          <a:p>
            <a:pPr marL="342900" indent="-342900">
              <a:buFont typeface="Wingdings" panose="05000000000000000000" pitchFamily="2" charset="2"/>
              <a:buChar char="q"/>
            </a:pPr>
            <a:r>
              <a:rPr lang="fr-FR" sz="2000" dirty="0" smtClean="0">
                <a:latin typeface="Cooper Black" panose="0208090404030B020404" pitchFamily="18" charset="0"/>
              </a:rPr>
              <a:t>BAHATT Omar </a:t>
            </a:r>
          </a:p>
          <a:p>
            <a:endParaRPr lang="fr-FR" sz="2000" dirty="0">
              <a:latin typeface="Cooper Black" panose="0208090404030B020404" pitchFamily="18" charset="0"/>
            </a:endParaRPr>
          </a:p>
          <a:p>
            <a:pPr marL="342900" indent="-342900">
              <a:buFont typeface="Wingdings" panose="05000000000000000000" pitchFamily="2" charset="2"/>
              <a:buChar char="q"/>
            </a:pPr>
            <a:r>
              <a:rPr lang="fr-FR" sz="2000" dirty="0" smtClean="0">
                <a:latin typeface="Cooper Black" panose="0208090404030B020404" pitchFamily="18" charset="0"/>
              </a:rPr>
              <a:t>MOKRANI Salah-Eddine </a:t>
            </a:r>
            <a:endParaRPr lang="fr-FR" sz="2000" dirty="0">
              <a:latin typeface="Cooper Black" panose="0208090404030B020404" pitchFamily="18" charset="0"/>
            </a:endParaRPr>
          </a:p>
        </p:txBody>
      </p:sp>
      <p:sp>
        <p:nvSpPr>
          <p:cNvPr id="14" name="ZoneTexte 13"/>
          <p:cNvSpPr txBox="1"/>
          <p:nvPr/>
        </p:nvSpPr>
        <p:spPr>
          <a:xfrm>
            <a:off x="8809906" y="5256259"/>
            <a:ext cx="2993923" cy="1200329"/>
          </a:xfrm>
          <a:prstGeom prst="rect">
            <a:avLst/>
          </a:prstGeom>
          <a:noFill/>
        </p:spPr>
        <p:txBody>
          <a:bodyPr wrap="square" rtlCol="0">
            <a:spAutoFit/>
          </a:bodyPr>
          <a:lstStyle/>
          <a:p>
            <a:pPr algn="ctr"/>
            <a:r>
              <a:rPr lang="fr-FR" sz="2400" dirty="0" smtClean="0">
                <a:latin typeface="Cooper Black" panose="0208090404030B020404" pitchFamily="18" charset="0"/>
              </a:rPr>
              <a:t>Encadré par : </a:t>
            </a:r>
          </a:p>
          <a:p>
            <a:endParaRPr lang="fr-FR" sz="2400" dirty="0">
              <a:latin typeface="Cooper Black" panose="0208090404030B020404" pitchFamily="18" charset="0"/>
            </a:endParaRPr>
          </a:p>
          <a:p>
            <a:pPr algn="ctr"/>
            <a:r>
              <a:rPr lang="fr-FR" sz="2400" dirty="0" smtClean="0">
                <a:latin typeface="Cooper Black" panose="0208090404030B020404" pitchFamily="18" charset="0"/>
              </a:rPr>
              <a:t>Dr  R.Babouri </a:t>
            </a:r>
            <a:endParaRPr lang="fr-FR" sz="2400" dirty="0">
              <a:latin typeface="Cooper Black" panose="0208090404030B020404" pitchFamily="18" charset="0"/>
            </a:endParaRPr>
          </a:p>
        </p:txBody>
      </p:sp>
      <p:sp>
        <p:nvSpPr>
          <p:cNvPr id="15" name="ZoneTexte 14"/>
          <p:cNvSpPr txBox="1"/>
          <p:nvPr/>
        </p:nvSpPr>
        <p:spPr>
          <a:xfrm>
            <a:off x="4173794" y="6241715"/>
            <a:ext cx="3618271" cy="400110"/>
          </a:xfrm>
          <a:prstGeom prst="rect">
            <a:avLst/>
          </a:prstGeom>
          <a:noFill/>
        </p:spPr>
        <p:txBody>
          <a:bodyPr wrap="square" rtlCol="0">
            <a:spAutoFit/>
          </a:bodyPr>
          <a:lstStyle/>
          <a:p>
            <a:pPr algn="ctr"/>
            <a:r>
              <a:rPr lang="fr-FR" sz="2000" dirty="0" smtClean="0">
                <a:latin typeface="Engravers MT" panose="02090707080505020304" pitchFamily="18" charset="0"/>
              </a:rPr>
              <a:t>2022 / 2023</a:t>
            </a:r>
            <a:endParaRPr lang="fr-FR" sz="2000" dirty="0">
              <a:latin typeface="Engravers MT" panose="02090707080505020304" pitchFamily="18" charset="0"/>
            </a:endParaRPr>
          </a:p>
        </p:txBody>
      </p:sp>
      <p:sp>
        <p:nvSpPr>
          <p:cNvPr id="16" name="ZoneTexte 15"/>
          <p:cNvSpPr txBox="1"/>
          <p:nvPr/>
        </p:nvSpPr>
        <p:spPr>
          <a:xfrm>
            <a:off x="3583859" y="2097097"/>
            <a:ext cx="4557251" cy="923330"/>
          </a:xfrm>
          <a:prstGeom prst="rect">
            <a:avLst/>
          </a:prstGeom>
          <a:noFill/>
        </p:spPr>
        <p:txBody>
          <a:bodyPr wrap="square" rtlCol="0">
            <a:spAutoFit/>
          </a:bodyPr>
          <a:lstStyle/>
          <a:p>
            <a:pPr algn="ctr"/>
            <a:r>
              <a:rPr lang="fr-FR" dirty="0" smtClean="0">
                <a:latin typeface="Algerian" panose="04020705040A02060702" pitchFamily="82" charset="0"/>
              </a:rPr>
              <a:t>OPTION </a:t>
            </a:r>
          </a:p>
          <a:p>
            <a:pPr algn="ctr"/>
            <a:endParaRPr lang="fr-FR" dirty="0" smtClean="0">
              <a:latin typeface="Algerian" panose="04020705040A02060702" pitchFamily="82" charset="0"/>
            </a:endParaRPr>
          </a:p>
          <a:p>
            <a:pPr algn="ctr"/>
            <a:endParaRPr lang="fr-FR" dirty="0"/>
          </a:p>
        </p:txBody>
      </p:sp>
      <p:sp>
        <p:nvSpPr>
          <p:cNvPr id="17" name="ZoneTexte 16"/>
          <p:cNvSpPr txBox="1"/>
          <p:nvPr/>
        </p:nvSpPr>
        <p:spPr>
          <a:xfrm>
            <a:off x="4311445" y="2558762"/>
            <a:ext cx="3342967" cy="677108"/>
          </a:xfrm>
          <a:prstGeom prst="rect">
            <a:avLst/>
          </a:prstGeom>
          <a:noFill/>
        </p:spPr>
        <p:txBody>
          <a:bodyPr wrap="square" rtlCol="0">
            <a:spAutoFit/>
          </a:bodyPr>
          <a:lstStyle/>
          <a:p>
            <a:pPr algn="ctr"/>
            <a:r>
              <a:rPr lang="fr-FR" sz="2000" dirty="0" smtClean="0"/>
              <a:t>ENERGIES  RENOUVLABLE </a:t>
            </a:r>
          </a:p>
          <a:p>
            <a:pPr algn="ctr"/>
            <a:endParaRPr lang="fr-FR" dirty="0"/>
          </a:p>
        </p:txBody>
      </p:sp>
    </p:spTree>
    <p:custDataLst>
      <p:tags r:id="rId1"/>
    </p:custDataLst>
    <p:extLst>
      <p:ext uri="{BB962C8B-B14F-4D97-AF65-F5344CB8AC3E}">
        <p14:creationId xmlns:p14="http://schemas.microsoft.com/office/powerpoint/2010/main" val="2498143909"/>
      </p:ext>
    </p:extLst>
  </p:cSld>
  <p:clrMapOvr>
    <a:masterClrMapping/>
  </p:clrMapOvr>
  <p:transition advTm="7584">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500"/>
                                  </p:stCondLst>
                                  <p:iterate type="lt">
                                    <p:tmPct val="10000"/>
                                  </p:iterate>
                                  <p:childTnLst>
                                    <p:set>
                                      <p:cBhvr>
                                        <p:cTn id="6" dur="1" fill="hold">
                                          <p:stCondLst>
                                            <p:cond delay="0"/>
                                          </p:stCondLst>
                                        </p:cTn>
                                        <p:tgtEl>
                                          <p:spTgt spid="10"/>
                                        </p:tgtEl>
                                        <p:attrNameLst>
                                          <p:attrName>style.visibility</p:attrName>
                                        </p:attrNameLst>
                                      </p:cBhvr>
                                      <p:to>
                                        <p:strVal val="visible"/>
                                      </p:to>
                                    </p:set>
                                    <p:anim by="(-#ppt_w*2)" calcmode="lin" valueType="num">
                                      <p:cBhvr rctx="PPT">
                                        <p:cTn id="7" dur="375" autoRev="1" fill="hold">
                                          <p:stCondLst>
                                            <p:cond delay="0"/>
                                          </p:stCondLst>
                                        </p:cTn>
                                        <p:tgtEl>
                                          <p:spTgt spid="10"/>
                                        </p:tgtEl>
                                        <p:attrNameLst>
                                          <p:attrName>ppt_w</p:attrName>
                                        </p:attrNameLst>
                                      </p:cBhvr>
                                    </p:anim>
                                    <p:anim by="(#ppt_w*0.50)" calcmode="lin" valueType="num">
                                      <p:cBhvr>
                                        <p:cTn id="8" dur="375" decel="50000" autoRev="1" fill="hold">
                                          <p:stCondLst>
                                            <p:cond delay="0"/>
                                          </p:stCondLst>
                                        </p:cTn>
                                        <p:tgtEl>
                                          <p:spTgt spid="10"/>
                                        </p:tgtEl>
                                        <p:attrNameLst>
                                          <p:attrName>ppt_x</p:attrName>
                                        </p:attrNameLst>
                                      </p:cBhvr>
                                    </p:anim>
                                    <p:anim from="(-#ppt_h/2)" to="(#ppt_y)" calcmode="lin" valueType="num">
                                      <p:cBhvr>
                                        <p:cTn id="9" dur="750" fill="hold">
                                          <p:stCondLst>
                                            <p:cond delay="0"/>
                                          </p:stCondLst>
                                        </p:cTn>
                                        <p:tgtEl>
                                          <p:spTgt spid="10"/>
                                        </p:tgtEl>
                                        <p:attrNameLst>
                                          <p:attrName>ppt_y</p:attrName>
                                        </p:attrNameLst>
                                      </p:cBhvr>
                                    </p:anim>
                                    <p:animRot by="21600000">
                                      <p:cBhvr>
                                        <p:cTn id="10" dur="75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4" y="0"/>
            <a:ext cx="12192000" cy="6892412"/>
          </a:xfrm>
          <a:prstGeom prst="rect">
            <a:avLst/>
          </a:prstGeom>
        </p:spPr>
      </p:pic>
      <p:sp>
        <p:nvSpPr>
          <p:cNvPr id="8" name="Ellipse 7"/>
          <p:cNvSpPr/>
          <p:nvPr/>
        </p:nvSpPr>
        <p:spPr>
          <a:xfrm>
            <a:off x="1106129" y="1902542"/>
            <a:ext cx="3642851" cy="3569110"/>
          </a:xfrm>
          <a:prstGeom prst="ellipse">
            <a:avLst/>
          </a:prstGeom>
          <a:effectLst>
            <a:outerShdw blurRad="57150" dist="19050" dir="5400000" algn="ctr" rotWithShape="0">
              <a:srgbClr val="000000">
                <a:alpha val="63000"/>
              </a:srgbClr>
            </a:outerShdw>
            <a:reflection blurRad="6350" stA="52000" endA="300" endPos="35000" dir="5400000" sy="-100000" algn="bl" rotWithShape="0"/>
            <a:softEdge rad="12700"/>
          </a:effectLst>
          <a:scene3d>
            <a:camera prst="orthographicFront"/>
            <a:lightRig rig="threePt" dir="t"/>
          </a:scene3d>
          <a:sp3d>
            <a:bevelT prst="slope"/>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10" name="Étoile à 5 branches 9"/>
          <p:cNvSpPr/>
          <p:nvPr/>
        </p:nvSpPr>
        <p:spPr>
          <a:xfrm>
            <a:off x="3613354" y="2099187"/>
            <a:ext cx="833284" cy="678426"/>
          </a:xfrm>
          <a:prstGeom prst="star5">
            <a:avLst>
              <a:gd name="adj" fmla="val 0"/>
              <a:gd name="hf" fmla="val 105146"/>
              <a:gd name="vf" fmla="val 110557"/>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p>
        </p:txBody>
      </p:sp>
      <p:sp>
        <p:nvSpPr>
          <p:cNvPr id="18" name="Rogner un rectangle avec un coin diagonal 17"/>
          <p:cNvSpPr/>
          <p:nvPr/>
        </p:nvSpPr>
        <p:spPr>
          <a:xfrm>
            <a:off x="8052619" y="1394852"/>
            <a:ext cx="3982065" cy="943897"/>
          </a:xfrm>
          <a:prstGeom prst="snip2DiagRect">
            <a:avLst/>
          </a:prstGeom>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ogner un rectangle avec un coin diagonal 18"/>
          <p:cNvSpPr/>
          <p:nvPr/>
        </p:nvSpPr>
        <p:spPr>
          <a:xfrm>
            <a:off x="6525555" y="2702164"/>
            <a:ext cx="4997246" cy="1135625"/>
          </a:xfrm>
          <a:prstGeom prst="snip2DiagRect">
            <a:avLst/>
          </a:prstGeom>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ogner un rectangle avec un coin diagonal 19"/>
          <p:cNvSpPr/>
          <p:nvPr/>
        </p:nvSpPr>
        <p:spPr>
          <a:xfrm>
            <a:off x="7820333" y="4318428"/>
            <a:ext cx="4214351" cy="1115963"/>
          </a:xfrm>
          <a:prstGeom prst="snip2DiagRect">
            <a:avLst/>
          </a:prstGeom>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ogner un rectangle avec un coin diagonal 20"/>
          <p:cNvSpPr/>
          <p:nvPr/>
        </p:nvSpPr>
        <p:spPr>
          <a:xfrm>
            <a:off x="6408174" y="5726511"/>
            <a:ext cx="3672349" cy="943897"/>
          </a:xfrm>
          <a:prstGeom prst="snip2DiagRect">
            <a:avLst/>
          </a:prstGeom>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6" name="Connecteur droit 25"/>
          <p:cNvCxnSpPr/>
          <p:nvPr/>
        </p:nvCxnSpPr>
        <p:spPr>
          <a:xfrm flipV="1">
            <a:off x="4114801" y="1790080"/>
            <a:ext cx="645241" cy="605605"/>
          </a:xfrm>
          <a:prstGeom prst="line">
            <a:avLst/>
          </a:prstGeom>
          <a:ln w="76200"/>
          <a:scene3d>
            <a:camera prst="orthographicFront"/>
            <a:lightRig rig="threePt" dir="t"/>
          </a:scene3d>
          <a:sp3d>
            <a:bevelT prst="relaxedInset"/>
          </a:sp3d>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a:off x="4557252" y="1356852"/>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28"/>
          <p:cNvCxnSpPr/>
          <p:nvPr/>
        </p:nvCxnSpPr>
        <p:spPr>
          <a:xfrm flipV="1">
            <a:off x="4616247" y="3052810"/>
            <a:ext cx="699319" cy="353962"/>
          </a:xfrm>
          <a:prstGeom prst="line">
            <a:avLst/>
          </a:prstGeom>
          <a:ln w="76200"/>
          <a:scene3d>
            <a:camera prst="orthographicFront"/>
            <a:lightRig rig="threePt" dir="t"/>
          </a:scene3d>
          <a:sp3d>
            <a:bevelT prst="relaxedInset"/>
          </a:sp3d>
        </p:spPr>
        <p:style>
          <a:lnRef idx="1">
            <a:schemeClr val="accent1"/>
          </a:lnRef>
          <a:fillRef idx="0">
            <a:schemeClr val="accent1"/>
          </a:fillRef>
          <a:effectRef idx="0">
            <a:schemeClr val="accent1"/>
          </a:effectRef>
          <a:fontRef idx="minor">
            <a:schemeClr val="tx1"/>
          </a:fontRef>
        </p:style>
      </p:cxnSp>
      <p:cxnSp>
        <p:nvCxnSpPr>
          <p:cNvPr id="31" name="Connecteur droit 30"/>
          <p:cNvCxnSpPr/>
          <p:nvPr/>
        </p:nvCxnSpPr>
        <p:spPr>
          <a:xfrm>
            <a:off x="4513013" y="4573859"/>
            <a:ext cx="938974" cy="259306"/>
          </a:xfrm>
          <a:prstGeom prst="line">
            <a:avLst/>
          </a:prstGeom>
          <a:ln w="76200"/>
          <a:scene3d>
            <a:camera prst="orthographicFront"/>
            <a:lightRig rig="threePt" dir="t"/>
          </a:scene3d>
          <a:sp3d>
            <a:bevelT prst="relaxedInset"/>
          </a:sp3d>
        </p:spPr>
        <p:style>
          <a:lnRef idx="1">
            <a:schemeClr val="accent1"/>
          </a:lnRef>
          <a:fillRef idx="0">
            <a:schemeClr val="accent1"/>
          </a:fillRef>
          <a:effectRef idx="0">
            <a:schemeClr val="accent1"/>
          </a:effectRef>
          <a:fontRef idx="minor">
            <a:schemeClr val="tx1"/>
          </a:fontRef>
        </p:style>
      </p:cxnSp>
      <p:cxnSp>
        <p:nvCxnSpPr>
          <p:cNvPr id="34" name="Connecteur droit 33"/>
          <p:cNvCxnSpPr/>
          <p:nvPr/>
        </p:nvCxnSpPr>
        <p:spPr>
          <a:xfrm>
            <a:off x="4028965" y="5142272"/>
            <a:ext cx="1320975" cy="800359"/>
          </a:xfrm>
          <a:prstGeom prst="line">
            <a:avLst/>
          </a:prstGeom>
          <a:ln w="76200"/>
          <a:scene3d>
            <a:camera prst="orthographicFront"/>
            <a:lightRig rig="threePt" dir="t"/>
          </a:scene3d>
          <a:sp3d>
            <a:bevelT prst="relaxedInset"/>
          </a:sp3d>
        </p:spPr>
        <p:style>
          <a:lnRef idx="1">
            <a:schemeClr val="accent1"/>
          </a:lnRef>
          <a:fillRef idx="0">
            <a:schemeClr val="accent1"/>
          </a:fillRef>
          <a:effectRef idx="0">
            <a:schemeClr val="accent1"/>
          </a:effectRef>
          <a:fontRef idx="minor">
            <a:schemeClr val="tx1"/>
          </a:fontRef>
        </p:style>
      </p:cxnSp>
      <p:cxnSp>
        <p:nvCxnSpPr>
          <p:cNvPr id="37" name="Connecteur droit avec flèche 36"/>
          <p:cNvCxnSpPr/>
          <p:nvPr/>
        </p:nvCxnSpPr>
        <p:spPr>
          <a:xfrm flipV="1">
            <a:off x="4760042" y="1739303"/>
            <a:ext cx="3292577" cy="88490"/>
          </a:xfrm>
          <a:prstGeom prst="straightConnector1">
            <a:avLst/>
          </a:prstGeom>
          <a:ln w="76200">
            <a:tailEnd type="triangle"/>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38" name="Connecteur droit avec flèche 37"/>
          <p:cNvCxnSpPr/>
          <p:nvPr/>
        </p:nvCxnSpPr>
        <p:spPr>
          <a:xfrm>
            <a:off x="5293447" y="3066135"/>
            <a:ext cx="1254228" cy="51620"/>
          </a:xfrm>
          <a:prstGeom prst="straightConnector1">
            <a:avLst/>
          </a:prstGeom>
          <a:ln w="76200">
            <a:tailEnd type="triangle"/>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p:nvPr/>
        </p:nvCxnSpPr>
        <p:spPr>
          <a:xfrm>
            <a:off x="5451987" y="4833165"/>
            <a:ext cx="2368346" cy="0"/>
          </a:xfrm>
          <a:prstGeom prst="straightConnector1">
            <a:avLst/>
          </a:prstGeom>
          <a:ln w="76200">
            <a:tailEnd type="triangle"/>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42" name="Connecteur droit avec flèche 41"/>
          <p:cNvCxnSpPr/>
          <p:nvPr/>
        </p:nvCxnSpPr>
        <p:spPr>
          <a:xfrm>
            <a:off x="5349940" y="5942631"/>
            <a:ext cx="1011495" cy="162231"/>
          </a:xfrm>
          <a:prstGeom prst="straightConnector1">
            <a:avLst/>
          </a:prstGeom>
          <a:ln w="76200">
            <a:tailEnd type="triangle"/>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sp>
        <p:nvSpPr>
          <p:cNvPr id="45" name="ZoneTexte 44"/>
          <p:cNvSpPr txBox="1"/>
          <p:nvPr/>
        </p:nvSpPr>
        <p:spPr>
          <a:xfrm>
            <a:off x="1610029" y="2903190"/>
            <a:ext cx="2754878" cy="1569660"/>
          </a:xfrm>
          <a:prstGeom prst="rect">
            <a:avLst/>
          </a:prstGeom>
          <a:noFill/>
        </p:spPr>
        <p:txBody>
          <a:bodyPr wrap="square" rtlCol="0">
            <a:spAutoFit/>
          </a:bodyPr>
          <a:lstStyle/>
          <a:p>
            <a:r>
              <a:rPr lang="fr-FR" sz="4800" dirty="0" smtClean="0">
                <a:solidFill>
                  <a:schemeClr val="bg1"/>
                </a:solidFill>
                <a:latin typeface="Stencil" panose="040409050D0802020404" pitchFamily="82" charset="0"/>
              </a:rPr>
              <a:t>PLAN DE TRAVAIL </a:t>
            </a:r>
            <a:endParaRPr lang="fr-FR" sz="4800" dirty="0">
              <a:solidFill>
                <a:schemeClr val="bg1"/>
              </a:solidFill>
              <a:latin typeface="Stencil" panose="040409050D0802020404" pitchFamily="82" charset="0"/>
            </a:endParaRPr>
          </a:p>
        </p:txBody>
      </p:sp>
      <p:sp>
        <p:nvSpPr>
          <p:cNvPr id="46" name="ZoneTexte 45"/>
          <p:cNvSpPr txBox="1"/>
          <p:nvPr/>
        </p:nvSpPr>
        <p:spPr>
          <a:xfrm>
            <a:off x="7924878" y="1414207"/>
            <a:ext cx="4286865" cy="707886"/>
          </a:xfrm>
          <a:prstGeom prst="rect">
            <a:avLst/>
          </a:prstGeom>
          <a:noFill/>
        </p:spPr>
        <p:txBody>
          <a:bodyPr wrap="square" rtlCol="0">
            <a:spAutoFit/>
          </a:bodyPr>
          <a:lstStyle/>
          <a:p>
            <a:pPr algn="ctr"/>
            <a:r>
              <a:rPr lang="fr-FR" sz="2000" dirty="0" smtClean="0">
                <a:solidFill>
                  <a:schemeClr val="bg1"/>
                </a:solidFill>
                <a:latin typeface="Arial Rounded MT Bold" panose="020F0704030504030204" pitchFamily="34" charset="0"/>
              </a:rPr>
              <a:t>GENERALITE SUR LA PRODUCTION D’HYDROGENE </a:t>
            </a:r>
            <a:endParaRPr lang="fr-FR" sz="2000" dirty="0">
              <a:solidFill>
                <a:schemeClr val="bg1"/>
              </a:solidFill>
              <a:latin typeface="Arial Rounded MT Bold" panose="020F0704030504030204" pitchFamily="34" charset="0"/>
            </a:endParaRPr>
          </a:p>
        </p:txBody>
      </p:sp>
      <p:sp>
        <p:nvSpPr>
          <p:cNvPr id="47" name="ZoneTexte 46"/>
          <p:cNvSpPr txBox="1"/>
          <p:nvPr/>
        </p:nvSpPr>
        <p:spPr>
          <a:xfrm>
            <a:off x="6740635" y="2768126"/>
            <a:ext cx="4567085" cy="923330"/>
          </a:xfrm>
          <a:prstGeom prst="rect">
            <a:avLst/>
          </a:prstGeom>
          <a:noFill/>
        </p:spPr>
        <p:txBody>
          <a:bodyPr wrap="square" rtlCol="0">
            <a:spAutoFit/>
          </a:bodyPr>
          <a:lstStyle/>
          <a:p>
            <a:r>
              <a:rPr lang="fr-FR" dirty="0" smtClean="0">
                <a:solidFill>
                  <a:schemeClr val="bg1"/>
                </a:solidFill>
                <a:latin typeface="Arial Rounded MT Bold" panose="020F0704030504030204" pitchFamily="34" charset="0"/>
              </a:rPr>
              <a:t>LES TECHNIQUE DE PRODUCTION D’HYDROGENE A BASE D’ENERGIES</a:t>
            </a:r>
          </a:p>
          <a:p>
            <a:r>
              <a:rPr lang="fr-FR" dirty="0" smtClean="0">
                <a:solidFill>
                  <a:schemeClr val="bg1"/>
                </a:solidFill>
                <a:latin typeface="Arial Rounded MT Bold" panose="020F0704030504030204" pitchFamily="34" charset="0"/>
              </a:rPr>
              <a:t>RENOUVLABLE  </a:t>
            </a:r>
            <a:endParaRPr lang="fr-FR" dirty="0">
              <a:solidFill>
                <a:schemeClr val="bg1"/>
              </a:solidFill>
              <a:latin typeface="Arial Rounded MT Bold" panose="020F0704030504030204" pitchFamily="34" charset="0"/>
            </a:endParaRPr>
          </a:p>
        </p:txBody>
      </p:sp>
      <p:sp>
        <p:nvSpPr>
          <p:cNvPr id="51" name="ZoneTexte 50"/>
          <p:cNvSpPr txBox="1"/>
          <p:nvPr/>
        </p:nvSpPr>
        <p:spPr>
          <a:xfrm>
            <a:off x="7905135" y="4392670"/>
            <a:ext cx="4350776" cy="923330"/>
          </a:xfrm>
          <a:prstGeom prst="rect">
            <a:avLst/>
          </a:prstGeom>
          <a:noFill/>
        </p:spPr>
        <p:txBody>
          <a:bodyPr wrap="square" rtlCol="0">
            <a:spAutoFit/>
          </a:bodyPr>
          <a:lstStyle/>
          <a:p>
            <a:r>
              <a:rPr lang="fr-FR" dirty="0" smtClean="0">
                <a:solidFill>
                  <a:schemeClr val="bg1"/>
                </a:solidFill>
                <a:latin typeface="Arial Rounded MT Bold" panose="020F0704030504030204" pitchFamily="34" charset="0"/>
              </a:rPr>
              <a:t>POTENTIEL DE LA PRODUCTION D’HYDROGENE A BASE  D’ENERGIES SOLAIRE EN ALGERIE </a:t>
            </a:r>
            <a:endParaRPr lang="fr-FR" dirty="0">
              <a:solidFill>
                <a:schemeClr val="bg1"/>
              </a:solidFill>
              <a:latin typeface="Arial Rounded MT Bold" panose="020F0704030504030204" pitchFamily="34" charset="0"/>
            </a:endParaRPr>
          </a:p>
        </p:txBody>
      </p:sp>
      <p:sp>
        <p:nvSpPr>
          <p:cNvPr id="53" name="ZoneTexte 52"/>
          <p:cNvSpPr txBox="1"/>
          <p:nvPr/>
        </p:nvSpPr>
        <p:spPr>
          <a:xfrm>
            <a:off x="6547675" y="5998404"/>
            <a:ext cx="3641008" cy="400110"/>
          </a:xfrm>
          <a:prstGeom prst="rect">
            <a:avLst/>
          </a:prstGeom>
          <a:noFill/>
        </p:spPr>
        <p:txBody>
          <a:bodyPr wrap="square" rtlCol="0">
            <a:spAutoFit/>
          </a:bodyPr>
          <a:lstStyle/>
          <a:p>
            <a:r>
              <a:rPr lang="fr-FR" sz="2000" dirty="0" smtClean="0">
                <a:solidFill>
                  <a:schemeClr val="bg1"/>
                </a:solidFill>
                <a:latin typeface="Arial Rounded MT Bold" panose="020F0704030504030204" pitchFamily="34" charset="0"/>
              </a:rPr>
              <a:t>CONCLUSION GENERLAE  </a:t>
            </a:r>
            <a:endParaRPr lang="fr-FR" sz="2000" kern="1200" dirty="0">
              <a:solidFill>
                <a:schemeClr val="bg1"/>
              </a:solidFill>
              <a:latin typeface="Arial Rounded MT Bold" panose="020F0704030504030204" pitchFamily="34" charset="0"/>
            </a:endParaRPr>
          </a:p>
        </p:txBody>
      </p:sp>
      <p:cxnSp>
        <p:nvCxnSpPr>
          <p:cNvPr id="58" name="Connecteur droit 57"/>
          <p:cNvCxnSpPr>
            <a:stCxn id="8" idx="1"/>
          </p:cNvCxnSpPr>
          <p:nvPr/>
        </p:nvCxnSpPr>
        <p:spPr>
          <a:xfrm flipH="1" flipV="1">
            <a:off x="0" y="1489551"/>
            <a:ext cx="1639612" cy="93567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59" name="Connecteur droit 58"/>
          <p:cNvCxnSpPr/>
          <p:nvPr/>
        </p:nvCxnSpPr>
        <p:spPr>
          <a:xfrm flipH="1">
            <a:off x="0" y="4768701"/>
            <a:ext cx="1499193" cy="945493"/>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ogner un rectangle avec un coin diagonal 29"/>
          <p:cNvSpPr/>
          <p:nvPr/>
        </p:nvSpPr>
        <p:spPr>
          <a:xfrm>
            <a:off x="6525555" y="132659"/>
            <a:ext cx="3982065" cy="943897"/>
          </a:xfrm>
          <a:prstGeom prst="snip2DiagRect">
            <a:avLst/>
          </a:prstGeom>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t>INTRODUCTION GÉNÉRALE</a:t>
            </a:r>
            <a:endParaRPr lang="fr-FR" sz="2400" dirty="0">
              <a:latin typeface="Arial Rounded MT Bold" panose="020F0704030504030204" pitchFamily="34" charset="0"/>
            </a:endParaRPr>
          </a:p>
        </p:txBody>
      </p:sp>
      <p:cxnSp>
        <p:nvCxnSpPr>
          <p:cNvPr id="32" name="Connecteur droit 31"/>
          <p:cNvCxnSpPr/>
          <p:nvPr/>
        </p:nvCxnSpPr>
        <p:spPr>
          <a:xfrm flipV="1">
            <a:off x="3423288" y="1361472"/>
            <a:ext cx="691513" cy="617574"/>
          </a:xfrm>
          <a:prstGeom prst="line">
            <a:avLst/>
          </a:prstGeom>
          <a:ln w="76200"/>
          <a:scene3d>
            <a:camera prst="orthographicFront"/>
            <a:lightRig rig="threePt" dir="t"/>
          </a:scene3d>
          <a:sp3d>
            <a:bevelT prst="relaxedInset"/>
          </a:sp3d>
        </p:spPr>
        <p:style>
          <a:lnRef idx="1">
            <a:schemeClr val="accent1"/>
          </a:lnRef>
          <a:fillRef idx="0">
            <a:schemeClr val="accent1"/>
          </a:fillRef>
          <a:effectRef idx="0">
            <a:schemeClr val="accent1"/>
          </a:effectRef>
          <a:fontRef idx="minor">
            <a:schemeClr val="tx1"/>
          </a:fontRef>
        </p:style>
      </p:cxnSp>
      <p:cxnSp>
        <p:nvCxnSpPr>
          <p:cNvPr id="33" name="Connecteur droit avec flèche 32"/>
          <p:cNvCxnSpPr>
            <a:endCxn id="30" idx="2"/>
          </p:cNvCxnSpPr>
          <p:nvPr/>
        </p:nvCxnSpPr>
        <p:spPr>
          <a:xfrm flipV="1">
            <a:off x="4114801" y="604608"/>
            <a:ext cx="2410754" cy="771224"/>
          </a:xfrm>
          <a:prstGeom prst="straightConnector1">
            <a:avLst/>
          </a:prstGeom>
          <a:ln w="76200">
            <a:tailEnd type="triangle"/>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009142558"/>
      </p:ext>
    </p:extLst>
  </p:cSld>
  <p:clrMapOvr>
    <a:masterClrMapping/>
  </p:clrMapOvr>
  <p:transition spd="med" advTm="715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1000"/>
                                        <p:tgtEl>
                                          <p:spTgt spid="59"/>
                                        </p:tgtEl>
                                      </p:cBhvr>
                                    </p:animEffect>
                                    <p:anim calcmode="lin" valueType="num">
                                      <p:cBhvr>
                                        <p:cTn id="13" dur="1000" fill="hold"/>
                                        <p:tgtEl>
                                          <p:spTgt spid="59"/>
                                        </p:tgtEl>
                                        <p:attrNameLst>
                                          <p:attrName>ppt_x</p:attrName>
                                        </p:attrNameLst>
                                      </p:cBhvr>
                                      <p:tavLst>
                                        <p:tav tm="0">
                                          <p:val>
                                            <p:strVal val="#ppt_x"/>
                                          </p:val>
                                        </p:tav>
                                        <p:tav tm="100000">
                                          <p:val>
                                            <p:strVal val="#ppt_x"/>
                                          </p:val>
                                        </p:tav>
                                      </p:tavLst>
                                    </p:anim>
                                    <p:anim calcmode="lin" valueType="num">
                                      <p:cBhvr>
                                        <p:cTn id="14" dur="1000" fill="hold"/>
                                        <p:tgtEl>
                                          <p:spTgt spid="5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p:cTn id="24" dur="500" fill="hold"/>
                                        <p:tgtEl>
                                          <p:spTgt spid="45"/>
                                        </p:tgtEl>
                                        <p:attrNameLst>
                                          <p:attrName>ppt_w</p:attrName>
                                        </p:attrNameLst>
                                      </p:cBhvr>
                                      <p:tavLst>
                                        <p:tav tm="0">
                                          <p:val>
                                            <p:fltVal val="0"/>
                                          </p:val>
                                        </p:tav>
                                        <p:tav tm="100000">
                                          <p:val>
                                            <p:strVal val="#ppt_w"/>
                                          </p:val>
                                        </p:tav>
                                      </p:tavLst>
                                    </p:anim>
                                    <p:anim calcmode="lin" valueType="num">
                                      <p:cBhvr>
                                        <p:cTn id="25" dur="500" fill="hold"/>
                                        <p:tgtEl>
                                          <p:spTgt spid="45"/>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7" presetClass="entr" presetSubtype="0" fill="hold" grpId="0" nodeType="click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1000"/>
                                        <p:tgtEl>
                                          <p:spTgt spid="30"/>
                                        </p:tgtEl>
                                      </p:cBhvr>
                                    </p:animEffect>
                                    <p:anim calcmode="lin" valueType="num">
                                      <p:cBhvr>
                                        <p:cTn id="31" dur="1000" fill="hold"/>
                                        <p:tgtEl>
                                          <p:spTgt spid="30"/>
                                        </p:tgtEl>
                                        <p:attrNameLst>
                                          <p:attrName>ppt_x</p:attrName>
                                        </p:attrNameLst>
                                      </p:cBhvr>
                                      <p:tavLst>
                                        <p:tav tm="0">
                                          <p:val>
                                            <p:strVal val="#ppt_x"/>
                                          </p:val>
                                        </p:tav>
                                        <p:tav tm="100000">
                                          <p:val>
                                            <p:strVal val="#ppt_x"/>
                                          </p:val>
                                        </p:tav>
                                      </p:tavLst>
                                    </p:anim>
                                    <p:anim calcmode="lin" valueType="num">
                                      <p:cBhvr>
                                        <p:cTn id="32" dur="1000" fill="hold"/>
                                        <p:tgtEl>
                                          <p:spTgt spid="30"/>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1000"/>
                                        <p:tgtEl>
                                          <p:spTgt spid="32"/>
                                        </p:tgtEl>
                                      </p:cBhvr>
                                    </p:animEffect>
                                    <p:anim calcmode="lin" valueType="num">
                                      <p:cBhvr>
                                        <p:cTn id="36" dur="1000" fill="hold"/>
                                        <p:tgtEl>
                                          <p:spTgt spid="32"/>
                                        </p:tgtEl>
                                        <p:attrNameLst>
                                          <p:attrName>ppt_x</p:attrName>
                                        </p:attrNameLst>
                                      </p:cBhvr>
                                      <p:tavLst>
                                        <p:tav tm="0">
                                          <p:val>
                                            <p:strVal val="#ppt_x"/>
                                          </p:val>
                                        </p:tav>
                                        <p:tav tm="100000">
                                          <p:val>
                                            <p:strVal val="#ppt_x"/>
                                          </p:val>
                                        </p:tav>
                                      </p:tavLst>
                                    </p:anim>
                                    <p:anim calcmode="lin" valueType="num">
                                      <p:cBhvr>
                                        <p:cTn id="37" dur="1000" fill="hold"/>
                                        <p:tgtEl>
                                          <p:spTgt spid="32"/>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1000"/>
                                        <p:tgtEl>
                                          <p:spTgt spid="33"/>
                                        </p:tgtEl>
                                      </p:cBhvr>
                                    </p:animEffect>
                                    <p:anim calcmode="lin" valueType="num">
                                      <p:cBhvr>
                                        <p:cTn id="41" dur="1000" fill="hold"/>
                                        <p:tgtEl>
                                          <p:spTgt spid="33"/>
                                        </p:tgtEl>
                                        <p:attrNameLst>
                                          <p:attrName>ppt_x</p:attrName>
                                        </p:attrNameLst>
                                      </p:cBhvr>
                                      <p:tavLst>
                                        <p:tav tm="0">
                                          <p:val>
                                            <p:strVal val="#ppt_x"/>
                                          </p:val>
                                        </p:tav>
                                        <p:tav tm="100000">
                                          <p:val>
                                            <p:strVal val="#ppt_x"/>
                                          </p:val>
                                        </p:tav>
                                      </p:tavLst>
                                    </p:anim>
                                    <p:anim calcmode="lin" valueType="num">
                                      <p:cBhvr>
                                        <p:cTn id="4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1000"/>
                                        <p:tgtEl>
                                          <p:spTgt spid="37"/>
                                        </p:tgtEl>
                                      </p:cBhvr>
                                    </p:animEffect>
                                    <p:anim calcmode="lin" valueType="num">
                                      <p:cBhvr>
                                        <p:cTn id="48" dur="1000" fill="hold"/>
                                        <p:tgtEl>
                                          <p:spTgt spid="37"/>
                                        </p:tgtEl>
                                        <p:attrNameLst>
                                          <p:attrName>ppt_x</p:attrName>
                                        </p:attrNameLst>
                                      </p:cBhvr>
                                      <p:tavLst>
                                        <p:tav tm="0">
                                          <p:val>
                                            <p:strVal val="#ppt_x"/>
                                          </p:val>
                                        </p:tav>
                                        <p:tav tm="100000">
                                          <p:val>
                                            <p:strVal val="#ppt_x"/>
                                          </p:val>
                                        </p:tav>
                                      </p:tavLst>
                                    </p:anim>
                                    <p:anim calcmode="lin" valueType="num">
                                      <p:cBhvr>
                                        <p:cTn id="49" dur="1000" fill="hold"/>
                                        <p:tgtEl>
                                          <p:spTgt spid="3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1000"/>
                                        <p:tgtEl>
                                          <p:spTgt spid="46"/>
                                        </p:tgtEl>
                                      </p:cBhvr>
                                    </p:animEffect>
                                    <p:anim calcmode="lin" valueType="num">
                                      <p:cBhvr>
                                        <p:cTn id="58" dur="1000" fill="hold"/>
                                        <p:tgtEl>
                                          <p:spTgt spid="46"/>
                                        </p:tgtEl>
                                        <p:attrNameLst>
                                          <p:attrName>ppt_x</p:attrName>
                                        </p:attrNameLst>
                                      </p:cBhvr>
                                      <p:tavLst>
                                        <p:tav tm="0">
                                          <p:val>
                                            <p:strVal val="#ppt_x"/>
                                          </p:val>
                                        </p:tav>
                                        <p:tav tm="100000">
                                          <p:val>
                                            <p:strVal val="#ppt_x"/>
                                          </p:val>
                                        </p:tav>
                                      </p:tavLst>
                                    </p:anim>
                                    <p:anim calcmode="lin" valueType="num">
                                      <p:cBhvr>
                                        <p:cTn id="59" dur="1000" fill="hold"/>
                                        <p:tgtEl>
                                          <p:spTgt spid="46"/>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1000"/>
                                        <p:tgtEl>
                                          <p:spTgt spid="26"/>
                                        </p:tgtEl>
                                      </p:cBhvr>
                                    </p:animEffect>
                                    <p:anim calcmode="lin" valueType="num">
                                      <p:cBhvr>
                                        <p:cTn id="63" dur="1000" fill="hold"/>
                                        <p:tgtEl>
                                          <p:spTgt spid="26"/>
                                        </p:tgtEl>
                                        <p:attrNameLst>
                                          <p:attrName>ppt_x</p:attrName>
                                        </p:attrNameLst>
                                      </p:cBhvr>
                                      <p:tavLst>
                                        <p:tav tm="0">
                                          <p:val>
                                            <p:strVal val="#ppt_x"/>
                                          </p:val>
                                        </p:tav>
                                        <p:tav tm="100000">
                                          <p:val>
                                            <p:strVal val="#ppt_x"/>
                                          </p:val>
                                        </p:tav>
                                      </p:tavLst>
                                    </p:anim>
                                    <p:anim calcmode="lin" valueType="num">
                                      <p:cBhvr>
                                        <p:cTn id="6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1000"/>
                                        <p:tgtEl>
                                          <p:spTgt spid="19"/>
                                        </p:tgtEl>
                                      </p:cBhvr>
                                    </p:animEffect>
                                    <p:anim calcmode="lin" valueType="num">
                                      <p:cBhvr>
                                        <p:cTn id="70" dur="1000" fill="hold"/>
                                        <p:tgtEl>
                                          <p:spTgt spid="19"/>
                                        </p:tgtEl>
                                        <p:attrNameLst>
                                          <p:attrName>ppt_x</p:attrName>
                                        </p:attrNameLst>
                                      </p:cBhvr>
                                      <p:tavLst>
                                        <p:tav tm="0">
                                          <p:val>
                                            <p:strVal val="#ppt_x"/>
                                          </p:val>
                                        </p:tav>
                                        <p:tav tm="100000">
                                          <p:val>
                                            <p:strVal val="#ppt_x"/>
                                          </p:val>
                                        </p:tav>
                                      </p:tavLst>
                                    </p:anim>
                                    <p:anim calcmode="lin" valueType="num">
                                      <p:cBhvr>
                                        <p:cTn id="71" dur="1000" fill="hold"/>
                                        <p:tgtEl>
                                          <p:spTgt spid="19"/>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fade">
                                      <p:cBhvr>
                                        <p:cTn id="74" dur="1000"/>
                                        <p:tgtEl>
                                          <p:spTgt spid="47"/>
                                        </p:tgtEl>
                                      </p:cBhvr>
                                    </p:animEffect>
                                    <p:anim calcmode="lin" valueType="num">
                                      <p:cBhvr>
                                        <p:cTn id="75" dur="1000" fill="hold"/>
                                        <p:tgtEl>
                                          <p:spTgt spid="47"/>
                                        </p:tgtEl>
                                        <p:attrNameLst>
                                          <p:attrName>ppt_x</p:attrName>
                                        </p:attrNameLst>
                                      </p:cBhvr>
                                      <p:tavLst>
                                        <p:tav tm="0">
                                          <p:val>
                                            <p:strVal val="#ppt_x"/>
                                          </p:val>
                                        </p:tav>
                                        <p:tav tm="100000">
                                          <p:val>
                                            <p:strVal val="#ppt_x"/>
                                          </p:val>
                                        </p:tav>
                                      </p:tavLst>
                                    </p:anim>
                                    <p:anim calcmode="lin" valueType="num">
                                      <p:cBhvr>
                                        <p:cTn id="76" dur="1000" fill="hold"/>
                                        <p:tgtEl>
                                          <p:spTgt spid="47"/>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1000"/>
                                        <p:tgtEl>
                                          <p:spTgt spid="38"/>
                                        </p:tgtEl>
                                      </p:cBhvr>
                                    </p:animEffect>
                                    <p:anim calcmode="lin" valueType="num">
                                      <p:cBhvr>
                                        <p:cTn id="80" dur="1000" fill="hold"/>
                                        <p:tgtEl>
                                          <p:spTgt spid="38"/>
                                        </p:tgtEl>
                                        <p:attrNameLst>
                                          <p:attrName>ppt_x</p:attrName>
                                        </p:attrNameLst>
                                      </p:cBhvr>
                                      <p:tavLst>
                                        <p:tav tm="0">
                                          <p:val>
                                            <p:strVal val="#ppt_x"/>
                                          </p:val>
                                        </p:tav>
                                        <p:tav tm="100000">
                                          <p:val>
                                            <p:strVal val="#ppt_x"/>
                                          </p:val>
                                        </p:tav>
                                      </p:tavLst>
                                    </p:anim>
                                    <p:anim calcmode="lin" valueType="num">
                                      <p:cBhvr>
                                        <p:cTn id="81" dur="1000" fill="hold"/>
                                        <p:tgtEl>
                                          <p:spTgt spid="38"/>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anim calcmode="lin" valueType="num">
                                      <p:cBhvr>
                                        <p:cTn id="85" dur="1000" fill="hold"/>
                                        <p:tgtEl>
                                          <p:spTgt spid="29"/>
                                        </p:tgtEl>
                                        <p:attrNameLst>
                                          <p:attrName>ppt_x</p:attrName>
                                        </p:attrNameLst>
                                      </p:cBhvr>
                                      <p:tavLst>
                                        <p:tav tm="0">
                                          <p:val>
                                            <p:strVal val="#ppt_x"/>
                                          </p:val>
                                        </p:tav>
                                        <p:tav tm="100000">
                                          <p:val>
                                            <p:strVal val="#ppt_x"/>
                                          </p:val>
                                        </p:tav>
                                      </p:tavLst>
                                    </p:anim>
                                    <p:anim calcmode="lin" valueType="num">
                                      <p:cBhvr>
                                        <p:cTn id="8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1000"/>
                                        <p:tgtEl>
                                          <p:spTgt spid="20"/>
                                        </p:tgtEl>
                                      </p:cBhvr>
                                    </p:animEffect>
                                    <p:anim calcmode="lin" valueType="num">
                                      <p:cBhvr>
                                        <p:cTn id="92" dur="1000" fill="hold"/>
                                        <p:tgtEl>
                                          <p:spTgt spid="20"/>
                                        </p:tgtEl>
                                        <p:attrNameLst>
                                          <p:attrName>ppt_x</p:attrName>
                                        </p:attrNameLst>
                                      </p:cBhvr>
                                      <p:tavLst>
                                        <p:tav tm="0">
                                          <p:val>
                                            <p:strVal val="#ppt_x"/>
                                          </p:val>
                                        </p:tav>
                                        <p:tav tm="100000">
                                          <p:val>
                                            <p:strVal val="#ppt_x"/>
                                          </p:val>
                                        </p:tav>
                                      </p:tavLst>
                                    </p:anim>
                                    <p:anim calcmode="lin" valueType="num">
                                      <p:cBhvr>
                                        <p:cTn id="93" dur="1000" fill="hold"/>
                                        <p:tgtEl>
                                          <p:spTgt spid="20"/>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1000"/>
                                        <p:tgtEl>
                                          <p:spTgt spid="51"/>
                                        </p:tgtEl>
                                      </p:cBhvr>
                                    </p:animEffect>
                                    <p:anim calcmode="lin" valueType="num">
                                      <p:cBhvr>
                                        <p:cTn id="97" dur="1000" fill="hold"/>
                                        <p:tgtEl>
                                          <p:spTgt spid="51"/>
                                        </p:tgtEl>
                                        <p:attrNameLst>
                                          <p:attrName>ppt_x</p:attrName>
                                        </p:attrNameLst>
                                      </p:cBhvr>
                                      <p:tavLst>
                                        <p:tav tm="0">
                                          <p:val>
                                            <p:strVal val="#ppt_x"/>
                                          </p:val>
                                        </p:tav>
                                        <p:tav tm="100000">
                                          <p:val>
                                            <p:strVal val="#ppt_x"/>
                                          </p:val>
                                        </p:tav>
                                      </p:tavLst>
                                    </p:anim>
                                    <p:anim calcmode="lin" valueType="num">
                                      <p:cBhvr>
                                        <p:cTn id="98" dur="1000" fill="hold"/>
                                        <p:tgtEl>
                                          <p:spTgt spid="51"/>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Effect transition="in" filter="fade">
                                      <p:cBhvr>
                                        <p:cTn id="101" dur="1000"/>
                                        <p:tgtEl>
                                          <p:spTgt spid="40"/>
                                        </p:tgtEl>
                                      </p:cBhvr>
                                    </p:animEffect>
                                    <p:anim calcmode="lin" valueType="num">
                                      <p:cBhvr>
                                        <p:cTn id="102" dur="1000" fill="hold"/>
                                        <p:tgtEl>
                                          <p:spTgt spid="40"/>
                                        </p:tgtEl>
                                        <p:attrNameLst>
                                          <p:attrName>ppt_x</p:attrName>
                                        </p:attrNameLst>
                                      </p:cBhvr>
                                      <p:tavLst>
                                        <p:tav tm="0">
                                          <p:val>
                                            <p:strVal val="#ppt_x"/>
                                          </p:val>
                                        </p:tav>
                                        <p:tav tm="100000">
                                          <p:val>
                                            <p:strVal val="#ppt_x"/>
                                          </p:val>
                                        </p:tav>
                                      </p:tavLst>
                                    </p:anim>
                                    <p:anim calcmode="lin" valueType="num">
                                      <p:cBhvr>
                                        <p:cTn id="103" dur="1000" fill="hold"/>
                                        <p:tgtEl>
                                          <p:spTgt spid="40"/>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1000"/>
                                        <p:tgtEl>
                                          <p:spTgt spid="31"/>
                                        </p:tgtEl>
                                      </p:cBhvr>
                                    </p:animEffect>
                                    <p:anim calcmode="lin" valueType="num">
                                      <p:cBhvr>
                                        <p:cTn id="107" dur="1000" fill="hold"/>
                                        <p:tgtEl>
                                          <p:spTgt spid="31"/>
                                        </p:tgtEl>
                                        <p:attrNameLst>
                                          <p:attrName>ppt_x</p:attrName>
                                        </p:attrNameLst>
                                      </p:cBhvr>
                                      <p:tavLst>
                                        <p:tav tm="0">
                                          <p:val>
                                            <p:strVal val="#ppt_x"/>
                                          </p:val>
                                        </p:tav>
                                        <p:tav tm="100000">
                                          <p:val>
                                            <p:strVal val="#ppt_x"/>
                                          </p:val>
                                        </p:tav>
                                      </p:tavLst>
                                    </p:anim>
                                    <p:anim calcmode="lin" valueType="num">
                                      <p:cBhvr>
                                        <p:cTn id="10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42" presetClass="entr" presetSubtype="0" fill="hold" grpId="0" nodeType="click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1000"/>
                                        <p:tgtEl>
                                          <p:spTgt spid="53"/>
                                        </p:tgtEl>
                                      </p:cBhvr>
                                    </p:animEffect>
                                    <p:anim calcmode="lin" valueType="num">
                                      <p:cBhvr>
                                        <p:cTn id="114" dur="1000" fill="hold"/>
                                        <p:tgtEl>
                                          <p:spTgt spid="53"/>
                                        </p:tgtEl>
                                        <p:attrNameLst>
                                          <p:attrName>ppt_x</p:attrName>
                                        </p:attrNameLst>
                                      </p:cBhvr>
                                      <p:tavLst>
                                        <p:tav tm="0">
                                          <p:val>
                                            <p:strVal val="#ppt_x"/>
                                          </p:val>
                                        </p:tav>
                                        <p:tav tm="100000">
                                          <p:val>
                                            <p:strVal val="#ppt_x"/>
                                          </p:val>
                                        </p:tav>
                                      </p:tavLst>
                                    </p:anim>
                                    <p:anim calcmode="lin" valueType="num">
                                      <p:cBhvr>
                                        <p:cTn id="115" dur="10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Effect transition="in" filter="fade">
                                      <p:cBhvr>
                                        <p:cTn id="118" dur="1000"/>
                                        <p:tgtEl>
                                          <p:spTgt spid="21"/>
                                        </p:tgtEl>
                                      </p:cBhvr>
                                    </p:animEffect>
                                    <p:anim calcmode="lin" valueType="num">
                                      <p:cBhvr>
                                        <p:cTn id="119" dur="1000" fill="hold"/>
                                        <p:tgtEl>
                                          <p:spTgt spid="21"/>
                                        </p:tgtEl>
                                        <p:attrNameLst>
                                          <p:attrName>ppt_x</p:attrName>
                                        </p:attrNameLst>
                                      </p:cBhvr>
                                      <p:tavLst>
                                        <p:tav tm="0">
                                          <p:val>
                                            <p:strVal val="#ppt_x"/>
                                          </p:val>
                                        </p:tav>
                                        <p:tav tm="100000">
                                          <p:val>
                                            <p:strVal val="#ppt_x"/>
                                          </p:val>
                                        </p:tav>
                                      </p:tavLst>
                                    </p:anim>
                                    <p:anim calcmode="lin" valueType="num">
                                      <p:cBhvr>
                                        <p:cTn id="120" dur="1000" fill="hold"/>
                                        <p:tgtEl>
                                          <p:spTgt spid="21"/>
                                        </p:tgtEl>
                                        <p:attrNameLst>
                                          <p:attrName>ppt_y</p:attrName>
                                        </p:attrNameLst>
                                      </p:cBhvr>
                                      <p:tavLst>
                                        <p:tav tm="0">
                                          <p:val>
                                            <p:strVal val="#ppt_y+.1"/>
                                          </p:val>
                                        </p:tav>
                                        <p:tav tm="100000">
                                          <p:val>
                                            <p:strVal val="#ppt_y"/>
                                          </p:val>
                                        </p:tav>
                                      </p:tavLst>
                                    </p:anim>
                                  </p:childTnLst>
                                </p:cTn>
                              </p:par>
                              <p:par>
                                <p:cTn id="121" presetID="42" presetClass="entr" presetSubtype="0" fill="hold"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fade">
                                      <p:cBhvr>
                                        <p:cTn id="123" dur="1000"/>
                                        <p:tgtEl>
                                          <p:spTgt spid="42"/>
                                        </p:tgtEl>
                                      </p:cBhvr>
                                    </p:animEffect>
                                    <p:anim calcmode="lin" valueType="num">
                                      <p:cBhvr>
                                        <p:cTn id="124" dur="1000" fill="hold"/>
                                        <p:tgtEl>
                                          <p:spTgt spid="42"/>
                                        </p:tgtEl>
                                        <p:attrNameLst>
                                          <p:attrName>ppt_x</p:attrName>
                                        </p:attrNameLst>
                                      </p:cBhvr>
                                      <p:tavLst>
                                        <p:tav tm="0">
                                          <p:val>
                                            <p:strVal val="#ppt_x"/>
                                          </p:val>
                                        </p:tav>
                                        <p:tav tm="100000">
                                          <p:val>
                                            <p:strVal val="#ppt_x"/>
                                          </p:val>
                                        </p:tav>
                                      </p:tavLst>
                                    </p:anim>
                                    <p:anim calcmode="lin" valueType="num">
                                      <p:cBhvr>
                                        <p:cTn id="125" dur="1000" fill="hold"/>
                                        <p:tgtEl>
                                          <p:spTgt spid="42"/>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34"/>
                                        </p:tgtEl>
                                        <p:attrNameLst>
                                          <p:attrName>style.visibility</p:attrName>
                                        </p:attrNameLst>
                                      </p:cBhvr>
                                      <p:to>
                                        <p:strVal val="visible"/>
                                      </p:to>
                                    </p:set>
                                    <p:animEffect transition="in" filter="fade">
                                      <p:cBhvr>
                                        <p:cTn id="128" dur="1000"/>
                                        <p:tgtEl>
                                          <p:spTgt spid="34"/>
                                        </p:tgtEl>
                                      </p:cBhvr>
                                    </p:animEffect>
                                    <p:anim calcmode="lin" valueType="num">
                                      <p:cBhvr>
                                        <p:cTn id="129" dur="1000" fill="hold"/>
                                        <p:tgtEl>
                                          <p:spTgt spid="34"/>
                                        </p:tgtEl>
                                        <p:attrNameLst>
                                          <p:attrName>ppt_x</p:attrName>
                                        </p:attrNameLst>
                                      </p:cBhvr>
                                      <p:tavLst>
                                        <p:tav tm="0">
                                          <p:val>
                                            <p:strVal val="#ppt_x"/>
                                          </p:val>
                                        </p:tav>
                                        <p:tav tm="100000">
                                          <p:val>
                                            <p:strVal val="#ppt_x"/>
                                          </p:val>
                                        </p:tav>
                                      </p:tavLst>
                                    </p:anim>
                                    <p:anim calcmode="lin" valueType="num">
                                      <p:cBhvr>
                                        <p:cTn id="130"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20" grpId="0" animBg="1"/>
      <p:bldP spid="21" grpId="0" animBg="1"/>
      <p:bldP spid="45" grpId="0"/>
      <p:bldP spid="46" grpId="0"/>
      <p:bldP spid="47" grpId="0"/>
      <p:bldP spid="51" grpId="0"/>
      <p:bldP spid="53" grpId="0"/>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6" name="ZoneTexte 5"/>
          <p:cNvSpPr txBox="1"/>
          <p:nvPr/>
        </p:nvSpPr>
        <p:spPr>
          <a:xfrm>
            <a:off x="7536426" y="781665"/>
            <a:ext cx="3687097" cy="1015663"/>
          </a:xfrm>
          <a:prstGeom prst="rect">
            <a:avLst/>
          </a:prstGeom>
          <a:noFill/>
        </p:spPr>
        <p:txBody>
          <a:bodyPr wrap="square" rtlCol="0">
            <a:spAutoFit/>
          </a:bodyPr>
          <a:lstStyle/>
          <a:p>
            <a:r>
              <a:rPr lang="fr-FR" sz="3000" b="1" dirty="0" smtClean="0">
                <a:solidFill>
                  <a:schemeClr val="bg1"/>
                </a:solidFill>
                <a:latin typeface="Arial Black" panose="020B0A04020102020204" pitchFamily="34" charset="0"/>
              </a:rPr>
              <a:t>C'EST QUOI L'HYDROGÈNE ?</a:t>
            </a:r>
            <a:endParaRPr lang="fr-FR" sz="3000" b="1" dirty="0">
              <a:solidFill>
                <a:schemeClr val="bg1"/>
              </a:solidFill>
              <a:latin typeface="Arial Black" panose="020B0A04020102020204" pitchFamily="34" charset="0"/>
            </a:endParaRPr>
          </a:p>
        </p:txBody>
      </p:sp>
      <p:sp>
        <p:nvSpPr>
          <p:cNvPr id="3" name="ZoneTexte 2"/>
          <p:cNvSpPr txBox="1"/>
          <p:nvPr/>
        </p:nvSpPr>
        <p:spPr>
          <a:xfrm>
            <a:off x="279476" y="157923"/>
            <a:ext cx="7713303" cy="1015663"/>
          </a:xfrm>
          <a:prstGeom prst="rect">
            <a:avLst/>
          </a:prstGeom>
          <a:noFill/>
        </p:spPr>
        <p:txBody>
          <a:bodyPr wrap="square" rtlCol="0">
            <a:spAutoFit/>
          </a:bodyPr>
          <a:lstStyle/>
          <a:p>
            <a:r>
              <a:rPr lang="fr-FR" sz="6000" dirty="0" smtClean="0">
                <a:solidFill>
                  <a:schemeClr val="bg1"/>
                </a:solidFill>
                <a:latin typeface="Arial Rounded MT Bold" panose="020F0704030504030204" pitchFamily="34" charset="0"/>
              </a:rPr>
              <a:t>INTRODUCTION</a:t>
            </a:r>
            <a:endParaRPr lang="fr-FR" sz="6000" dirty="0">
              <a:solidFill>
                <a:schemeClr val="bg1"/>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628000717"/>
      </p:ext>
    </p:extLst>
  </p:cSld>
  <p:clrMapOvr>
    <a:masterClrMapping/>
  </p:clrMapOvr>
  <mc:AlternateContent xmlns:mc="http://schemas.openxmlformats.org/markup-compatibility/2006" xmlns:p14="http://schemas.microsoft.com/office/powerpoint/2010/main">
    <mc:Choice Requires="p14">
      <p:transition spd="slow" p14:dur="2000" advTm="3830"/>
    </mc:Choice>
    <mc:Fallback xmlns="">
      <p:transition spd="slow" advTm="3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 calcmode="lin" valueType="num">
                                      <p:cBhvr>
                                        <p:cTn id="9" dur="1250" fill="hold"/>
                                        <p:tgtEl>
                                          <p:spTgt spid="5"/>
                                        </p:tgtEl>
                                        <p:attrNameLst>
                                          <p:attrName>style.rotation</p:attrName>
                                        </p:attrNameLst>
                                      </p:cBhvr>
                                      <p:tavLst>
                                        <p:tav tm="0">
                                          <p:val>
                                            <p:fltVal val="90"/>
                                          </p:val>
                                        </p:tav>
                                        <p:tav tm="100000">
                                          <p:val>
                                            <p:fltVal val="0"/>
                                          </p:val>
                                        </p:tav>
                                      </p:tavLst>
                                    </p:anim>
                                    <p:animEffect transition="in" filter="fade">
                                      <p:cBhvr>
                                        <p:cTn id="10" dur="125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Scale>
                                      <p:cBhvr>
                                        <p:cTn id="15"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6"/>
                                        </p:tgtEl>
                                        <p:attrNameLst>
                                          <p:attrName>ppt_x</p:attrName>
                                          <p:attrName>ppt_y</p:attrName>
                                        </p:attrNameLst>
                                      </p:cBhvr>
                                    </p:animMotion>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ZoneTexte 4"/>
          <p:cNvSpPr txBox="1"/>
          <p:nvPr/>
        </p:nvSpPr>
        <p:spPr>
          <a:xfrm>
            <a:off x="388374" y="724238"/>
            <a:ext cx="11356259" cy="553998"/>
          </a:xfrm>
          <a:prstGeom prst="rect">
            <a:avLst/>
          </a:prstGeom>
          <a:effectLst>
            <a:innerShdw blurRad="114300">
              <a:prstClr val="black"/>
            </a:innerShdw>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fr-FR" sz="3000" b="1" dirty="0">
                <a:latin typeface="Lucida Fax" panose="02060602050505020204" pitchFamily="18" charset="0"/>
              </a:rPr>
              <a:t>L</a:t>
            </a:r>
            <a:r>
              <a:rPr lang="fr-FR" sz="3000" b="1" dirty="0" smtClean="0">
                <a:latin typeface="Lucida Fax" panose="02060602050505020204" pitchFamily="18" charset="0"/>
              </a:rPr>
              <a:t>es caractéristique de l’hydrogène </a:t>
            </a:r>
            <a:endParaRPr lang="fr-FR" sz="3000" b="1" dirty="0">
              <a:latin typeface="Lucida Fax" panose="02060602050505020204" pitchFamily="18" charset="0"/>
            </a:endParaRPr>
          </a:p>
        </p:txBody>
      </p:sp>
      <p:cxnSp>
        <p:nvCxnSpPr>
          <p:cNvPr id="8" name="Connecteur droit 7"/>
          <p:cNvCxnSpPr>
            <a:stCxn id="5" idx="2"/>
          </p:cNvCxnSpPr>
          <p:nvPr/>
        </p:nvCxnSpPr>
        <p:spPr>
          <a:xfrm>
            <a:off x="6066504" y="1278236"/>
            <a:ext cx="22123" cy="60955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flipH="1">
            <a:off x="3156156" y="1887794"/>
            <a:ext cx="2934928"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H="1">
            <a:off x="6091084" y="1887794"/>
            <a:ext cx="3156156"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ectangle à coins arrondis 15"/>
          <p:cNvSpPr/>
          <p:nvPr/>
        </p:nvSpPr>
        <p:spPr>
          <a:xfrm>
            <a:off x="1093839" y="2610464"/>
            <a:ext cx="2109020" cy="120936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fr-FR"/>
          </a:p>
        </p:txBody>
      </p:sp>
      <p:sp>
        <p:nvSpPr>
          <p:cNvPr id="17" name="Rectangle à coins arrondis 16"/>
          <p:cNvSpPr/>
          <p:nvPr/>
        </p:nvSpPr>
        <p:spPr>
          <a:xfrm>
            <a:off x="5036574" y="2632587"/>
            <a:ext cx="2109020" cy="120936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fr-FR"/>
          </a:p>
        </p:txBody>
      </p:sp>
      <p:sp>
        <p:nvSpPr>
          <p:cNvPr id="18" name="Rectangle à coins arrondis 17"/>
          <p:cNvSpPr/>
          <p:nvPr/>
        </p:nvSpPr>
        <p:spPr>
          <a:xfrm>
            <a:off x="8852718" y="2662787"/>
            <a:ext cx="2258962" cy="120936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fr-FR" sz="2400" dirty="0"/>
          </a:p>
        </p:txBody>
      </p:sp>
      <p:cxnSp>
        <p:nvCxnSpPr>
          <p:cNvPr id="20" name="Connecteur droit 19"/>
          <p:cNvCxnSpPr/>
          <p:nvPr/>
        </p:nvCxnSpPr>
        <p:spPr>
          <a:xfrm flipH="1">
            <a:off x="2153265" y="1887794"/>
            <a:ext cx="1002891"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2" name="Connecteur droit 21"/>
          <p:cNvCxnSpPr>
            <a:stCxn id="16" idx="0"/>
          </p:cNvCxnSpPr>
          <p:nvPr/>
        </p:nvCxnSpPr>
        <p:spPr>
          <a:xfrm flipV="1">
            <a:off x="2148349" y="1887794"/>
            <a:ext cx="0" cy="72267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Connecteur droit 24"/>
          <p:cNvCxnSpPr>
            <a:endCxn id="17" idx="0"/>
          </p:cNvCxnSpPr>
          <p:nvPr/>
        </p:nvCxnSpPr>
        <p:spPr>
          <a:xfrm>
            <a:off x="6091084" y="1887794"/>
            <a:ext cx="0" cy="74479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Connecteur droit 27"/>
          <p:cNvCxnSpPr/>
          <p:nvPr/>
        </p:nvCxnSpPr>
        <p:spPr>
          <a:xfrm flipH="1">
            <a:off x="8979309" y="1887794"/>
            <a:ext cx="1002891"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9" name="Connecteur droit 28"/>
          <p:cNvCxnSpPr/>
          <p:nvPr/>
        </p:nvCxnSpPr>
        <p:spPr>
          <a:xfrm flipV="1">
            <a:off x="9982199" y="1847984"/>
            <a:ext cx="0" cy="76248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2" name="ZoneTexte 31"/>
          <p:cNvSpPr txBox="1"/>
          <p:nvPr/>
        </p:nvSpPr>
        <p:spPr>
          <a:xfrm>
            <a:off x="1093839" y="2632587"/>
            <a:ext cx="2062317" cy="1200329"/>
          </a:xfrm>
          <a:prstGeom prst="rect">
            <a:avLst/>
          </a:prstGeom>
          <a:noFill/>
        </p:spPr>
        <p:txBody>
          <a:bodyPr wrap="square" rtlCol="0">
            <a:spAutoFit/>
          </a:bodyPr>
          <a:lstStyle/>
          <a:p>
            <a:r>
              <a:rPr lang="fr-FR" sz="2400" dirty="0" smtClean="0"/>
              <a:t>Propriétés physiques</a:t>
            </a:r>
          </a:p>
          <a:p>
            <a:r>
              <a:rPr lang="fr-FR" sz="2400" dirty="0" smtClean="0"/>
              <a:t>de l’hydrogène   </a:t>
            </a:r>
            <a:endParaRPr lang="fr-FR" sz="2400" dirty="0"/>
          </a:p>
        </p:txBody>
      </p:sp>
      <p:sp>
        <p:nvSpPr>
          <p:cNvPr id="33" name="ZoneTexte 32"/>
          <p:cNvSpPr txBox="1"/>
          <p:nvPr/>
        </p:nvSpPr>
        <p:spPr>
          <a:xfrm>
            <a:off x="5062384" y="2632587"/>
            <a:ext cx="2083209" cy="1200329"/>
          </a:xfrm>
          <a:prstGeom prst="rect">
            <a:avLst/>
          </a:prstGeom>
          <a:noFill/>
        </p:spPr>
        <p:txBody>
          <a:bodyPr wrap="square" rtlCol="0">
            <a:spAutoFit/>
          </a:bodyPr>
          <a:lstStyle/>
          <a:p>
            <a:r>
              <a:rPr lang="fr-FR" sz="2400" dirty="0" smtClean="0"/>
              <a:t>Propriétés chimiques</a:t>
            </a:r>
          </a:p>
          <a:p>
            <a:r>
              <a:rPr lang="fr-FR" sz="2400" dirty="0" smtClean="0"/>
              <a:t>de l’hydrogène</a:t>
            </a:r>
            <a:endParaRPr lang="fr-FR" sz="2400" dirty="0"/>
          </a:p>
        </p:txBody>
      </p:sp>
      <p:sp>
        <p:nvSpPr>
          <p:cNvPr id="36" name="ZoneTexte 35"/>
          <p:cNvSpPr txBox="1"/>
          <p:nvPr/>
        </p:nvSpPr>
        <p:spPr>
          <a:xfrm>
            <a:off x="388374" y="4417718"/>
            <a:ext cx="3623187" cy="707886"/>
          </a:xfrm>
          <a:prstGeom prst="rect">
            <a:avLst/>
          </a:prstGeom>
          <a:noFill/>
        </p:spPr>
        <p:txBody>
          <a:bodyPr wrap="square" rtlCol="0">
            <a:spAutoFit/>
          </a:bodyPr>
          <a:lstStyle/>
          <a:p>
            <a:pPr marL="285750" indent="-285750">
              <a:buFont typeface="Wingdings" panose="05000000000000000000" pitchFamily="2" charset="2"/>
              <a:buChar char="q"/>
            </a:pPr>
            <a:r>
              <a:rPr lang="fr-FR" sz="2000" dirty="0" smtClean="0"/>
              <a:t>Gaz incolore, inodore et non toxique </a:t>
            </a:r>
          </a:p>
        </p:txBody>
      </p:sp>
      <p:sp>
        <p:nvSpPr>
          <p:cNvPr id="37" name="ZoneTexte 36"/>
          <p:cNvSpPr txBox="1"/>
          <p:nvPr/>
        </p:nvSpPr>
        <p:spPr>
          <a:xfrm>
            <a:off x="4399935" y="4411177"/>
            <a:ext cx="3623187" cy="1323439"/>
          </a:xfrm>
          <a:prstGeom prst="rect">
            <a:avLst/>
          </a:prstGeom>
          <a:noFill/>
        </p:spPr>
        <p:txBody>
          <a:bodyPr wrap="square" rtlCol="0">
            <a:spAutoFit/>
          </a:bodyPr>
          <a:lstStyle/>
          <a:p>
            <a:pPr marL="285750" indent="-285750">
              <a:buFont typeface="Wingdings" panose="05000000000000000000" pitchFamily="2" charset="2"/>
              <a:buChar char="q"/>
            </a:pPr>
            <a:r>
              <a:rPr lang="fr-FR" sz="2000" dirty="0" smtClean="0"/>
              <a:t>Gaz monoatomique et se compose de deux atome d’hydrogène </a:t>
            </a:r>
          </a:p>
          <a:p>
            <a:endParaRPr lang="fr-FR" sz="2000" dirty="0" smtClean="0"/>
          </a:p>
        </p:txBody>
      </p:sp>
      <p:sp>
        <p:nvSpPr>
          <p:cNvPr id="38" name="ZoneTexte 37"/>
          <p:cNvSpPr txBox="1"/>
          <p:nvPr/>
        </p:nvSpPr>
        <p:spPr>
          <a:xfrm>
            <a:off x="8352502" y="4451190"/>
            <a:ext cx="3623187" cy="1323439"/>
          </a:xfrm>
          <a:prstGeom prst="rect">
            <a:avLst/>
          </a:prstGeom>
          <a:noFill/>
        </p:spPr>
        <p:txBody>
          <a:bodyPr wrap="square" rtlCol="0">
            <a:spAutoFit/>
          </a:bodyPr>
          <a:lstStyle/>
          <a:p>
            <a:pPr marL="285750" indent="-285750">
              <a:buFont typeface="Wingdings" panose="05000000000000000000" pitchFamily="2" charset="2"/>
              <a:buChar char="q"/>
            </a:pPr>
            <a:r>
              <a:rPr lang="fr-FR" sz="2000" dirty="0" smtClean="0"/>
              <a:t>Sa densité énergétique environ 2,6 fois celle de l’essence (très élevée) </a:t>
            </a:r>
          </a:p>
          <a:p>
            <a:endParaRPr lang="fr-FR" sz="2000" dirty="0" smtClean="0"/>
          </a:p>
        </p:txBody>
      </p:sp>
      <p:sp>
        <p:nvSpPr>
          <p:cNvPr id="3" name="ZoneTexte 2"/>
          <p:cNvSpPr txBox="1"/>
          <p:nvPr/>
        </p:nvSpPr>
        <p:spPr>
          <a:xfrm>
            <a:off x="388374" y="5266798"/>
            <a:ext cx="3359378" cy="984885"/>
          </a:xfrm>
          <a:prstGeom prst="rect">
            <a:avLst/>
          </a:prstGeom>
          <a:noFill/>
        </p:spPr>
        <p:txBody>
          <a:bodyPr wrap="square" rtlCol="0">
            <a:spAutoFit/>
          </a:bodyPr>
          <a:lstStyle/>
          <a:p>
            <a:pPr marL="342900" lvl="0" indent="-342900">
              <a:buFont typeface="Wingdings" panose="05000000000000000000" pitchFamily="2" charset="2"/>
              <a:buChar char="q"/>
            </a:pPr>
            <a:r>
              <a:rPr lang="fr-FR" sz="2000" dirty="0"/>
              <a:t>Il est 7 fois plus conducteur que l'air.</a:t>
            </a:r>
          </a:p>
          <a:p>
            <a:endParaRPr lang="fr-FR" dirty="0"/>
          </a:p>
        </p:txBody>
      </p:sp>
      <p:sp>
        <p:nvSpPr>
          <p:cNvPr id="6" name="ZoneTexte 5"/>
          <p:cNvSpPr txBox="1"/>
          <p:nvPr/>
        </p:nvSpPr>
        <p:spPr>
          <a:xfrm>
            <a:off x="4399935" y="5563673"/>
            <a:ext cx="2992538" cy="1015663"/>
          </a:xfrm>
          <a:prstGeom prst="rect">
            <a:avLst/>
          </a:prstGeom>
          <a:noFill/>
        </p:spPr>
        <p:txBody>
          <a:bodyPr wrap="square" rtlCol="0">
            <a:spAutoFit/>
          </a:bodyPr>
          <a:lstStyle/>
          <a:p>
            <a:pPr marL="342900" indent="-342900">
              <a:buFont typeface="Wingdings" panose="05000000000000000000" pitchFamily="2" charset="2"/>
              <a:buChar char="q"/>
            </a:pPr>
            <a:r>
              <a:rPr lang="fr-FR" sz="2000" dirty="0" smtClean="0"/>
              <a:t>Réagit </a:t>
            </a:r>
            <a:r>
              <a:rPr lang="fr-FR" sz="2000" dirty="0"/>
              <a:t>avec la plupart des halogènes (chlore, brome, etc)</a:t>
            </a:r>
          </a:p>
        </p:txBody>
      </p:sp>
      <p:sp>
        <p:nvSpPr>
          <p:cNvPr id="7" name="ZoneTexte 6"/>
          <p:cNvSpPr txBox="1"/>
          <p:nvPr/>
        </p:nvSpPr>
        <p:spPr>
          <a:xfrm>
            <a:off x="8352502" y="5563673"/>
            <a:ext cx="3644721" cy="984885"/>
          </a:xfrm>
          <a:prstGeom prst="rect">
            <a:avLst/>
          </a:prstGeom>
          <a:noFill/>
        </p:spPr>
        <p:txBody>
          <a:bodyPr wrap="square" rtlCol="0">
            <a:spAutoFit/>
          </a:bodyPr>
          <a:lstStyle/>
          <a:p>
            <a:pPr marL="342900" indent="-342900">
              <a:buFont typeface="Wingdings" panose="05000000000000000000" pitchFamily="2" charset="2"/>
              <a:buChar char="q"/>
            </a:pPr>
            <a:r>
              <a:rPr lang="fr-FR" sz="2000" dirty="0" smtClean="0"/>
              <a:t>Est </a:t>
            </a:r>
            <a:r>
              <a:rPr lang="fr-FR" sz="2000" dirty="0"/>
              <a:t>3 fois </a:t>
            </a:r>
            <a:r>
              <a:rPr lang="fr-FR" sz="2000" dirty="0" smtClean="0"/>
              <a:t>énergétiques </a:t>
            </a:r>
            <a:r>
              <a:rPr lang="fr-FR" sz="2000" dirty="0"/>
              <a:t>que les hydrocarbures </a:t>
            </a:r>
          </a:p>
          <a:p>
            <a:pPr marL="285750" indent="-285750">
              <a:buFont typeface="Wingdings" panose="05000000000000000000" pitchFamily="2" charset="2"/>
              <a:buChar char="q"/>
            </a:pPr>
            <a:endParaRPr lang="fr-FR" dirty="0"/>
          </a:p>
        </p:txBody>
      </p:sp>
      <p:sp>
        <p:nvSpPr>
          <p:cNvPr id="2" name="ZoneTexte 1"/>
          <p:cNvSpPr txBox="1"/>
          <p:nvPr/>
        </p:nvSpPr>
        <p:spPr>
          <a:xfrm>
            <a:off x="8878794" y="2610464"/>
            <a:ext cx="2258962" cy="1477328"/>
          </a:xfrm>
          <a:prstGeom prst="rect">
            <a:avLst/>
          </a:prstGeom>
          <a:noFill/>
        </p:spPr>
        <p:txBody>
          <a:bodyPr wrap="square" rtlCol="0">
            <a:spAutoFit/>
          </a:bodyPr>
          <a:lstStyle/>
          <a:p>
            <a:r>
              <a:rPr lang="fr-FR" sz="2400" dirty="0"/>
              <a:t>Propriétés énergétiques </a:t>
            </a:r>
          </a:p>
          <a:p>
            <a:r>
              <a:rPr lang="fr-FR" sz="2400" dirty="0"/>
              <a:t>de l’hydrogène</a:t>
            </a:r>
          </a:p>
          <a:p>
            <a:endParaRPr lang="fr-FR" dirty="0"/>
          </a:p>
        </p:txBody>
      </p:sp>
      <p:sp>
        <p:nvSpPr>
          <p:cNvPr id="11" name="Pentagone 10"/>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3" name="Chevron 12"/>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7" name="Pentagone 2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30" name="Chevron 29"/>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1" name="Pentagone 30"/>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34" name="Chevron 33"/>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35" name="Pentagone 34"/>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39" name="Chevron 38"/>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4" name="Rectangle 13"/>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4232526695"/>
      </p:ext>
    </p:extLst>
  </p:cSld>
  <p:clrMapOvr>
    <a:masterClrMapping/>
  </p:clrMapOvr>
  <mc:AlternateContent xmlns:mc="http://schemas.openxmlformats.org/markup-compatibility/2006" xmlns:p14="http://schemas.microsoft.com/office/powerpoint/2010/main">
    <mc:Choice Requires="p14">
      <p:transition spd="slow" p14:dur="2000" advTm="6210"/>
    </mc:Choice>
    <mc:Fallback xmlns="">
      <p:transition spd="slow" advTm="62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ppt_x"/>
                                          </p:val>
                                        </p:tav>
                                        <p:tav tm="100000">
                                          <p:val>
                                            <p:strVal val="#ppt_x"/>
                                          </p:val>
                                        </p:tav>
                                      </p:tavLst>
                                    </p:anim>
                                    <p:anim calcmode="lin" valueType="num">
                                      <p:cBhvr additive="base">
                                        <p:cTn id="1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barn(inVertical)">
                                      <p:cBhvr>
                                        <p:cTn id="25" dur="500"/>
                                        <p:tgtEl>
                                          <p:spTgt spid="3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1000"/>
                                        <p:tgtEl>
                                          <p:spTgt spid="37"/>
                                        </p:tgtEl>
                                      </p:cBhvr>
                                    </p:animEffect>
                                    <p:anim calcmode="lin" valueType="num">
                                      <p:cBhvr>
                                        <p:cTn id="31" dur="1000" fill="hold"/>
                                        <p:tgtEl>
                                          <p:spTgt spid="37"/>
                                        </p:tgtEl>
                                        <p:attrNameLst>
                                          <p:attrName>ppt_x</p:attrName>
                                        </p:attrNameLst>
                                      </p:cBhvr>
                                      <p:tavLst>
                                        <p:tav tm="0">
                                          <p:val>
                                            <p:strVal val="#ppt_x"/>
                                          </p:val>
                                        </p:tav>
                                        <p:tav tm="100000">
                                          <p:val>
                                            <p:strVal val="#ppt_x"/>
                                          </p:val>
                                        </p:tav>
                                      </p:tavLst>
                                    </p:anim>
                                    <p:anim calcmode="lin" valueType="num">
                                      <p:cBhvr>
                                        <p:cTn id="3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
                                        <p:tgtEl>
                                          <p:spTgt spid="6"/>
                                        </p:tgtEl>
                                      </p:cBhvr>
                                    </p:animEffect>
                                    <p:anim calcmode="lin" valueType="num">
                                      <p:cBhvr>
                                        <p:cTn id="38" dur="400" fill="hold"/>
                                        <p:tgtEl>
                                          <p:spTgt spid="6"/>
                                        </p:tgtEl>
                                        <p:attrNameLst>
                                          <p:attrName>ppt_x</p:attrName>
                                        </p:attrNameLst>
                                      </p:cBhvr>
                                      <p:tavLst>
                                        <p:tav tm="0">
                                          <p:val>
                                            <p:strVal val="#ppt_x"/>
                                          </p:val>
                                        </p:tav>
                                        <p:tav tm="100000">
                                          <p:val>
                                            <p:strVal val="#ppt_x"/>
                                          </p:val>
                                        </p:tav>
                                      </p:tavLst>
                                    </p:anim>
                                    <p:anim calcmode="lin" valueType="num">
                                      <p:cBhvr>
                                        <p:cTn id="39" dur="400" fill="hold"/>
                                        <p:tgtEl>
                                          <p:spTgt spid="6"/>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3" presetClass="entr" presetSubtype="16" fill="hold" grpId="0" nodeType="click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500" fill="hold"/>
                                        <p:tgtEl>
                                          <p:spTgt spid="2"/>
                                        </p:tgtEl>
                                        <p:attrNameLst>
                                          <p:attrName>ppt_w</p:attrName>
                                        </p:attrNameLst>
                                      </p:cBhvr>
                                      <p:tavLst>
                                        <p:tav tm="0">
                                          <p:val>
                                            <p:fltVal val="0"/>
                                          </p:val>
                                        </p:tav>
                                        <p:tav tm="100000">
                                          <p:val>
                                            <p:strVal val="#ppt_w"/>
                                          </p:val>
                                        </p:tav>
                                      </p:tavLst>
                                    </p:anim>
                                    <p:anim calcmode="lin" valueType="num">
                                      <p:cBhvr>
                                        <p:cTn id="47"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500" fill="hold"/>
                                        <p:tgtEl>
                                          <p:spTgt spid="38"/>
                                        </p:tgtEl>
                                        <p:attrNameLst>
                                          <p:attrName>ppt_w</p:attrName>
                                        </p:attrNameLst>
                                      </p:cBhvr>
                                      <p:tavLst>
                                        <p:tav tm="0">
                                          <p:val>
                                            <p:fltVal val="0"/>
                                          </p:val>
                                        </p:tav>
                                        <p:tav tm="100000">
                                          <p:val>
                                            <p:strVal val="#ppt_w"/>
                                          </p:val>
                                        </p:tav>
                                      </p:tavLst>
                                    </p:anim>
                                    <p:anim calcmode="lin" valueType="num">
                                      <p:cBhvr>
                                        <p:cTn id="53" dur="500" fill="hold"/>
                                        <p:tgtEl>
                                          <p:spTgt spid="38"/>
                                        </p:tgtEl>
                                        <p:attrNameLst>
                                          <p:attrName>ppt_h</p:attrName>
                                        </p:attrNameLst>
                                      </p:cBhvr>
                                      <p:tavLst>
                                        <p:tav tm="0">
                                          <p:val>
                                            <p:fltVal val="0"/>
                                          </p:val>
                                        </p:tav>
                                        <p:tav tm="100000">
                                          <p:val>
                                            <p:strVal val="#ppt_h"/>
                                          </p:val>
                                        </p:tav>
                                      </p:tavLst>
                                    </p:anim>
                                    <p:animEffect transition="in" filter="fade">
                                      <p:cBhvr>
                                        <p:cTn id="54" dur="500"/>
                                        <p:tgtEl>
                                          <p:spTgt spid="38"/>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 fill="hold"/>
                                        <p:tgtEl>
                                          <p:spTgt spid="7"/>
                                        </p:tgtEl>
                                        <p:attrNameLst>
                                          <p:attrName>ppt_w</p:attrName>
                                        </p:attrNameLst>
                                      </p:cBhvr>
                                      <p:tavLst>
                                        <p:tav tm="0">
                                          <p:val>
                                            <p:fltVal val="0"/>
                                          </p:val>
                                        </p:tav>
                                        <p:tav tm="100000">
                                          <p:val>
                                            <p:strVal val="#ppt_w"/>
                                          </p:val>
                                        </p:tav>
                                      </p:tavLst>
                                    </p:anim>
                                    <p:anim calcmode="lin" valueType="num">
                                      <p:cBhvr>
                                        <p:cTn id="60" dur="500" fill="hold"/>
                                        <p:tgtEl>
                                          <p:spTgt spid="7"/>
                                        </p:tgtEl>
                                        <p:attrNameLst>
                                          <p:attrName>ppt_h</p:attrName>
                                        </p:attrNameLst>
                                      </p:cBhvr>
                                      <p:tavLst>
                                        <p:tav tm="0">
                                          <p:val>
                                            <p:fltVal val="0"/>
                                          </p:val>
                                        </p:tav>
                                        <p:tav tm="100000">
                                          <p:val>
                                            <p:strVal val="#ppt_h"/>
                                          </p:val>
                                        </p:tav>
                                      </p:tavLst>
                                    </p:anim>
                                    <p:animEffect transition="in" filter="fade">
                                      <p:cBhvr>
                                        <p:cTn id="6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6" grpId="0"/>
      <p:bldP spid="37" grpId="0"/>
      <p:bldP spid="38" grpId="0"/>
      <p:bldP spid="3" grpId="0"/>
      <p:bldP spid="6" grpId="0"/>
      <p:bldP spid="7"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990736"/>
          </a:xfrm>
          <a:prstGeom prst="rect">
            <a:avLst/>
          </a:prstGeom>
        </p:spPr>
      </p:pic>
      <p:sp>
        <p:nvSpPr>
          <p:cNvPr id="6" name="Rectangle avec flèche vers le bas 5"/>
          <p:cNvSpPr/>
          <p:nvPr/>
        </p:nvSpPr>
        <p:spPr>
          <a:xfrm>
            <a:off x="2090292" y="904249"/>
            <a:ext cx="8111613" cy="1209368"/>
          </a:xfrm>
          <a:prstGeom prst="downArrowCallout">
            <a:avLst/>
          </a:prstGeom>
          <a:scene3d>
            <a:camera prst="orthographicFront"/>
            <a:lightRig rig="threePt" dir="t"/>
          </a:scene3d>
          <a:sp3d>
            <a:bevelT/>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fr-FR"/>
          </a:p>
        </p:txBody>
      </p:sp>
      <p:sp>
        <p:nvSpPr>
          <p:cNvPr id="7" name="ZoneTexte 6"/>
          <p:cNvSpPr txBox="1"/>
          <p:nvPr/>
        </p:nvSpPr>
        <p:spPr>
          <a:xfrm>
            <a:off x="2090292" y="940719"/>
            <a:ext cx="8111613" cy="615553"/>
          </a:xfrm>
          <a:prstGeom prst="rect">
            <a:avLst/>
          </a:prstGeom>
          <a:noFill/>
        </p:spPr>
        <p:txBody>
          <a:bodyPr wrap="square" rtlCol="0">
            <a:spAutoFit/>
          </a:bodyPr>
          <a:lstStyle/>
          <a:p>
            <a:pPr algn="ctr"/>
            <a:r>
              <a:rPr lang="fr-FR" dirty="0" smtClean="0"/>
              <a:t> </a:t>
            </a:r>
            <a:r>
              <a:rPr lang="fr-FR" sz="3400" dirty="0" smtClean="0">
                <a:solidFill>
                  <a:schemeClr val="bg1"/>
                </a:solidFill>
              </a:rPr>
              <a:t>Les méthodes de la production d’hydrogène </a:t>
            </a:r>
            <a:endParaRPr lang="fr-FR" sz="3400" dirty="0">
              <a:solidFill>
                <a:schemeClr val="bg1"/>
              </a:solidFill>
            </a:endParaRPr>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2295" y="2255937"/>
            <a:ext cx="3286180" cy="2117552"/>
          </a:xfrm>
          <a:prstGeom prst="rect">
            <a:avLst/>
          </a:prstGeom>
        </p:spPr>
      </p:pic>
      <p:sp>
        <p:nvSpPr>
          <p:cNvPr id="9" name="Pentagone 8"/>
          <p:cNvSpPr/>
          <p:nvPr/>
        </p:nvSpPr>
        <p:spPr>
          <a:xfrm>
            <a:off x="271009" y="2790778"/>
            <a:ext cx="1980262" cy="84281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50770" y="2223692"/>
            <a:ext cx="3178406" cy="2117552"/>
          </a:xfrm>
          <a:prstGeom prst="rect">
            <a:avLst/>
          </a:prstGeom>
        </p:spPr>
      </p:pic>
      <p:sp>
        <p:nvSpPr>
          <p:cNvPr id="13" name="Pentagone 12"/>
          <p:cNvSpPr/>
          <p:nvPr/>
        </p:nvSpPr>
        <p:spPr>
          <a:xfrm>
            <a:off x="6556003" y="2790778"/>
            <a:ext cx="1744972" cy="84281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smtClean="0"/>
              <a:t>Gazéification </a:t>
            </a:r>
            <a:endParaRPr lang="fr-FR" sz="2000" dirty="0"/>
          </a:p>
        </p:txBody>
      </p:sp>
      <p:sp>
        <p:nvSpPr>
          <p:cNvPr id="14" name="Pentagone 13"/>
          <p:cNvSpPr/>
          <p:nvPr/>
        </p:nvSpPr>
        <p:spPr>
          <a:xfrm>
            <a:off x="6556003" y="5371870"/>
            <a:ext cx="2085997" cy="84281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Transformation thermochimique </a:t>
            </a:r>
            <a:endParaRPr lang="fr-FR" dirty="0"/>
          </a:p>
        </p:txBody>
      </p:sp>
      <p:sp>
        <p:nvSpPr>
          <p:cNvPr id="15" name="Pentagone 14"/>
          <p:cNvSpPr/>
          <p:nvPr/>
        </p:nvSpPr>
        <p:spPr>
          <a:xfrm>
            <a:off x="292292" y="5371870"/>
            <a:ext cx="1725561" cy="84281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smtClean="0"/>
              <a:t>L'électrolyse de l'eau </a:t>
            </a:r>
            <a:endParaRPr lang="fr-FR" sz="2000" dirty="0"/>
          </a:p>
        </p:txBody>
      </p:sp>
      <p:pic>
        <p:nvPicPr>
          <p:cNvPr id="16" name="Imag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32295" y="4724314"/>
            <a:ext cx="3286180" cy="2046483"/>
          </a:xfrm>
          <a:prstGeom prst="rect">
            <a:avLst/>
          </a:prstGeom>
        </p:spPr>
      </p:pic>
      <p:pic>
        <p:nvPicPr>
          <p:cNvPr id="17" name="Imag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50770" y="4642748"/>
            <a:ext cx="3178406" cy="2046483"/>
          </a:xfrm>
          <a:prstGeom prst="rect">
            <a:avLst/>
          </a:prstGeom>
        </p:spPr>
      </p:pic>
      <p:sp>
        <p:nvSpPr>
          <p:cNvPr id="18" name="ZoneTexte 17"/>
          <p:cNvSpPr txBox="1"/>
          <p:nvPr/>
        </p:nvSpPr>
        <p:spPr>
          <a:xfrm>
            <a:off x="292292" y="2972969"/>
            <a:ext cx="1843548" cy="400110"/>
          </a:xfrm>
          <a:prstGeom prst="rect">
            <a:avLst/>
          </a:prstGeom>
          <a:noFill/>
        </p:spPr>
        <p:txBody>
          <a:bodyPr wrap="square" rtlCol="0">
            <a:spAutoFit/>
          </a:bodyPr>
          <a:lstStyle/>
          <a:p>
            <a:r>
              <a:rPr lang="fr-FR" sz="2000" dirty="0" smtClean="0">
                <a:solidFill>
                  <a:schemeClr val="bg1"/>
                </a:solidFill>
              </a:rPr>
              <a:t>vaporéformage</a:t>
            </a:r>
            <a:endParaRPr lang="fr-FR" sz="2000" dirty="0">
              <a:solidFill>
                <a:schemeClr val="bg1"/>
              </a:solidFill>
            </a:endParaRPr>
          </a:p>
        </p:txBody>
      </p:sp>
      <p:sp>
        <p:nvSpPr>
          <p:cNvPr id="54" name="Pentagone 53"/>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55" name="Chevron 54"/>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56" name="Pentagone 55"/>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57" name="Chevron 56"/>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58" name="Pentagone 57"/>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59" name="Chevron 58"/>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60" name="Pentagone 59"/>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61" name="Chevron 60"/>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62" name="Rectangle 61"/>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336519352"/>
      </p:ext>
    </p:extLst>
  </p:cSld>
  <p:clrMapOvr>
    <a:masterClrMapping/>
  </p:clrMapOvr>
  <mc:AlternateContent xmlns:mc="http://schemas.openxmlformats.org/markup-compatibility/2006" xmlns:p14="http://schemas.microsoft.com/office/powerpoint/2010/main">
    <mc:Choice Requires="p14">
      <p:transition p14:dur="100" advTm="5799">
        <p:cut/>
      </p:transition>
    </mc:Choice>
    <mc:Fallback xmlns="">
      <p:transition advTm="5799">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5" grpId="0" animBg="1"/>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2024" t="13544" r="71071" b="10900"/>
          <a:stretch/>
        </p:blipFill>
        <p:spPr>
          <a:xfrm>
            <a:off x="1240412" y="1052648"/>
            <a:ext cx="2112554" cy="52396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ZoneTexte 4"/>
          <p:cNvSpPr txBox="1"/>
          <p:nvPr/>
        </p:nvSpPr>
        <p:spPr>
          <a:xfrm>
            <a:off x="4240798" y="1033640"/>
            <a:ext cx="7284720" cy="1754326"/>
          </a:xfrm>
          <a:prstGeom prst="rect">
            <a:avLst/>
          </a:prstGeom>
          <a:noFill/>
        </p:spPr>
        <p:txBody>
          <a:bodyPr wrap="square" rtlCol="0">
            <a:spAutoFit/>
          </a:bodyPr>
          <a:lstStyle/>
          <a:p>
            <a:pPr algn="ctr"/>
            <a:r>
              <a:rPr lang="fr-FR" sz="5400" b="1" dirty="0" smtClean="0">
                <a:solidFill>
                  <a:schemeClr val="accent6"/>
                </a:solidFill>
                <a:latin typeface="Bradley Hand ITC" panose="03070402050302030203" pitchFamily="66" charset="0"/>
              </a:rPr>
              <a:t>LES FORME DE STOKAGE </a:t>
            </a:r>
            <a:endParaRPr lang="fr-FR" sz="5400" b="1" dirty="0">
              <a:solidFill>
                <a:schemeClr val="accent6"/>
              </a:solidFill>
              <a:latin typeface="Bradley Hand ITC" panose="03070402050302030203" pitchFamily="66" charset="0"/>
            </a:endParaRPr>
          </a:p>
        </p:txBody>
      </p:sp>
      <p:sp>
        <p:nvSpPr>
          <p:cNvPr id="6" name="ZoneTexte 5"/>
          <p:cNvSpPr txBox="1"/>
          <p:nvPr/>
        </p:nvSpPr>
        <p:spPr>
          <a:xfrm>
            <a:off x="4411980" y="2722790"/>
            <a:ext cx="6842760" cy="830997"/>
          </a:xfrm>
          <a:prstGeom prst="rect">
            <a:avLst/>
          </a:prstGeom>
          <a:noFill/>
        </p:spPr>
        <p:txBody>
          <a:bodyPr wrap="square" rtlCol="0">
            <a:spAutoFit/>
          </a:bodyPr>
          <a:lstStyle/>
          <a:p>
            <a:pPr marL="342900" lvl="0" indent="-342900">
              <a:buFont typeface="Wingdings" panose="05000000000000000000" pitchFamily="2" charset="2"/>
              <a:buChar char="ü"/>
            </a:pPr>
            <a:r>
              <a:rPr lang="fr-FR" sz="2400" dirty="0" smtClean="0">
                <a:latin typeface="Malgun Gothic" panose="020B0503020000020004" pitchFamily="34" charset="-127"/>
                <a:ea typeface="Malgun Gothic" panose="020B0503020000020004" pitchFamily="34" charset="-127"/>
              </a:rPr>
              <a:t> le </a:t>
            </a:r>
            <a:r>
              <a:rPr lang="fr-FR" sz="2400" dirty="0">
                <a:latin typeface="Malgun Gothic" panose="020B0503020000020004" pitchFamily="34" charset="-127"/>
                <a:ea typeface="Malgun Gothic" panose="020B0503020000020004" pitchFamily="34" charset="-127"/>
              </a:rPr>
              <a:t>stockage à haute pression sous forme </a:t>
            </a:r>
            <a:r>
              <a:rPr lang="fr-FR" sz="2400" dirty="0" smtClean="0">
                <a:latin typeface="Malgun Gothic" panose="020B0503020000020004" pitchFamily="34" charset="-127"/>
                <a:ea typeface="Malgun Gothic" panose="020B0503020000020004" pitchFamily="34" charset="-127"/>
              </a:rPr>
              <a:t>   gazeuse.</a:t>
            </a:r>
          </a:p>
        </p:txBody>
      </p:sp>
      <p:sp>
        <p:nvSpPr>
          <p:cNvPr id="2" name="ZoneTexte 1"/>
          <p:cNvSpPr txBox="1"/>
          <p:nvPr/>
        </p:nvSpPr>
        <p:spPr>
          <a:xfrm>
            <a:off x="4417454" y="3953814"/>
            <a:ext cx="6774287" cy="1569660"/>
          </a:xfrm>
          <a:prstGeom prst="rect">
            <a:avLst/>
          </a:prstGeom>
          <a:noFill/>
        </p:spPr>
        <p:txBody>
          <a:bodyPr wrap="square" rtlCol="0">
            <a:spAutoFit/>
          </a:bodyPr>
          <a:lstStyle/>
          <a:p>
            <a:pPr marL="342900" lvl="0" indent="-342900">
              <a:buFont typeface="Wingdings" panose="05000000000000000000" pitchFamily="2" charset="2"/>
              <a:buChar char="ü"/>
            </a:pPr>
            <a:r>
              <a:rPr lang="fr-FR" sz="2400" dirty="0">
                <a:latin typeface="Malgun Gothic" panose="020B0503020000020004" pitchFamily="34" charset="-127"/>
                <a:ea typeface="Malgun Gothic" panose="020B0503020000020004" pitchFamily="34" charset="-127"/>
              </a:rPr>
              <a:t> le stockage à très basse température sous forme liquide.</a:t>
            </a:r>
          </a:p>
          <a:p>
            <a:pPr lvl="0"/>
            <a:endParaRPr lang="fr-FR" sz="2400" dirty="0">
              <a:latin typeface="Malgun Gothic" panose="020B0503020000020004" pitchFamily="34" charset="-127"/>
              <a:ea typeface="Malgun Gothic" panose="020B0503020000020004" pitchFamily="34" charset="-127"/>
            </a:endParaRPr>
          </a:p>
          <a:p>
            <a:endParaRPr lang="fr-FR" sz="2400" dirty="0"/>
          </a:p>
        </p:txBody>
      </p:sp>
      <p:sp>
        <p:nvSpPr>
          <p:cNvPr id="3" name="ZoneTexte 2"/>
          <p:cNvSpPr txBox="1"/>
          <p:nvPr/>
        </p:nvSpPr>
        <p:spPr>
          <a:xfrm>
            <a:off x="4411980" y="5138670"/>
            <a:ext cx="6942357" cy="1200329"/>
          </a:xfrm>
          <a:prstGeom prst="rect">
            <a:avLst/>
          </a:prstGeom>
          <a:noFill/>
        </p:spPr>
        <p:txBody>
          <a:bodyPr wrap="square" rtlCol="0">
            <a:spAutoFit/>
          </a:bodyPr>
          <a:lstStyle/>
          <a:p>
            <a:pPr marL="342900" indent="-342900">
              <a:buFont typeface="Wingdings" panose="05000000000000000000" pitchFamily="2" charset="2"/>
              <a:buChar char="ü"/>
            </a:pPr>
            <a:r>
              <a:rPr lang="fr-FR" sz="2400" dirty="0">
                <a:latin typeface="Malgun Gothic" panose="020B0503020000020004" pitchFamily="34" charset="-127"/>
                <a:ea typeface="Malgun Gothic" panose="020B0503020000020004" pitchFamily="34" charset="-127"/>
              </a:rPr>
              <a:t> le stockage à base d’hydrures sous forme solide</a:t>
            </a:r>
          </a:p>
          <a:p>
            <a:pPr marL="342900" indent="-342900">
              <a:buFont typeface="Wingdings" panose="05000000000000000000" pitchFamily="2" charset="2"/>
              <a:buChar char="ü"/>
            </a:pPr>
            <a:endParaRPr lang="fr-FR" sz="2400" dirty="0"/>
          </a:p>
        </p:txBody>
      </p:sp>
      <p:sp>
        <p:nvSpPr>
          <p:cNvPr id="16" name="Pentagone 15"/>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7" name="Chevron 16"/>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8" name="Pentagone 17"/>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9" name="Chevron 18"/>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0" name="Pentagone 19"/>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1" name="Chevron 20"/>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22" name="Pentagone 21"/>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3" name="Chevron 22"/>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4" name="Rectangle 23"/>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2547214785"/>
      </p:ext>
    </p:extLst>
  </p:cSld>
  <p:clrMapOvr>
    <a:masterClrMapping/>
  </p:clrMapOvr>
  <mc:AlternateContent xmlns:mc="http://schemas.openxmlformats.org/markup-compatibility/2006" xmlns:p14="http://schemas.microsoft.com/office/powerpoint/2010/main">
    <mc:Choice Requires="p14">
      <p:transition spd="slow" p14:dur="1300" advTm="3249">
        <p14:pan dir="u"/>
      </p:transition>
    </mc:Choice>
    <mc:Fallback xmlns="">
      <p:transition spd="slow" advTm="324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78931" t="15219" r="4759" b="9225"/>
          <a:stretch/>
        </p:blipFill>
        <p:spPr>
          <a:xfrm>
            <a:off x="9564915" y="986972"/>
            <a:ext cx="1988457" cy="52396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ZoneTexte 1"/>
          <p:cNvSpPr txBox="1"/>
          <p:nvPr/>
        </p:nvSpPr>
        <p:spPr>
          <a:xfrm>
            <a:off x="838200" y="683224"/>
            <a:ext cx="7513320" cy="1754326"/>
          </a:xfrm>
          <a:prstGeom prst="rect">
            <a:avLst/>
          </a:prstGeom>
          <a:noFill/>
        </p:spPr>
        <p:txBody>
          <a:bodyPr wrap="square" rtlCol="0">
            <a:spAutoFit/>
          </a:bodyPr>
          <a:lstStyle/>
          <a:p>
            <a:pPr algn="ctr"/>
            <a:r>
              <a:rPr lang="fr-FR" sz="5400" b="1" dirty="0" smtClean="0">
                <a:solidFill>
                  <a:schemeClr val="accent6"/>
                </a:solidFill>
                <a:latin typeface="Bradley Hand ITC" panose="03070402050302030203" pitchFamily="66" charset="0"/>
              </a:rPr>
              <a:t>LES AVANTAGE DE CHAQUE FORME  </a:t>
            </a:r>
            <a:endParaRPr lang="fr-FR" sz="5400" b="1" dirty="0">
              <a:solidFill>
                <a:schemeClr val="accent6"/>
              </a:solidFill>
              <a:latin typeface="Bradley Hand ITC" panose="03070402050302030203" pitchFamily="66" charset="0"/>
            </a:endParaRPr>
          </a:p>
        </p:txBody>
      </p:sp>
      <p:pic>
        <p:nvPicPr>
          <p:cNvPr id="5" name="Image 4"/>
          <p:cNvPicPr/>
          <p:nvPr/>
        </p:nvPicPr>
        <p:blipFill>
          <a:blip r:embed="rId4">
            <a:extLst>
              <a:ext uri="{28A0092B-C50C-407E-A947-70E740481C1C}">
                <a14:useLocalDpi xmlns:a14="http://schemas.microsoft.com/office/drawing/2010/main" val="0"/>
              </a:ext>
            </a:extLst>
          </a:blip>
          <a:srcRect/>
          <a:stretch>
            <a:fillRect/>
          </a:stretch>
        </p:blipFill>
        <p:spPr bwMode="auto">
          <a:xfrm>
            <a:off x="843643" y="2814463"/>
            <a:ext cx="2032000" cy="3124200"/>
          </a:xfrm>
          <a:prstGeom prst="rect">
            <a:avLst/>
          </a:prstGeom>
          <a:noFill/>
          <a:ln>
            <a:solidFill>
              <a:schemeClr val="accent1"/>
            </a:solidFill>
          </a:ln>
        </p:spPr>
      </p:pic>
      <p:sp>
        <p:nvSpPr>
          <p:cNvPr id="6" name="ZoneTexte 5"/>
          <p:cNvSpPr txBox="1"/>
          <p:nvPr/>
        </p:nvSpPr>
        <p:spPr>
          <a:xfrm>
            <a:off x="3307080" y="2682240"/>
            <a:ext cx="5394960" cy="2185214"/>
          </a:xfrm>
          <a:prstGeom prst="rect">
            <a:avLst/>
          </a:prstGeom>
          <a:noFill/>
        </p:spPr>
        <p:txBody>
          <a:bodyPr wrap="square" rtlCol="0">
            <a:spAutoFit/>
          </a:bodyPr>
          <a:lstStyle/>
          <a:p>
            <a:pPr marL="285750" indent="-285750">
              <a:buFont typeface="Wingdings" panose="05000000000000000000" pitchFamily="2" charset="2"/>
              <a:buChar char="q"/>
            </a:pPr>
            <a:r>
              <a:rPr lang="fr-FR" sz="2000" dirty="0" smtClean="0">
                <a:latin typeface="Malgun Gothic" panose="020B0503020000020004" pitchFamily="34" charset="-127"/>
                <a:ea typeface="Malgun Gothic" panose="020B0503020000020004" pitchFamily="34" charset="-127"/>
              </a:rPr>
              <a:t> Cette méthode est simple technologiquement car elle a été utilisée de puis longtemps pour le stockage de gaz </a:t>
            </a:r>
          </a:p>
          <a:p>
            <a:endParaRPr lang="fr-FR" sz="2000" dirty="0" smtClean="0">
              <a:latin typeface="Malgun Gothic" panose="020B0503020000020004" pitchFamily="34" charset="-127"/>
              <a:ea typeface="Malgun Gothic" panose="020B0503020000020004" pitchFamily="34" charset="-127"/>
            </a:endParaRPr>
          </a:p>
          <a:p>
            <a:endParaRPr lang="fr-FR" dirty="0"/>
          </a:p>
          <a:p>
            <a:endParaRPr lang="fr-FR" dirty="0" smtClean="0"/>
          </a:p>
        </p:txBody>
      </p:sp>
      <p:sp>
        <p:nvSpPr>
          <p:cNvPr id="3" name="ZoneTexte 2"/>
          <p:cNvSpPr txBox="1"/>
          <p:nvPr/>
        </p:nvSpPr>
        <p:spPr>
          <a:xfrm>
            <a:off x="3307080" y="4237149"/>
            <a:ext cx="5044440" cy="1323439"/>
          </a:xfrm>
          <a:prstGeom prst="rect">
            <a:avLst/>
          </a:prstGeom>
          <a:noFill/>
        </p:spPr>
        <p:txBody>
          <a:bodyPr wrap="square" rtlCol="0">
            <a:spAutoFit/>
          </a:bodyPr>
          <a:lstStyle/>
          <a:p>
            <a:pPr marL="342900" indent="-342900">
              <a:buFont typeface="Wingdings" panose="05000000000000000000" pitchFamily="2" charset="2"/>
              <a:buChar char="q"/>
            </a:pPr>
            <a:r>
              <a:rPr lang="fr-FR" sz="2000" dirty="0">
                <a:latin typeface="Malgun Gothic" panose="020B0503020000020004" pitchFamily="34" charset="-127"/>
                <a:ea typeface="Malgun Gothic" panose="020B0503020000020004" pitchFamily="34" charset="-127"/>
              </a:rPr>
              <a:t>Utilisée pour stocker de grandes quantités d’hydrogène a des pressions relativement élevées </a:t>
            </a:r>
          </a:p>
          <a:p>
            <a:endParaRPr lang="fr-FR" sz="2000" dirty="0"/>
          </a:p>
        </p:txBody>
      </p:sp>
      <p:sp>
        <p:nvSpPr>
          <p:cNvPr id="16" name="Pentagone 15"/>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7" name="Chevron 16"/>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8" name="Pentagone 17"/>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9" name="Chevron 18"/>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0" name="Pentagone 19"/>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1" name="Chevron 20"/>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22" name="Pentagone 21"/>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3" name="Chevron 22"/>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4" name="Rectangle 23"/>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2856310718"/>
      </p:ext>
    </p:extLst>
  </p:cSld>
  <p:clrMapOvr>
    <a:masterClrMapping/>
  </p:clrMapOvr>
  <mc:AlternateContent xmlns:mc="http://schemas.openxmlformats.org/markup-compatibility/2006" xmlns:p14="http://schemas.microsoft.com/office/powerpoint/2010/main">
    <mc:Choice Requires="p14">
      <p:transition spd="slow" p14:dur="1600" advTm="2865">
        <p14:conveyor dir="l"/>
      </p:transition>
    </mc:Choice>
    <mc:Fallback xmlns="">
      <p:transition spd="slow" advTm="286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680460" y="910004"/>
            <a:ext cx="7513320" cy="1754326"/>
          </a:xfrm>
          <a:prstGeom prst="rect">
            <a:avLst/>
          </a:prstGeom>
          <a:noFill/>
        </p:spPr>
        <p:txBody>
          <a:bodyPr wrap="square" rtlCol="0">
            <a:spAutoFit/>
          </a:bodyPr>
          <a:lstStyle/>
          <a:p>
            <a:pPr algn="ctr"/>
            <a:r>
              <a:rPr lang="fr-FR" sz="5400" b="1" dirty="0" smtClean="0">
                <a:solidFill>
                  <a:schemeClr val="accent6"/>
                </a:solidFill>
                <a:latin typeface="Bradley Hand ITC" panose="03070402050302030203" pitchFamily="66" charset="0"/>
              </a:rPr>
              <a:t>LES AVANTAGE DE CHAQUE FORME  </a:t>
            </a:r>
            <a:endParaRPr lang="fr-FR" sz="5400" b="1" dirty="0">
              <a:solidFill>
                <a:schemeClr val="accent6"/>
              </a:solidFill>
              <a:latin typeface="Bradley Hand ITC" panose="03070402050302030203" pitchFamily="66" charset="0"/>
            </a:endParaRPr>
          </a:p>
        </p:txBody>
      </p:sp>
      <p:pic>
        <p:nvPicPr>
          <p:cNvPr id="7" name="Image 6"/>
          <p:cNvPicPr/>
          <p:nvPr/>
        </p:nvPicPr>
        <p:blipFill>
          <a:blip r:embed="rId3">
            <a:extLst>
              <a:ext uri="{28A0092B-C50C-407E-A947-70E740481C1C}">
                <a14:useLocalDpi xmlns:a14="http://schemas.microsoft.com/office/drawing/2010/main" val="0"/>
              </a:ext>
            </a:extLst>
          </a:blip>
          <a:srcRect/>
          <a:stretch>
            <a:fillRect/>
          </a:stretch>
        </p:blipFill>
        <p:spPr bwMode="auto">
          <a:xfrm>
            <a:off x="4019925" y="2792329"/>
            <a:ext cx="2407920" cy="3261360"/>
          </a:xfrm>
          <a:prstGeom prst="rect">
            <a:avLst/>
          </a:prstGeom>
          <a:noFill/>
          <a:ln>
            <a:solidFill>
              <a:schemeClr val="accent1"/>
            </a:solidFill>
          </a:ln>
        </p:spPr>
      </p:pic>
      <p:sp>
        <p:nvSpPr>
          <p:cNvPr id="3" name="ZoneTexte 2"/>
          <p:cNvSpPr txBox="1"/>
          <p:nvPr/>
        </p:nvSpPr>
        <p:spPr>
          <a:xfrm>
            <a:off x="7289442" y="2792329"/>
            <a:ext cx="4754880" cy="1815882"/>
          </a:xfrm>
          <a:prstGeom prst="rect">
            <a:avLst/>
          </a:prstGeom>
          <a:noFill/>
        </p:spPr>
        <p:txBody>
          <a:bodyPr wrap="square" rtlCol="0">
            <a:spAutoFit/>
          </a:bodyPr>
          <a:lstStyle/>
          <a:p>
            <a:pPr marL="457200" indent="-457200">
              <a:buFont typeface="Wingdings" panose="05000000000000000000" pitchFamily="2" charset="2"/>
              <a:buChar char="q"/>
            </a:pPr>
            <a:r>
              <a:rPr lang="fr-FR" sz="2800" dirty="0" smtClean="0">
                <a:latin typeface="Malgun Gothic" panose="020B0503020000020004" pitchFamily="34" charset="-127"/>
                <a:ea typeface="Malgun Gothic" panose="020B0503020000020004" pitchFamily="34" charset="-127"/>
              </a:rPr>
              <a:t>Permet de stocker une grande quantité d’hydrogène </a:t>
            </a:r>
          </a:p>
          <a:p>
            <a:endParaRPr lang="fr-FR" sz="2800" dirty="0" smtClean="0">
              <a:latin typeface="Malgun Gothic" panose="020B0503020000020004" pitchFamily="34" charset="-127"/>
              <a:ea typeface="Malgun Gothic" panose="020B0503020000020004" pitchFamily="34" charset="-127"/>
            </a:endParaRPr>
          </a:p>
        </p:txBody>
      </p:sp>
      <p:pic>
        <p:nvPicPr>
          <p:cNvPr id="10" name="Image 9"/>
          <p:cNvPicPr>
            <a:picLocks noChangeAspect="1"/>
          </p:cNvPicPr>
          <p:nvPr/>
        </p:nvPicPr>
        <p:blipFill rotWithShape="1">
          <a:blip r:embed="rId4">
            <a:extLst>
              <a:ext uri="{28A0092B-C50C-407E-A947-70E740481C1C}">
                <a14:useLocalDpi xmlns:a14="http://schemas.microsoft.com/office/drawing/2010/main" val="0"/>
              </a:ext>
            </a:extLst>
          </a:blip>
          <a:srcRect l="12024" t="13544" r="71071" b="10900"/>
          <a:stretch/>
        </p:blipFill>
        <p:spPr>
          <a:xfrm>
            <a:off x="1137108" y="1080441"/>
            <a:ext cx="2112554" cy="52396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ZoneTexte 3"/>
          <p:cNvSpPr txBox="1"/>
          <p:nvPr/>
        </p:nvSpPr>
        <p:spPr>
          <a:xfrm>
            <a:off x="7289442" y="4391696"/>
            <a:ext cx="4902558" cy="1661993"/>
          </a:xfrm>
          <a:prstGeom prst="rect">
            <a:avLst/>
          </a:prstGeom>
          <a:noFill/>
        </p:spPr>
        <p:txBody>
          <a:bodyPr wrap="square" rtlCol="0">
            <a:spAutoFit/>
          </a:bodyPr>
          <a:lstStyle/>
          <a:p>
            <a:pPr marL="457200" indent="-457200">
              <a:buFont typeface="Wingdings" panose="05000000000000000000" pitchFamily="2" charset="2"/>
              <a:buChar char="q"/>
            </a:pPr>
            <a:r>
              <a:rPr lang="fr-FR" sz="2800" dirty="0">
                <a:latin typeface="Malgun Gothic" panose="020B0503020000020004" pitchFamily="34" charset="-127"/>
                <a:ea typeface="Malgun Gothic" panose="020B0503020000020004" pitchFamily="34" charset="-127"/>
              </a:rPr>
              <a:t>Est </a:t>
            </a:r>
            <a:r>
              <a:rPr lang="fr-FR" sz="2800" dirty="0" smtClean="0">
                <a:latin typeface="Malgun Gothic" panose="020B0503020000020004" pitchFamily="34" charset="-127"/>
                <a:ea typeface="Malgun Gothic" panose="020B0503020000020004" pitchFamily="34" charset="-127"/>
              </a:rPr>
              <a:t>plus réduit </a:t>
            </a:r>
            <a:r>
              <a:rPr lang="fr-FR" sz="2800" dirty="0">
                <a:latin typeface="Malgun Gothic" panose="020B0503020000020004" pitchFamily="34" charset="-127"/>
                <a:ea typeface="Malgun Gothic" panose="020B0503020000020004" pitchFamily="34" charset="-127"/>
              </a:rPr>
              <a:t>par rapport au stockage sous forme comprimée </a:t>
            </a:r>
          </a:p>
          <a:p>
            <a:endParaRPr lang="fr-FR" dirty="0"/>
          </a:p>
        </p:txBody>
      </p:sp>
      <p:sp>
        <p:nvSpPr>
          <p:cNvPr id="8" name="Pentagone 7"/>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9" name="Chevron 8"/>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2" name="Chevron 11"/>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Pentagone 12"/>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4" name="Chevron 13"/>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15" name="Pentagone 14"/>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6" name="Chevron 15"/>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7" name="Rectangle 16"/>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1795291032"/>
      </p:ext>
    </p:extLst>
  </p:cSld>
  <p:clrMapOvr>
    <a:masterClrMapping/>
  </p:clrMapOvr>
  <mc:AlternateContent xmlns:mc="http://schemas.openxmlformats.org/markup-compatibility/2006" xmlns:p14="http://schemas.microsoft.com/office/powerpoint/2010/main">
    <mc:Choice Requires="p14">
      <p:transition spd="slow" p14:dur="2500" advTm="2648">
        <p14:window dir="vert"/>
      </p:transition>
    </mc:Choice>
    <mc:Fallback xmlns="">
      <p:transition spd="slow" advTm="264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down)">
                                      <p:cBhvr>
                                        <p:cTn id="21" dur="75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down)">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78931" t="15219" r="4759" b="9225"/>
          <a:stretch/>
        </p:blipFill>
        <p:spPr>
          <a:xfrm>
            <a:off x="9420681" y="952187"/>
            <a:ext cx="1988457" cy="52396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ZoneTexte 1"/>
          <p:cNvSpPr txBox="1"/>
          <p:nvPr/>
        </p:nvSpPr>
        <p:spPr>
          <a:xfrm>
            <a:off x="987327" y="704864"/>
            <a:ext cx="7513320" cy="1754326"/>
          </a:xfrm>
          <a:prstGeom prst="rect">
            <a:avLst/>
          </a:prstGeom>
          <a:noFill/>
        </p:spPr>
        <p:txBody>
          <a:bodyPr wrap="square" rtlCol="0">
            <a:spAutoFit/>
          </a:bodyPr>
          <a:lstStyle/>
          <a:p>
            <a:pPr algn="ctr"/>
            <a:r>
              <a:rPr lang="fr-FR" sz="5400" b="1" dirty="0" smtClean="0">
                <a:solidFill>
                  <a:schemeClr val="accent6"/>
                </a:solidFill>
                <a:latin typeface="Bradley Hand ITC" panose="03070402050302030203" pitchFamily="66" charset="0"/>
              </a:rPr>
              <a:t>LES AVANTAGE DE CHAQUE FORME  </a:t>
            </a:r>
            <a:endParaRPr lang="fr-FR" sz="5400" b="1" dirty="0">
              <a:solidFill>
                <a:schemeClr val="accent6"/>
              </a:solidFill>
              <a:latin typeface="Bradley Hand ITC" panose="03070402050302030203" pitchFamily="66" charset="0"/>
            </a:endParaRPr>
          </a:p>
        </p:txBody>
      </p:sp>
      <p:sp>
        <p:nvSpPr>
          <p:cNvPr id="3" name="ZoneTexte 2"/>
          <p:cNvSpPr txBox="1"/>
          <p:nvPr/>
        </p:nvSpPr>
        <p:spPr>
          <a:xfrm>
            <a:off x="4017645" y="2790050"/>
            <a:ext cx="4754880" cy="3108543"/>
          </a:xfrm>
          <a:prstGeom prst="rect">
            <a:avLst/>
          </a:prstGeom>
          <a:noFill/>
        </p:spPr>
        <p:txBody>
          <a:bodyPr wrap="square" rtlCol="0">
            <a:spAutoFit/>
          </a:bodyPr>
          <a:lstStyle/>
          <a:p>
            <a:pPr marL="457200" indent="-457200">
              <a:buFont typeface="Wingdings" panose="05000000000000000000" pitchFamily="2" charset="2"/>
              <a:buChar char="q"/>
            </a:pPr>
            <a:r>
              <a:rPr lang="fr-FR" sz="2800" dirty="0" smtClean="0">
                <a:latin typeface="Malgun Gothic" panose="020B0503020000020004" pitchFamily="34" charset="-127"/>
                <a:ea typeface="Malgun Gothic" panose="020B0503020000020004" pitchFamily="34" charset="-127"/>
              </a:rPr>
              <a:t>Les matériaux de stockage solides peuvent stocker une grande quantité d’hydrogène  dans un petit volume </a:t>
            </a:r>
          </a:p>
          <a:p>
            <a:endParaRPr lang="fr-FR" sz="2800" dirty="0" smtClean="0">
              <a:latin typeface="Malgun Gothic" panose="020B0503020000020004" pitchFamily="34" charset="-127"/>
              <a:ea typeface="Malgun Gothic" panose="020B0503020000020004" pitchFamily="34" charset="-127"/>
            </a:endParaRPr>
          </a:p>
          <a:p>
            <a:endParaRPr lang="fr-FR" sz="2800" dirty="0">
              <a:latin typeface="Malgun Gothic" panose="020B0503020000020004" pitchFamily="34" charset="-127"/>
              <a:ea typeface="Malgun Gothic" panose="020B0503020000020004" pitchFamily="34" charset="-127"/>
            </a:endParaRPr>
          </a:p>
        </p:txBody>
      </p:sp>
      <p:pic>
        <p:nvPicPr>
          <p:cNvPr id="6" name="Image 5"/>
          <p:cNvPicPr/>
          <p:nvPr/>
        </p:nvPicPr>
        <p:blipFill>
          <a:blip r:embed="rId4">
            <a:extLst>
              <a:ext uri="{28A0092B-C50C-407E-A947-70E740481C1C}">
                <a14:useLocalDpi xmlns:a14="http://schemas.microsoft.com/office/drawing/2010/main" val="0"/>
              </a:ext>
            </a:extLst>
          </a:blip>
          <a:srcRect/>
          <a:stretch>
            <a:fillRect/>
          </a:stretch>
        </p:blipFill>
        <p:spPr bwMode="auto">
          <a:xfrm>
            <a:off x="718642" y="2684770"/>
            <a:ext cx="2423159" cy="3507075"/>
          </a:xfrm>
          <a:prstGeom prst="rect">
            <a:avLst/>
          </a:prstGeom>
          <a:noFill/>
          <a:ln>
            <a:solidFill>
              <a:schemeClr val="accent1"/>
            </a:solidFill>
          </a:ln>
        </p:spPr>
      </p:pic>
      <p:sp>
        <p:nvSpPr>
          <p:cNvPr id="5" name="ZoneTexte 4"/>
          <p:cNvSpPr txBox="1"/>
          <p:nvPr/>
        </p:nvSpPr>
        <p:spPr>
          <a:xfrm>
            <a:off x="4017645" y="5206096"/>
            <a:ext cx="4315013" cy="1384995"/>
          </a:xfrm>
          <a:prstGeom prst="rect">
            <a:avLst/>
          </a:prstGeom>
          <a:noFill/>
        </p:spPr>
        <p:txBody>
          <a:bodyPr wrap="square" rtlCol="0">
            <a:spAutoFit/>
          </a:bodyPr>
          <a:lstStyle/>
          <a:p>
            <a:pPr marL="457200" indent="-457200">
              <a:buFont typeface="Wingdings" panose="05000000000000000000" pitchFamily="2" charset="2"/>
              <a:buChar char="q"/>
            </a:pPr>
            <a:r>
              <a:rPr lang="fr-FR" sz="2800" dirty="0">
                <a:latin typeface="Malgun Gothic" panose="020B0503020000020004" pitchFamily="34" charset="-127"/>
                <a:ea typeface="Malgun Gothic" panose="020B0503020000020004" pitchFamily="34" charset="-127"/>
              </a:rPr>
              <a:t>Considérée comme sure et facile a utiliser   </a:t>
            </a:r>
          </a:p>
          <a:p>
            <a:endParaRPr lang="fr-FR" sz="2800" dirty="0"/>
          </a:p>
        </p:txBody>
      </p:sp>
      <p:sp>
        <p:nvSpPr>
          <p:cNvPr id="7" name="Pentagone 6"/>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8" name="Chevron 7"/>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0" name="Chevron 9"/>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2" name="Chevron 11"/>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13" name="Pentagone 12"/>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4" name="Chevron 13"/>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5" name="Rectangle 14"/>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4134535913"/>
      </p:ext>
    </p:extLst>
  </p:cSld>
  <p:clrMapOvr>
    <a:masterClrMapping/>
  </p:clrMapOvr>
  <mc:AlternateContent xmlns:mc="http://schemas.openxmlformats.org/markup-compatibility/2006" xmlns:p14="http://schemas.microsoft.com/office/powerpoint/2010/main">
    <mc:Choice Requires="p14">
      <p:transition spd="slow" p14:dur="2500" advTm="2765">
        <p14:window dir="vert"/>
      </p:transition>
    </mc:Choice>
    <mc:Fallback xmlns="">
      <p:transition spd="slow" advTm="276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 4" descr="C:\Users\123\Desktop\XO_Graph_02.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400" y="1675775"/>
            <a:ext cx="7086600" cy="4907280"/>
          </a:xfrm>
          <a:prstGeom prst="rect">
            <a:avLst/>
          </a:prstGeom>
          <a:noFill/>
          <a:ln>
            <a:solidFill>
              <a:schemeClr val="accent1"/>
            </a:solidFill>
          </a:ln>
        </p:spPr>
      </p:pic>
      <p:sp>
        <p:nvSpPr>
          <p:cNvPr id="7" name="Organigramme : Terminateur 6"/>
          <p:cNvSpPr/>
          <p:nvPr/>
        </p:nvSpPr>
        <p:spPr>
          <a:xfrm>
            <a:off x="2773680" y="793808"/>
            <a:ext cx="6644640" cy="754201"/>
          </a:xfrm>
          <a:prstGeom prst="flowChartTerminator">
            <a:avLst/>
          </a:prstGeom>
          <a:scene3d>
            <a:camera prst="orthographicFront"/>
            <a:lightRig rig="threePt" dir="t"/>
          </a:scene3d>
          <a:sp3d>
            <a:bevelT w="101600" prst="riblet"/>
          </a:sp3d>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4000" dirty="0" smtClean="0"/>
              <a:t>Demande d'hydrogène </a:t>
            </a:r>
            <a:endParaRPr lang="fr-FR" sz="4000" dirty="0"/>
          </a:p>
        </p:txBody>
      </p:sp>
      <p:sp>
        <p:nvSpPr>
          <p:cNvPr id="10" name="Organigramme : Connecteur 9"/>
          <p:cNvSpPr/>
          <p:nvPr/>
        </p:nvSpPr>
        <p:spPr>
          <a:xfrm>
            <a:off x="5652752" y="5364747"/>
            <a:ext cx="579120" cy="594360"/>
          </a:xfrm>
          <a:prstGeom prst="flowChartConnector">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endParaRPr lang="fr-FR" dirty="0"/>
          </a:p>
        </p:txBody>
      </p:sp>
      <p:sp>
        <p:nvSpPr>
          <p:cNvPr id="12" name="ZoneTexte 11"/>
          <p:cNvSpPr txBox="1"/>
          <p:nvPr/>
        </p:nvSpPr>
        <p:spPr>
          <a:xfrm>
            <a:off x="461923" y="1725364"/>
            <a:ext cx="4181555" cy="1015663"/>
          </a:xfrm>
          <a:prstGeom prst="rect">
            <a:avLst/>
          </a:prstGeom>
          <a:noFill/>
        </p:spPr>
        <p:txBody>
          <a:bodyPr wrap="square" rtlCol="0">
            <a:spAutoFit/>
          </a:bodyPr>
          <a:lstStyle/>
          <a:p>
            <a:r>
              <a:rPr lang="fr-FR" sz="3200" b="1" dirty="0">
                <a:solidFill>
                  <a:srgbClr val="FF0000"/>
                </a:solidFill>
                <a:latin typeface="Bradley Hand ITC" panose="03070402050302030203" pitchFamily="66" charset="0"/>
              </a:rPr>
              <a:t>Figure </a:t>
            </a:r>
            <a:r>
              <a:rPr lang="fr-FR" sz="3200" b="1" dirty="0" smtClean="0">
                <a:solidFill>
                  <a:srgbClr val="FF0000"/>
                </a:solidFill>
                <a:latin typeface="Bradley Hand ITC" panose="03070402050302030203" pitchFamily="66" charset="0"/>
              </a:rPr>
              <a:t>:</a:t>
            </a:r>
            <a:r>
              <a:rPr lang="fr-FR" sz="3200" b="1" i="1" dirty="0" smtClean="0">
                <a:solidFill>
                  <a:srgbClr val="FF0000"/>
                </a:solidFill>
                <a:latin typeface="Bradley Hand ITC" panose="03070402050302030203" pitchFamily="66" charset="0"/>
              </a:rPr>
              <a:t> </a:t>
            </a:r>
            <a:r>
              <a:rPr lang="fr-FR" sz="2800" i="1" dirty="0">
                <a:solidFill>
                  <a:srgbClr val="0070C0"/>
                </a:solidFill>
              </a:rPr>
              <a:t>Demande mondiale d'hydrogène pur</a:t>
            </a:r>
          </a:p>
        </p:txBody>
      </p:sp>
      <p:sp>
        <p:nvSpPr>
          <p:cNvPr id="11" name="Pentagone 10"/>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6" name="Chevron 1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7" name="Pentagone 1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8" name="Chevron 1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9" name="Pentagone 1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0" name="Chevron 1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21" name="Pentagone 2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2" name="Chevron 2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3" name="Rectangle 2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711393828"/>
      </p:ext>
    </p:extLst>
  </p:cSld>
  <p:clrMapOvr>
    <a:masterClrMapping/>
  </p:clrMapOvr>
  <mc:AlternateContent xmlns:mc="http://schemas.openxmlformats.org/markup-compatibility/2006" xmlns:p14="http://schemas.microsoft.com/office/powerpoint/2010/main">
    <mc:Choice Requires="p14">
      <p:transition spd="slow" p14:dur="1500" advTm="5197">
        <p:split orient="vert"/>
      </p:transition>
    </mc:Choice>
    <mc:Fallback xmlns="">
      <p:transition spd="slow" advTm="5197">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80">
                                          <p:stCondLst>
                                            <p:cond delay="0"/>
                                          </p:stCondLst>
                                        </p:cTn>
                                        <p:tgtEl>
                                          <p:spTgt spid="10"/>
                                        </p:tgtEl>
                                      </p:cBhvr>
                                    </p:animEffect>
                                    <p:anim calcmode="lin" valueType="num">
                                      <p:cBhvr>
                                        <p:cTn id="2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5" dur="26">
                                          <p:stCondLst>
                                            <p:cond delay="650"/>
                                          </p:stCondLst>
                                        </p:cTn>
                                        <p:tgtEl>
                                          <p:spTgt spid="10"/>
                                        </p:tgtEl>
                                      </p:cBhvr>
                                      <p:to x="100000" y="60000"/>
                                    </p:animScale>
                                    <p:animScale>
                                      <p:cBhvr>
                                        <p:cTn id="26" dur="166" decel="50000">
                                          <p:stCondLst>
                                            <p:cond delay="676"/>
                                          </p:stCondLst>
                                        </p:cTn>
                                        <p:tgtEl>
                                          <p:spTgt spid="10"/>
                                        </p:tgtEl>
                                      </p:cBhvr>
                                      <p:to x="100000" y="100000"/>
                                    </p:animScale>
                                    <p:animScale>
                                      <p:cBhvr>
                                        <p:cTn id="27" dur="26">
                                          <p:stCondLst>
                                            <p:cond delay="1312"/>
                                          </p:stCondLst>
                                        </p:cTn>
                                        <p:tgtEl>
                                          <p:spTgt spid="10"/>
                                        </p:tgtEl>
                                      </p:cBhvr>
                                      <p:to x="100000" y="80000"/>
                                    </p:animScale>
                                    <p:animScale>
                                      <p:cBhvr>
                                        <p:cTn id="28" dur="166" decel="50000">
                                          <p:stCondLst>
                                            <p:cond delay="1338"/>
                                          </p:stCondLst>
                                        </p:cTn>
                                        <p:tgtEl>
                                          <p:spTgt spid="10"/>
                                        </p:tgtEl>
                                      </p:cBhvr>
                                      <p:to x="100000" y="100000"/>
                                    </p:animScale>
                                    <p:animScale>
                                      <p:cBhvr>
                                        <p:cTn id="29" dur="26">
                                          <p:stCondLst>
                                            <p:cond delay="1642"/>
                                          </p:stCondLst>
                                        </p:cTn>
                                        <p:tgtEl>
                                          <p:spTgt spid="10"/>
                                        </p:tgtEl>
                                      </p:cBhvr>
                                      <p:to x="100000" y="90000"/>
                                    </p:animScale>
                                    <p:animScale>
                                      <p:cBhvr>
                                        <p:cTn id="30" dur="166" decel="50000">
                                          <p:stCondLst>
                                            <p:cond delay="1668"/>
                                          </p:stCondLst>
                                        </p:cTn>
                                        <p:tgtEl>
                                          <p:spTgt spid="10"/>
                                        </p:tgtEl>
                                      </p:cBhvr>
                                      <p:to x="100000" y="100000"/>
                                    </p:animScale>
                                    <p:animScale>
                                      <p:cBhvr>
                                        <p:cTn id="31" dur="26">
                                          <p:stCondLst>
                                            <p:cond delay="1808"/>
                                          </p:stCondLst>
                                        </p:cTn>
                                        <p:tgtEl>
                                          <p:spTgt spid="10"/>
                                        </p:tgtEl>
                                      </p:cBhvr>
                                      <p:to x="100000" y="95000"/>
                                    </p:animScale>
                                    <p:animScale>
                                      <p:cBhvr>
                                        <p:cTn id="32" dur="166" decel="50000">
                                          <p:stCondLst>
                                            <p:cond delay="1834"/>
                                          </p:stCondLst>
                                        </p:cTn>
                                        <p:tgtEl>
                                          <p:spTgt spid="10"/>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63" presetClass="path" presetSubtype="0" accel="50000" decel="50000" fill="hold" grpId="0" nodeType="clickEffect">
                                  <p:stCondLst>
                                    <p:cond delay="0"/>
                                  </p:stCondLst>
                                  <p:childTnLst>
                                    <p:animMotion origin="layout" path="M 2.08333E-7 -2.96296E-6 L 0.46628 -0.00764 " pathEditMode="relative" rAng="0" ptsTypes="AA">
                                      <p:cBhvr>
                                        <p:cTn id="36" dur="2000" fill="hold"/>
                                        <p:tgtEl>
                                          <p:spTgt spid="10"/>
                                        </p:tgtEl>
                                        <p:attrNameLst>
                                          <p:attrName>ppt_x</p:attrName>
                                          <p:attrName>ppt_y</p:attrName>
                                        </p:attrNameLst>
                                      </p:cBhvr>
                                      <p:rCtr x="23307" y="-3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Organigramme : Connecteur page suivante 7"/>
          <p:cNvSpPr/>
          <p:nvPr/>
        </p:nvSpPr>
        <p:spPr>
          <a:xfrm>
            <a:off x="3048000" y="792741"/>
            <a:ext cx="6096000" cy="838200"/>
          </a:xfrm>
          <a:prstGeom prst="flowChartOffpageConnector">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3200" dirty="0">
                <a:solidFill>
                  <a:schemeClr val="tx1"/>
                </a:solidFill>
              </a:rPr>
              <a:t>Transport de l’hydrogène</a:t>
            </a:r>
            <a:r>
              <a:rPr lang="fr-FR" sz="3200" dirty="0">
                <a:solidFill>
                  <a:schemeClr val="bg1"/>
                </a:solidFill>
              </a:rPr>
              <a:t> </a:t>
            </a:r>
          </a:p>
        </p:txBody>
      </p:sp>
      <p:pic>
        <p:nvPicPr>
          <p:cNvPr id="9" name="Image 8" descr="C:\Users\123\Desktop\download.jpg"/>
          <p:cNvPicPr/>
          <p:nvPr/>
        </p:nvPicPr>
        <p:blipFill>
          <a:blip r:embed="rId4">
            <a:extLst>
              <a:ext uri="{28A0092B-C50C-407E-A947-70E740481C1C}">
                <a14:useLocalDpi xmlns:a14="http://schemas.microsoft.com/office/drawing/2010/main" val="0"/>
              </a:ext>
            </a:extLst>
          </a:blip>
          <a:srcRect/>
          <a:stretch>
            <a:fillRect/>
          </a:stretch>
        </p:blipFill>
        <p:spPr bwMode="auto">
          <a:xfrm>
            <a:off x="3179507" y="2333046"/>
            <a:ext cx="5166359" cy="3307080"/>
          </a:xfrm>
          <a:prstGeom prst="rect">
            <a:avLst/>
          </a:prstGeom>
          <a:noFill/>
          <a:ln>
            <a:solidFill>
              <a:schemeClr val="accent1"/>
            </a:solidFill>
          </a:ln>
        </p:spPr>
      </p:pic>
      <p:sp>
        <p:nvSpPr>
          <p:cNvPr id="10" name="ZoneTexte 9"/>
          <p:cNvSpPr txBox="1"/>
          <p:nvPr/>
        </p:nvSpPr>
        <p:spPr>
          <a:xfrm>
            <a:off x="54202" y="3056477"/>
            <a:ext cx="2880359" cy="1569660"/>
          </a:xfrm>
          <a:prstGeom prst="rect">
            <a:avLst/>
          </a:prstGeom>
          <a:noFill/>
        </p:spPr>
        <p:txBody>
          <a:bodyPr wrap="square" rtlCol="0">
            <a:spAutoFit/>
          </a:bodyPr>
          <a:lstStyle/>
          <a:p>
            <a:r>
              <a:rPr lang="fr-FR" sz="4800" b="1" i="1" dirty="0" smtClean="0">
                <a:latin typeface="Maiandra GD" panose="020E0502030308020204" pitchFamily="34" charset="0"/>
              </a:rPr>
              <a:t>Transport  par mer </a:t>
            </a:r>
            <a:endParaRPr lang="fr-FR" sz="4800" b="1" i="1" dirty="0">
              <a:latin typeface="Maiandra GD" panose="020E0502030308020204" pitchFamily="34" charset="0"/>
            </a:endParaRPr>
          </a:p>
        </p:txBody>
      </p:sp>
      <p:sp>
        <p:nvSpPr>
          <p:cNvPr id="13" name="ZoneTexte 12"/>
          <p:cNvSpPr txBox="1"/>
          <p:nvPr/>
        </p:nvSpPr>
        <p:spPr>
          <a:xfrm>
            <a:off x="8863240" y="2998186"/>
            <a:ext cx="3322320" cy="1938992"/>
          </a:xfrm>
          <a:prstGeom prst="rect">
            <a:avLst/>
          </a:prstGeom>
          <a:noFill/>
        </p:spPr>
        <p:txBody>
          <a:bodyPr wrap="square" rtlCol="0">
            <a:spAutoFit/>
          </a:bodyPr>
          <a:lstStyle/>
          <a:p>
            <a:pPr marL="342900" indent="-342900">
              <a:buFont typeface="Courier New" panose="02070309020205020404" pitchFamily="49" charset="0"/>
              <a:buChar char="o"/>
            </a:pPr>
            <a:r>
              <a:rPr lang="fr-FR" sz="2400" b="1" dirty="0">
                <a:latin typeface="Bell MT" panose="02020503060305020303" pitchFamily="18" charset="0"/>
              </a:rPr>
              <a:t>transporter de grandes quantités d'hydrogène liquide </a:t>
            </a:r>
            <a:r>
              <a:rPr lang="fr-FR" sz="2400" b="1" dirty="0">
                <a:latin typeface="Bell MT" panose="02020503060305020303" pitchFamily="18" charset="0"/>
              </a:rPr>
              <a:t>a</a:t>
            </a:r>
            <a:r>
              <a:rPr lang="fr-FR" sz="2400" b="1" dirty="0" smtClean="0">
                <a:latin typeface="Bell MT" panose="02020503060305020303" pitchFamily="18" charset="0"/>
              </a:rPr>
              <a:t> </a:t>
            </a:r>
            <a:r>
              <a:rPr lang="fr-FR" sz="2400" b="1" dirty="0">
                <a:latin typeface="Bell MT" panose="02020503060305020303" pitchFamily="18" charset="0"/>
              </a:rPr>
              <a:t>de longues distances.</a:t>
            </a:r>
            <a:endParaRPr lang="fr-FR" sz="2400" dirty="0">
              <a:latin typeface="Bell MT" panose="02020503060305020303" pitchFamily="18" charset="0"/>
            </a:endParaRPr>
          </a:p>
        </p:txBody>
      </p:sp>
      <p:pic>
        <p:nvPicPr>
          <p:cNvPr id="15" name="Image 14" descr="C:\Users\123\Desktop\AP012739-nitrogen-truck-1x1.jpg"/>
          <p:cNvPicPr/>
          <p:nvPr/>
        </p:nvPicPr>
        <p:blipFill>
          <a:blip r:embed="rId5">
            <a:extLst>
              <a:ext uri="{28A0092B-C50C-407E-A947-70E740481C1C}">
                <a14:useLocalDpi xmlns:a14="http://schemas.microsoft.com/office/drawing/2010/main" val="0"/>
              </a:ext>
            </a:extLst>
          </a:blip>
          <a:srcRect/>
          <a:stretch>
            <a:fillRect/>
          </a:stretch>
        </p:blipFill>
        <p:spPr bwMode="auto">
          <a:xfrm>
            <a:off x="3204911" y="2333046"/>
            <a:ext cx="5166358" cy="3307080"/>
          </a:xfrm>
          <a:prstGeom prst="rect">
            <a:avLst/>
          </a:prstGeom>
          <a:noFill/>
          <a:ln>
            <a:solidFill>
              <a:schemeClr val="accent1"/>
            </a:solidFill>
          </a:ln>
        </p:spPr>
      </p:pic>
      <p:sp>
        <p:nvSpPr>
          <p:cNvPr id="16" name="Rectangle 15"/>
          <p:cNvSpPr/>
          <p:nvPr/>
        </p:nvSpPr>
        <p:spPr>
          <a:xfrm>
            <a:off x="67088" y="3306190"/>
            <a:ext cx="3264427" cy="1569660"/>
          </a:xfrm>
          <a:prstGeom prst="rect">
            <a:avLst/>
          </a:prstGeom>
        </p:spPr>
        <p:txBody>
          <a:bodyPr wrap="square">
            <a:spAutoFit/>
          </a:bodyPr>
          <a:lstStyle/>
          <a:p>
            <a:r>
              <a:rPr lang="fr-FR" sz="4800" b="1" i="1" dirty="0" smtClean="0">
                <a:latin typeface="Maiandra GD" panose="020E0502030308020204" pitchFamily="34" charset="0"/>
              </a:rPr>
              <a:t>Transport  par route</a:t>
            </a:r>
            <a:endParaRPr lang="fr-FR" sz="4800" b="1" i="1" dirty="0">
              <a:latin typeface="Maiandra GD" panose="020E0502030308020204" pitchFamily="34" charset="0"/>
            </a:endParaRPr>
          </a:p>
        </p:txBody>
      </p:sp>
      <p:sp>
        <p:nvSpPr>
          <p:cNvPr id="17" name="ZoneTexte 16"/>
          <p:cNvSpPr txBox="1"/>
          <p:nvPr/>
        </p:nvSpPr>
        <p:spPr>
          <a:xfrm>
            <a:off x="8877367" y="2533488"/>
            <a:ext cx="2773679" cy="830997"/>
          </a:xfrm>
          <a:prstGeom prst="rect">
            <a:avLst/>
          </a:prstGeom>
          <a:noFill/>
        </p:spPr>
        <p:txBody>
          <a:bodyPr wrap="square" rtlCol="0">
            <a:spAutoFit/>
          </a:bodyPr>
          <a:lstStyle/>
          <a:p>
            <a:pPr marL="342900" indent="-342900">
              <a:buFont typeface="Courier New" panose="02070309020205020404" pitchFamily="49" charset="0"/>
              <a:buChar char="o"/>
            </a:pPr>
            <a:r>
              <a:rPr lang="fr-FR" sz="2400" b="1" dirty="0" smtClean="0">
                <a:latin typeface="Bell MT" panose="02020503060305020303" pitchFamily="18" charset="0"/>
              </a:rPr>
              <a:t>Sous forme de gaz comprimé</a:t>
            </a:r>
            <a:endParaRPr lang="fr-FR" sz="2400" b="1" dirty="0">
              <a:latin typeface="Bell MT" panose="02020503060305020303" pitchFamily="18" charset="0"/>
            </a:endParaRPr>
          </a:p>
        </p:txBody>
      </p:sp>
      <p:sp>
        <p:nvSpPr>
          <p:cNvPr id="18" name="ZoneTexte 17"/>
          <p:cNvSpPr txBox="1"/>
          <p:nvPr/>
        </p:nvSpPr>
        <p:spPr>
          <a:xfrm>
            <a:off x="8856800" y="4875850"/>
            <a:ext cx="2453640" cy="1200329"/>
          </a:xfrm>
          <a:prstGeom prst="rect">
            <a:avLst/>
          </a:prstGeom>
          <a:noFill/>
        </p:spPr>
        <p:txBody>
          <a:bodyPr wrap="square" rtlCol="0">
            <a:spAutoFit/>
          </a:bodyPr>
          <a:lstStyle/>
          <a:p>
            <a:pPr marL="342900" indent="-342900">
              <a:buFont typeface="Courier New" panose="02070309020205020404" pitchFamily="49" charset="0"/>
              <a:buChar char="o"/>
            </a:pPr>
            <a:r>
              <a:rPr lang="fr-FR" sz="2400" b="1" dirty="0" smtClean="0">
                <a:latin typeface="Bell MT" panose="02020503060305020303" pitchFamily="18" charset="0"/>
              </a:rPr>
              <a:t>Sous forme de liquide cryogénique </a:t>
            </a:r>
            <a:endParaRPr lang="fr-FR" sz="2400" b="1" dirty="0">
              <a:latin typeface="Bell MT" panose="02020503060305020303" pitchFamily="18" charset="0"/>
            </a:endParaRPr>
          </a:p>
        </p:txBody>
      </p:sp>
      <p:sp>
        <p:nvSpPr>
          <p:cNvPr id="20" name="ZoneTexte 19"/>
          <p:cNvSpPr txBox="1"/>
          <p:nvPr/>
        </p:nvSpPr>
        <p:spPr>
          <a:xfrm>
            <a:off x="51719" y="2860133"/>
            <a:ext cx="3119648" cy="1938992"/>
          </a:xfrm>
          <a:prstGeom prst="rect">
            <a:avLst/>
          </a:prstGeom>
          <a:noFill/>
        </p:spPr>
        <p:txBody>
          <a:bodyPr wrap="square" rtlCol="0">
            <a:spAutoFit/>
          </a:bodyPr>
          <a:lstStyle/>
          <a:p>
            <a:r>
              <a:rPr lang="fr-FR" sz="4000" b="1" dirty="0" smtClean="0">
                <a:latin typeface="Maiandra GD" panose="020E0502030308020204" pitchFamily="34" charset="0"/>
              </a:rPr>
              <a:t>Transport de l’hydrogène par gazoducs</a:t>
            </a:r>
            <a:endParaRPr lang="fr-FR" sz="4000" b="1" dirty="0">
              <a:latin typeface="Maiandra GD" panose="020E0502030308020204" pitchFamily="34" charset="0"/>
            </a:endParaRPr>
          </a:p>
        </p:txBody>
      </p:sp>
      <p:pic>
        <p:nvPicPr>
          <p:cNvPr id="21" name="Image 20" descr="C:\Users\123\Desktop\images.jpg"/>
          <p:cNvPicPr/>
          <p:nvPr/>
        </p:nvPicPr>
        <p:blipFill>
          <a:blip r:embed="rId6">
            <a:extLst>
              <a:ext uri="{28A0092B-C50C-407E-A947-70E740481C1C}">
                <a14:useLocalDpi xmlns:a14="http://schemas.microsoft.com/office/drawing/2010/main" val="0"/>
              </a:ext>
            </a:extLst>
          </a:blip>
          <a:srcRect/>
          <a:stretch>
            <a:fillRect/>
          </a:stretch>
        </p:blipFill>
        <p:spPr bwMode="auto">
          <a:xfrm>
            <a:off x="3239765" y="2248433"/>
            <a:ext cx="5166359" cy="3307080"/>
          </a:xfrm>
          <a:prstGeom prst="rect">
            <a:avLst/>
          </a:prstGeom>
          <a:noFill/>
          <a:ln>
            <a:solidFill>
              <a:schemeClr val="accent1"/>
            </a:solidFill>
          </a:ln>
        </p:spPr>
      </p:pic>
      <p:sp>
        <p:nvSpPr>
          <p:cNvPr id="22" name="ZoneTexte 21"/>
          <p:cNvSpPr txBox="1"/>
          <p:nvPr/>
        </p:nvSpPr>
        <p:spPr>
          <a:xfrm>
            <a:off x="8863240" y="2138511"/>
            <a:ext cx="3581400" cy="1938992"/>
          </a:xfrm>
          <a:prstGeom prst="rect">
            <a:avLst/>
          </a:prstGeom>
          <a:noFill/>
        </p:spPr>
        <p:txBody>
          <a:bodyPr wrap="square" rtlCol="0">
            <a:spAutoFit/>
          </a:bodyPr>
          <a:lstStyle/>
          <a:p>
            <a:pPr marL="342900" indent="-342900">
              <a:buFont typeface="Courier New" panose="02070309020205020404" pitchFamily="49" charset="0"/>
              <a:buChar char="o"/>
            </a:pPr>
            <a:r>
              <a:rPr lang="fr-FR" sz="2400" b="1" dirty="0">
                <a:latin typeface="Bell MT" panose="02020503060305020303" pitchFamily="18" charset="0"/>
              </a:rPr>
              <a:t>est une méthode courante et efficace de transport de l'hydrogène </a:t>
            </a:r>
            <a:r>
              <a:rPr lang="fr-FR" sz="2400" b="1" dirty="0">
                <a:latin typeface="Bell MT" panose="02020503060305020303" pitchFamily="18" charset="0"/>
              </a:rPr>
              <a:t>a</a:t>
            </a:r>
            <a:r>
              <a:rPr lang="fr-FR" sz="2400" b="1" dirty="0" smtClean="0">
                <a:latin typeface="Bell MT" panose="02020503060305020303" pitchFamily="18" charset="0"/>
              </a:rPr>
              <a:t> </a:t>
            </a:r>
            <a:r>
              <a:rPr lang="fr-FR" sz="2400" b="1" dirty="0">
                <a:latin typeface="Bell MT" panose="02020503060305020303" pitchFamily="18" charset="0"/>
              </a:rPr>
              <a:t>de longues distances</a:t>
            </a:r>
          </a:p>
        </p:txBody>
      </p:sp>
      <p:sp>
        <p:nvSpPr>
          <p:cNvPr id="23" name="ZoneTexte 22"/>
          <p:cNvSpPr txBox="1"/>
          <p:nvPr/>
        </p:nvSpPr>
        <p:spPr>
          <a:xfrm>
            <a:off x="8655246" y="4247714"/>
            <a:ext cx="3779520" cy="2308324"/>
          </a:xfrm>
          <a:prstGeom prst="rect">
            <a:avLst/>
          </a:prstGeom>
          <a:noFill/>
        </p:spPr>
        <p:txBody>
          <a:bodyPr wrap="square" rtlCol="0">
            <a:spAutoFit/>
          </a:bodyPr>
          <a:lstStyle/>
          <a:p>
            <a:pPr marL="342900" indent="-342900">
              <a:buFont typeface="Courier New" panose="02070309020205020404" pitchFamily="49" charset="0"/>
              <a:buChar char="o"/>
            </a:pPr>
            <a:r>
              <a:rPr lang="fr-FR" sz="2400" b="1" dirty="0">
                <a:latin typeface="Bell MT" panose="02020503060305020303" pitchFamily="18" charset="0"/>
              </a:rPr>
              <a:t>Les gazoducs sont souvent utilisés pour transporter de grandes quantités d'hydrogène pour alimenter les usines </a:t>
            </a:r>
            <a:endParaRPr lang="fr-FR" sz="2400" dirty="0">
              <a:latin typeface="Bell MT" panose="02020503060305020303" pitchFamily="18" charset="0"/>
            </a:endParaRPr>
          </a:p>
        </p:txBody>
      </p:sp>
      <p:sp>
        <p:nvSpPr>
          <p:cNvPr id="19" name="Pentagone 18"/>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24" name="Chevron 23"/>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5" name="Pentagone 24"/>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26" name="Chevron 25"/>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7" name="Pentagone 26"/>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8" name="Chevron 27"/>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29" name="Pentagone 28"/>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30" name="Chevron 29"/>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1" name="Rectangle 30"/>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3772764163"/>
      </p:ext>
    </p:extLst>
  </p:cSld>
  <p:clrMapOvr>
    <a:masterClrMapping/>
  </p:clrMapOvr>
  <mc:AlternateContent xmlns:mc="http://schemas.openxmlformats.org/markup-compatibility/2006" xmlns:p14="http://schemas.microsoft.com/office/powerpoint/2010/main">
    <mc:Choice Requires="p14">
      <p:transition spd="slow" p14:dur="2000" advTm="9024"/>
    </mc:Choice>
    <mc:Fallback xmlns="">
      <p:transition spd="slow" advTm="9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3" presetClass="exit" presetSubtype="32" fill="hold" grpId="1" nodeType="clickEffect">
                                  <p:stCondLst>
                                    <p:cond delay="0"/>
                                  </p:stCondLst>
                                  <p:childTnLst>
                                    <p:anim calcmode="lin" valueType="num">
                                      <p:cBhvr>
                                        <p:cTn id="27" dur="500"/>
                                        <p:tgtEl>
                                          <p:spTgt spid="10"/>
                                        </p:tgtEl>
                                        <p:attrNameLst>
                                          <p:attrName>ppt_w</p:attrName>
                                        </p:attrNameLst>
                                      </p:cBhvr>
                                      <p:tavLst>
                                        <p:tav tm="0">
                                          <p:val>
                                            <p:strVal val="ppt_w"/>
                                          </p:val>
                                        </p:tav>
                                        <p:tav tm="100000">
                                          <p:val>
                                            <p:fltVal val="0"/>
                                          </p:val>
                                        </p:tav>
                                      </p:tavLst>
                                    </p:anim>
                                    <p:anim calcmode="lin" valueType="num">
                                      <p:cBhvr>
                                        <p:cTn id="28" dur="500"/>
                                        <p:tgtEl>
                                          <p:spTgt spid="10"/>
                                        </p:tgtEl>
                                        <p:attrNameLst>
                                          <p:attrName>ppt_h</p:attrName>
                                        </p:attrNameLst>
                                      </p:cBhvr>
                                      <p:tavLst>
                                        <p:tav tm="0">
                                          <p:val>
                                            <p:strVal val="ppt_h"/>
                                          </p:val>
                                        </p:tav>
                                        <p:tav tm="100000">
                                          <p:val>
                                            <p:fltVal val="0"/>
                                          </p:val>
                                        </p:tav>
                                      </p:tavLst>
                                    </p:anim>
                                    <p:set>
                                      <p:cBhvr>
                                        <p:cTn id="29" dur="1" fill="hold">
                                          <p:stCondLst>
                                            <p:cond delay="499"/>
                                          </p:stCondLst>
                                        </p:cTn>
                                        <p:tgtEl>
                                          <p:spTgt spid="10"/>
                                        </p:tgtEl>
                                        <p:attrNameLst>
                                          <p:attrName>style.visibility</p:attrName>
                                        </p:attrNameLst>
                                      </p:cBhvr>
                                      <p:to>
                                        <p:strVal val="hidden"/>
                                      </p:to>
                                    </p:set>
                                  </p:childTnLst>
                                </p:cTn>
                              </p:par>
                              <p:par>
                                <p:cTn id="30" presetID="23" presetClass="exit" presetSubtype="32" fill="hold" nodeType="withEffect">
                                  <p:stCondLst>
                                    <p:cond delay="0"/>
                                  </p:stCondLst>
                                  <p:childTnLst>
                                    <p:anim calcmode="lin" valueType="num">
                                      <p:cBhvr>
                                        <p:cTn id="31" dur="500"/>
                                        <p:tgtEl>
                                          <p:spTgt spid="9"/>
                                        </p:tgtEl>
                                        <p:attrNameLst>
                                          <p:attrName>ppt_w</p:attrName>
                                        </p:attrNameLst>
                                      </p:cBhvr>
                                      <p:tavLst>
                                        <p:tav tm="0">
                                          <p:val>
                                            <p:strVal val="ppt_w"/>
                                          </p:val>
                                        </p:tav>
                                        <p:tav tm="100000">
                                          <p:val>
                                            <p:fltVal val="0"/>
                                          </p:val>
                                        </p:tav>
                                      </p:tavLst>
                                    </p:anim>
                                    <p:anim calcmode="lin" valueType="num">
                                      <p:cBhvr>
                                        <p:cTn id="32" dur="500"/>
                                        <p:tgtEl>
                                          <p:spTgt spid="9"/>
                                        </p:tgtEl>
                                        <p:attrNameLst>
                                          <p:attrName>ppt_h</p:attrName>
                                        </p:attrNameLst>
                                      </p:cBhvr>
                                      <p:tavLst>
                                        <p:tav tm="0">
                                          <p:val>
                                            <p:strVal val="ppt_h"/>
                                          </p:val>
                                        </p:tav>
                                        <p:tav tm="100000">
                                          <p:val>
                                            <p:fltVal val="0"/>
                                          </p:val>
                                        </p:tav>
                                      </p:tavLst>
                                    </p:anim>
                                    <p:set>
                                      <p:cBhvr>
                                        <p:cTn id="33" dur="1" fill="hold">
                                          <p:stCondLst>
                                            <p:cond delay="499"/>
                                          </p:stCondLst>
                                        </p:cTn>
                                        <p:tgtEl>
                                          <p:spTgt spid="9"/>
                                        </p:tgtEl>
                                        <p:attrNameLst>
                                          <p:attrName>style.visibility</p:attrName>
                                        </p:attrNameLst>
                                      </p:cBhvr>
                                      <p:to>
                                        <p:strVal val="hidden"/>
                                      </p:to>
                                    </p:set>
                                  </p:childTnLst>
                                </p:cTn>
                              </p:par>
                              <p:par>
                                <p:cTn id="34" presetID="23" presetClass="exit" presetSubtype="32" fill="hold" grpId="1" nodeType="withEffect">
                                  <p:stCondLst>
                                    <p:cond delay="0"/>
                                  </p:stCondLst>
                                  <p:childTnLst>
                                    <p:anim calcmode="lin" valueType="num">
                                      <p:cBhvr>
                                        <p:cTn id="35" dur="500"/>
                                        <p:tgtEl>
                                          <p:spTgt spid="13"/>
                                        </p:tgtEl>
                                        <p:attrNameLst>
                                          <p:attrName>ppt_w</p:attrName>
                                        </p:attrNameLst>
                                      </p:cBhvr>
                                      <p:tavLst>
                                        <p:tav tm="0">
                                          <p:val>
                                            <p:strVal val="ppt_w"/>
                                          </p:val>
                                        </p:tav>
                                        <p:tav tm="100000">
                                          <p:val>
                                            <p:fltVal val="0"/>
                                          </p:val>
                                        </p:tav>
                                      </p:tavLst>
                                    </p:anim>
                                    <p:anim calcmode="lin" valueType="num">
                                      <p:cBhvr>
                                        <p:cTn id="36" dur="500"/>
                                        <p:tgtEl>
                                          <p:spTgt spid="13"/>
                                        </p:tgtEl>
                                        <p:attrNameLst>
                                          <p:attrName>ppt_h</p:attrName>
                                        </p:attrNameLst>
                                      </p:cBhvr>
                                      <p:tavLst>
                                        <p:tav tm="0">
                                          <p:val>
                                            <p:strVal val="ppt_h"/>
                                          </p:val>
                                        </p:tav>
                                        <p:tav tm="100000">
                                          <p:val>
                                            <p:fltVal val="0"/>
                                          </p:val>
                                        </p:tav>
                                      </p:tavLst>
                                    </p:anim>
                                    <p:set>
                                      <p:cBhvr>
                                        <p:cTn id="37" dur="1" fill="hold">
                                          <p:stCondLst>
                                            <p:cond delay="499"/>
                                          </p:stCondLst>
                                        </p:cTn>
                                        <p:tgtEl>
                                          <p:spTgt spid="1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7"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17" presetClass="entr" presetSubtype="10" fill="hold" nodeType="click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41" presetClass="entr" presetSubtype="0" fill="hold" grpId="0" nodeType="clickEffect">
                                  <p:stCondLst>
                                    <p:cond delay="0"/>
                                  </p:stCondLst>
                                  <p:iterate type="lt">
                                    <p:tmPct val="10000"/>
                                  </p:iterate>
                                  <p:childTnLst>
                                    <p:set>
                                      <p:cBhvr>
                                        <p:cTn id="53" dur="1" fill="hold">
                                          <p:stCondLst>
                                            <p:cond delay="0"/>
                                          </p:stCondLst>
                                        </p:cTn>
                                        <p:tgtEl>
                                          <p:spTgt spid="17"/>
                                        </p:tgtEl>
                                        <p:attrNameLst>
                                          <p:attrName>style.visibility</p:attrName>
                                        </p:attrNameLst>
                                      </p:cBhvr>
                                      <p:to>
                                        <p:strVal val="visible"/>
                                      </p:to>
                                    </p:set>
                                    <p:anim calcmode="lin" valueType="num">
                                      <p:cBhvr>
                                        <p:cTn id="54" dur="25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55" dur="250" fill="hold"/>
                                        <p:tgtEl>
                                          <p:spTgt spid="17"/>
                                        </p:tgtEl>
                                        <p:attrNameLst>
                                          <p:attrName>ppt_y</p:attrName>
                                        </p:attrNameLst>
                                      </p:cBhvr>
                                      <p:tavLst>
                                        <p:tav tm="0">
                                          <p:val>
                                            <p:strVal val="#ppt_y"/>
                                          </p:val>
                                        </p:tav>
                                        <p:tav tm="100000">
                                          <p:val>
                                            <p:strVal val="#ppt_y"/>
                                          </p:val>
                                        </p:tav>
                                      </p:tavLst>
                                    </p:anim>
                                    <p:anim calcmode="lin" valueType="num">
                                      <p:cBhvr>
                                        <p:cTn id="56" dur="25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57" dur="25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58" dur="250" tmFilter="0,0; .5, 1; 1, 1"/>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41" presetClass="entr" presetSubtype="0" fill="hold" grpId="0" nodeType="clickEffect">
                                  <p:stCondLst>
                                    <p:cond delay="0"/>
                                  </p:stCondLst>
                                  <p:iterate type="lt">
                                    <p:tmPct val="10000"/>
                                  </p:iterate>
                                  <p:childTnLst>
                                    <p:set>
                                      <p:cBhvr>
                                        <p:cTn id="62" dur="1" fill="hold">
                                          <p:stCondLst>
                                            <p:cond delay="0"/>
                                          </p:stCondLst>
                                        </p:cTn>
                                        <p:tgtEl>
                                          <p:spTgt spid="18"/>
                                        </p:tgtEl>
                                        <p:attrNameLst>
                                          <p:attrName>style.visibility</p:attrName>
                                        </p:attrNameLst>
                                      </p:cBhvr>
                                      <p:to>
                                        <p:strVal val="visible"/>
                                      </p:to>
                                    </p:set>
                                    <p:anim calcmode="lin" valueType="num">
                                      <p:cBhvr>
                                        <p:cTn id="63" dur="25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4" dur="250" fill="hold"/>
                                        <p:tgtEl>
                                          <p:spTgt spid="18"/>
                                        </p:tgtEl>
                                        <p:attrNameLst>
                                          <p:attrName>ppt_y</p:attrName>
                                        </p:attrNameLst>
                                      </p:cBhvr>
                                      <p:tavLst>
                                        <p:tav tm="0">
                                          <p:val>
                                            <p:strVal val="#ppt_y"/>
                                          </p:val>
                                        </p:tav>
                                        <p:tav tm="100000">
                                          <p:val>
                                            <p:strVal val="#ppt_y"/>
                                          </p:val>
                                        </p:tav>
                                      </p:tavLst>
                                    </p:anim>
                                    <p:anim calcmode="lin" valueType="num">
                                      <p:cBhvr>
                                        <p:cTn id="65" dur="25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66" dur="25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67" dur="250" tmFilter="0,0; .5, 1; 1, 1"/>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xit" presetSubtype="0" fill="hold" grpId="1" nodeType="clickEffect">
                                  <p:stCondLst>
                                    <p:cond delay="0"/>
                                  </p:stCondLst>
                                  <p:childTnLst>
                                    <p:animEffect transition="out" filter="fade">
                                      <p:cBhvr>
                                        <p:cTn id="71" dur="1000"/>
                                        <p:tgtEl>
                                          <p:spTgt spid="16"/>
                                        </p:tgtEl>
                                      </p:cBhvr>
                                    </p:animEffect>
                                    <p:anim calcmode="lin" valueType="num">
                                      <p:cBhvr>
                                        <p:cTn id="72" dur="1000"/>
                                        <p:tgtEl>
                                          <p:spTgt spid="16"/>
                                        </p:tgtEl>
                                        <p:attrNameLst>
                                          <p:attrName>ppt_x</p:attrName>
                                        </p:attrNameLst>
                                      </p:cBhvr>
                                      <p:tavLst>
                                        <p:tav tm="0">
                                          <p:val>
                                            <p:strVal val="ppt_x"/>
                                          </p:val>
                                        </p:tav>
                                        <p:tav tm="100000">
                                          <p:val>
                                            <p:strVal val="ppt_x"/>
                                          </p:val>
                                        </p:tav>
                                      </p:tavLst>
                                    </p:anim>
                                    <p:anim calcmode="lin" valueType="num">
                                      <p:cBhvr>
                                        <p:cTn id="73" dur="1000"/>
                                        <p:tgtEl>
                                          <p:spTgt spid="16"/>
                                        </p:tgtEl>
                                        <p:attrNameLst>
                                          <p:attrName>ppt_y</p:attrName>
                                        </p:attrNameLst>
                                      </p:cBhvr>
                                      <p:tavLst>
                                        <p:tav tm="0">
                                          <p:val>
                                            <p:strVal val="ppt_y"/>
                                          </p:val>
                                        </p:tav>
                                        <p:tav tm="100000">
                                          <p:val>
                                            <p:strVal val="ppt_y+.1"/>
                                          </p:val>
                                        </p:tav>
                                      </p:tavLst>
                                    </p:anim>
                                    <p:set>
                                      <p:cBhvr>
                                        <p:cTn id="74" dur="1" fill="hold">
                                          <p:stCondLst>
                                            <p:cond delay="999"/>
                                          </p:stCondLst>
                                        </p:cTn>
                                        <p:tgtEl>
                                          <p:spTgt spid="16"/>
                                        </p:tgtEl>
                                        <p:attrNameLst>
                                          <p:attrName>style.visibility</p:attrName>
                                        </p:attrNameLst>
                                      </p:cBhvr>
                                      <p:to>
                                        <p:strVal val="hidden"/>
                                      </p:to>
                                    </p:set>
                                  </p:childTnLst>
                                </p:cTn>
                              </p:par>
                              <p:par>
                                <p:cTn id="75" presetID="42" presetClass="exit" presetSubtype="0" fill="hold" nodeType="withEffect">
                                  <p:stCondLst>
                                    <p:cond delay="0"/>
                                  </p:stCondLst>
                                  <p:childTnLst>
                                    <p:animEffect transition="out" filter="fade">
                                      <p:cBhvr>
                                        <p:cTn id="76" dur="1000"/>
                                        <p:tgtEl>
                                          <p:spTgt spid="15"/>
                                        </p:tgtEl>
                                      </p:cBhvr>
                                    </p:animEffect>
                                    <p:anim calcmode="lin" valueType="num">
                                      <p:cBhvr>
                                        <p:cTn id="77" dur="1000"/>
                                        <p:tgtEl>
                                          <p:spTgt spid="15"/>
                                        </p:tgtEl>
                                        <p:attrNameLst>
                                          <p:attrName>ppt_x</p:attrName>
                                        </p:attrNameLst>
                                      </p:cBhvr>
                                      <p:tavLst>
                                        <p:tav tm="0">
                                          <p:val>
                                            <p:strVal val="ppt_x"/>
                                          </p:val>
                                        </p:tav>
                                        <p:tav tm="100000">
                                          <p:val>
                                            <p:strVal val="ppt_x"/>
                                          </p:val>
                                        </p:tav>
                                      </p:tavLst>
                                    </p:anim>
                                    <p:anim calcmode="lin" valueType="num">
                                      <p:cBhvr>
                                        <p:cTn id="78" dur="1000"/>
                                        <p:tgtEl>
                                          <p:spTgt spid="15"/>
                                        </p:tgtEl>
                                        <p:attrNameLst>
                                          <p:attrName>ppt_y</p:attrName>
                                        </p:attrNameLst>
                                      </p:cBhvr>
                                      <p:tavLst>
                                        <p:tav tm="0">
                                          <p:val>
                                            <p:strVal val="ppt_y"/>
                                          </p:val>
                                        </p:tav>
                                        <p:tav tm="100000">
                                          <p:val>
                                            <p:strVal val="ppt_y+.1"/>
                                          </p:val>
                                        </p:tav>
                                      </p:tavLst>
                                    </p:anim>
                                    <p:set>
                                      <p:cBhvr>
                                        <p:cTn id="79" dur="1" fill="hold">
                                          <p:stCondLst>
                                            <p:cond delay="999"/>
                                          </p:stCondLst>
                                        </p:cTn>
                                        <p:tgtEl>
                                          <p:spTgt spid="15"/>
                                        </p:tgtEl>
                                        <p:attrNameLst>
                                          <p:attrName>style.visibility</p:attrName>
                                        </p:attrNameLst>
                                      </p:cBhvr>
                                      <p:to>
                                        <p:strVal val="hidden"/>
                                      </p:to>
                                    </p:set>
                                  </p:childTnLst>
                                </p:cTn>
                              </p:par>
                              <p:par>
                                <p:cTn id="80" presetID="42" presetClass="exit" presetSubtype="0" fill="hold" grpId="1" nodeType="withEffect">
                                  <p:stCondLst>
                                    <p:cond delay="0"/>
                                  </p:stCondLst>
                                  <p:iterate type="lt">
                                    <p:tmPct val="0"/>
                                  </p:iterate>
                                  <p:childTnLst>
                                    <p:animEffect transition="out" filter="fade">
                                      <p:cBhvr>
                                        <p:cTn id="81" dur="1000"/>
                                        <p:tgtEl>
                                          <p:spTgt spid="17"/>
                                        </p:tgtEl>
                                      </p:cBhvr>
                                    </p:animEffect>
                                    <p:anim calcmode="lin" valueType="num">
                                      <p:cBhvr>
                                        <p:cTn id="82" dur="1000"/>
                                        <p:tgtEl>
                                          <p:spTgt spid="17"/>
                                        </p:tgtEl>
                                        <p:attrNameLst>
                                          <p:attrName>ppt_x</p:attrName>
                                        </p:attrNameLst>
                                      </p:cBhvr>
                                      <p:tavLst>
                                        <p:tav tm="0">
                                          <p:val>
                                            <p:strVal val="ppt_x"/>
                                          </p:val>
                                        </p:tav>
                                        <p:tav tm="100000">
                                          <p:val>
                                            <p:strVal val="ppt_x"/>
                                          </p:val>
                                        </p:tav>
                                      </p:tavLst>
                                    </p:anim>
                                    <p:anim calcmode="lin" valueType="num">
                                      <p:cBhvr>
                                        <p:cTn id="83" dur="1000"/>
                                        <p:tgtEl>
                                          <p:spTgt spid="17"/>
                                        </p:tgtEl>
                                        <p:attrNameLst>
                                          <p:attrName>ppt_y</p:attrName>
                                        </p:attrNameLst>
                                      </p:cBhvr>
                                      <p:tavLst>
                                        <p:tav tm="0">
                                          <p:val>
                                            <p:strVal val="ppt_y"/>
                                          </p:val>
                                        </p:tav>
                                        <p:tav tm="100000">
                                          <p:val>
                                            <p:strVal val="ppt_y+.1"/>
                                          </p:val>
                                        </p:tav>
                                      </p:tavLst>
                                    </p:anim>
                                    <p:set>
                                      <p:cBhvr>
                                        <p:cTn id="84" dur="1" fill="hold">
                                          <p:stCondLst>
                                            <p:cond delay="999"/>
                                          </p:stCondLst>
                                        </p:cTn>
                                        <p:tgtEl>
                                          <p:spTgt spid="17"/>
                                        </p:tgtEl>
                                        <p:attrNameLst>
                                          <p:attrName>style.visibility</p:attrName>
                                        </p:attrNameLst>
                                      </p:cBhvr>
                                      <p:to>
                                        <p:strVal val="hidden"/>
                                      </p:to>
                                    </p:set>
                                  </p:childTnLst>
                                </p:cTn>
                              </p:par>
                              <p:par>
                                <p:cTn id="85" presetID="42" presetClass="exit" presetSubtype="0" fill="hold" grpId="1" nodeType="withEffect">
                                  <p:stCondLst>
                                    <p:cond delay="0"/>
                                  </p:stCondLst>
                                  <p:iterate type="lt">
                                    <p:tmPct val="0"/>
                                  </p:iterate>
                                  <p:childTnLst>
                                    <p:animEffect transition="out" filter="fade">
                                      <p:cBhvr>
                                        <p:cTn id="86" dur="1000"/>
                                        <p:tgtEl>
                                          <p:spTgt spid="18"/>
                                        </p:tgtEl>
                                      </p:cBhvr>
                                    </p:animEffect>
                                    <p:anim calcmode="lin" valueType="num">
                                      <p:cBhvr>
                                        <p:cTn id="87" dur="1000"/>
                                        <p:tgtEl>
                                          <p:spTgt spid="18"/>
                                        </p:tgtEl>
                                        <p:attrNameLst>
                                          <p:attrName>ppt_x</p:attrName>
                                        </p:attrNameLst>
                                      </p:cBhvr>
                                      <p:tavLst>
                                        <p:tav tm="0">
                                          <p:val>
                                            <p:strVal val="ppt_x"/>
                                          </p:val>
                                        </p:tav>
                                        <p:tav tm="100000">
                                          <p:val>
                                            <p:strVal val="ppt_x"/>
                                          </p:val>
                                        </p:tav>
                                      </p:tavLst>
                                    </p:anim>
                                    <p:anim calcmode="lin" valueType="num">
                                      <p:cBhvr>
                                        <p:cTn id="88" dur="1000"/>
                                        <p:tgtEl>
                                          <p:spTgt spid="18"/>
                                        </p:tgtEl>
                                        <p:attrNameLst>
                                          <p:attrName>ppt_y</p:attrName>
                                        </p:attrNameLst>
                                      </p:cBhvr>
                                      <p:tavLst>
                                        <p:tav tm="0">
                                          <p:val>
                                            <p:strVal val="ppt_y"/>
                                          </p:val>
                                        </p:tav>
                                        <p:tav tm="100000">
                                          <p:val>
                                            <p:strVal val="ppt_y+.1"/>
                                          </p:val>
                                        </p:tav>
                                      </p:tavLst>
                                    </p:anim>
                                    <p:set>
                                      <p:cBhvr>
                                        <p:cTn id="89" dur="1" fill="hold">
                                          <p:stCondLst>
                                            <p:cond delay="999"/>
                                          </p:stCondLst>
                                        </p:cTn>
                                        <p:tgtEl>
                                          <p:spTgt spid="18"/>
                                        </p:tgtEl>
                                        <p:attrNameLst>
                                          <p:attrName>style.visibility</p:attrName>
                                        </p:attrNameLst>
                                      </p:cBhvr>
                                      <p:to>
                                        <p:strVal val="hidden"/>
                                      </p:to>
                                    </p:set>
                                  </p:childTnLst>
                                </p:cTn>
                              </p:par>
                            </p:childTnLst>
                          </p:cTn>
                        </p:par>
                      </p:childTnLst>
                    </p:cTn>
                  </p:par>
                  <p:par>
                    <p:cTn id="90" fill="hold">
                      <p:stCondLst>
                        <p:cond delay="indefinite"/>
                      </p:stCondLst>
                      <p:childTnLst>
                        <p:par>
                          <p:cTn id="91" fill="hold">
                            <p:stCondLst>
                              <p:cond delay="0"/>
                            </p:stCondLst>
                            <p:childTnLst>
                              <p:par>
                                <p:cTn id="92" presetID="9" presetClass="entr" presetSubtype="0" fill="hold" grpId="0" nodeType="click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dissolve">
                                      <p:cBhvr>
                                        <p:cTn id="94" dur="500"/>
                                        <p:tgtEl>
                                          <p:spTgt spid="20"/>
                                        </p:tgtEl>
                                      </p:cBhvr>
                                    </p:animEffect>
                                  </p:childTnLst>
                                </p:cTn>
                              </p:par>
                            </p:childTnLst>
                          </p:cTn>
                        </p:par>
                      </p:childTnLst>
                    </p:cTn>
                  </p:par>
                  <p:par>
                    <p:cTn id="95" fill="hold">
                      <p:stCondLst>
                        <p:cond delay="indefinite"/>
                      </p:stCondLst>
                      <p:childTnLst>
                        <p:par>
                          <p:cTn id="96" fill="hold">
                            <p:stCondLst>
                              <p:cond delay="0"/>
                            </p:stCondLst>
                            <p:childTnLst>
                              <p:par>
                                <p:cTn id="97" presetID="9" presetClass="entr" presetSubtype="0" fill="hold" nodeType="click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dissolve">
                                      <p:cBhvr>
                                        <p:cTn id="99" dur="500"/>
                                        <p:tgtEl>
                                          <p:spTgt spid="21"/>
                                        </p:tgtEl>
                                      </p:cBhvr>
                                    </p:animEffect>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grpId="0" nodeType="clickEffect">
                                  <p:stCondLst>
                                    <p:cond delay="0"/>
                                  </p:stCondLst>
                                  <p:childTnLst>
                                    <p:set>
                                      <p:cBhvr>
                                        <p:cTn id="103" dur="1" fill="hold">
                                          <p:stCondLst>
                                            <p:cond delay="0"/>
                                          </p:stCondLst>
                                        </p:cTn>
                                        <p:tgtEl>
                                          <p:spTgt spid="22"/>
                                        </p:tgtEl>
                                        <p:attrNameLst>
                                          <p:attrName>style.visibility</p:attrName>
                                        </p:attrNameLst>
                                      </p:cBhvr>
                                      <p:to>
                                        <p:strVal val="visible"/>
                                      </p:to>
                                    </p:set>
                                    <p:animEffect transition="in" filter="fade">
                                      <p:cBhvr>
                                        <p:cTn id="104" dur="1000"/>
                                        <p:tgtEl>
                                          <p:spTgt spid="22"/>
                                        </p:tgtEl>
                                      </p:cBhvr>
                                    </p:animEffect>
                                    <p:anim calcmode="lin" valueType="num">
                                      <p:cBhvr>
                                        <p:cTn id="105" dur="1000" fill="hold"/>
                                        <p:tgtEl>
                                          <p:spTgt spid="22"/>
                                        </p:tgtEl>
                                        <p:attrNameLst>
                                          <p:attrName>ppt_x</p:attrName>
                                        </p:attrNameLst>
                                      </p:cBhvr>
                                      <p:tavLst>
                                        <p:tav tm="0">
                                          <p:val>
                                            <p:strVal val="#ppt_x"/>
                                          </p:val>
                                        </p:tav>
                                        <p:tav tm="100000">
                                          <p:val>
                                            <p:strVal val="#ppt_x"/>
                                          </p:val>
                                        </p:tav>
                                      </p:tavLst>
                                    </p:anim>
                                    <p:anim calcmode="lin" valueType="num">
                                      <p:cBhvr>
                                        <p:cTn id="10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fade">
                                      <p:cBhvr>
                                        <p:cTn id="111" dur="1000"/>
                                        <p:tgtEl>
                                          <p:spTgt spid="23"/>
                                        </p:tgtEl>
                                      </p:cBhvr>
                                    </p:animEffect>
                                    <p:anim calcmode="lin" valueType="num">
                                      <p:cBhvr>
                                        <p:cTn id="112" dur="1000" fill="hold"/>
                                        <p:tgtEl>
                                          <p:spTgt spid="23"/>
                                        </p:tgtEl>
                                        <p:attrNameLst>
                                          <p:attrName>ppt_x</p:attrName>
                                        </p:attrNameLst>
                                      </p:cBhvr>
                                      <p:tavLst>
                                        <p:tav tm="0">
                                          <p:val>
                                            <p:strVal val="#ppt_x"/>
                                          </p:val>
                                        </p:tav>
                                        <p:tav tm="100000">
                                          <p:val>
                                            <p:strVal val="#ppt_x"/>
                                          </p:val>
                                        </p:tav>
                                      </p:tavLst>
                                    </p:anim>
                                    <p:anim calcmode="lin" valueType="num">
                                      <p:cBhvr>
                                        <p:cTn id="11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3" grpId="0"/>
      <p:bldP spid="13" grpId="1"/>
      <p:bldP spid="16" grpId="0"/>
      <p:bldP spid="16" grpId="1"/>
      <p:bldP spid="17" grpId="0"/>
      <p:bldP spid="17" grpId="1"/>
      <p:bldP spid="18" grpId="0"/>
      <p:bldP spid="18" grpId="1"/>
      <p:bldP spid="20"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ZoneTexte 6"/>
          <p:cNvSpPr txBox="1"/>
          <p:nvPr/>
        </p:nvSpPr>
        <p:spPr>
          <a:xfrm>
            <a:off x="2851336" y="781221"/>
            <a:ext cx="6644640" cy="1631216"/>
          </a:xfrm>
          <a:prstGeom prst="rect">
            <a:avLst/>
          </a:prstGeom>
          <a:noFill/>
        </p:spPr>
        <p:txBody>
          <a:bodyPr wrap="square" rtlCol="0">
            <a:spAutoFit/>
          </a:bodyPr>
          <a:lstStyle/>
          <a:p>
            <a:pPr marL="0" lvl="1" algn="ctr"/>
            <a:r>
              <a:rPr lang="fr-FR" sz="3200" b="1" dirty="0">
                <a:effectLst>
                  <a:outerShdw blurRad="38100" dist="38100" dir="2700000" algn="tl">
                    <a:srgbClr val="000000">
                      <a:alpha val="43137"/>
                    </a:srgbClr>
                  </a:outerShdw>
                </a:effectLst>
                <a:latin typeface="Bradley Hand ITC" panose="03070402050302030203" pitchFamily="66" charset="0"/>
              </a:rPr>
              <a:t>Les risques dans la production et l'utilisation de l'hydrogène  </a:t>
            </a:r>
          </a:p>
          <a:p>
            <a:pPr algn="ctr"/>
            <a:endParaRPr lang="fr-FR" sz="3600" dirty="0">
              <a:effectLst>
                <a:outerShdw blurRad="38100" dist="38100" dir="2700000" algn="tl">
                  <a:srgbClr val="000000">
                    <a:alpha val="43137"/>
                  </a:srgbClr>
                </a:outerShdw>
              </a:effectLst>
              <a:latin typeface="Bradley Hand ITC" panose="03070402050302030203" pitchFamily="66" charset="0"/>
            </a:endParaRPr>
          </a:p>
        </p:txBody>
      </p:sp>
      <p:sp>
        <p:nvSpPr>
          <p:cNvPr id="8" name="ZoneTexte 7"/>
          <p:cNvSpPr txBox="1"/>
          <p:nvPr/>
        </p:nvSpPr>
        <p:spPr>
          <a:xfrm>
            <a:off x="432792" y="1049812"/>
            <a:ext cx="2484120" cy="1077218"/>
          </a:xfrm>
          <a:prstGeom prst="rect">
            <a:avLst/>
          </a:prstGeom>
          <a:noFill/>
        </p:spPr>
        <p:txBody>
          <a:bodyPr wrap="square" rtlCol="0">
            <a:spAutoFit/>
          </a:bodyPr>
          <a:lstStyle/>
          <a:p>
            <a:pPr algn="ctr"/>
            <a:r>
              <a:rPr lang="fr-FR" sz="3200" b="1" dirty="0">
                <a:solidFill>
                  <a:srgbClr val="FF0000"/>
                </a:solidFill>
                <a:latin typeface="Bell MT" panose="02020503060305020303" pitchFamily="18" charset="0"/>
              </a:rPr>
              <a:t>Risques d’explosion </a:t>
            </a:r>
          </a:p>
        </p:txBody>
      </p:sp>
      <p:pic>
        <p:nvPicPr>
          <p:cNvPr id="9" name="Image 8"/>
          <p:cNvPicPr/>
          <p:nvPr/>
        </p:nvPicPr>
        <p:blipFill>
          <a:blip r:embed="rId4">
            <a:extLst>
              <a:ext uri="{28A0092B-C50C-407E-A947-70E740481C1C}">
                <a14:useLocalDpi xmlns:a14="http://schemas.microsoft.com/office/drawing/2010/main" val="0"/>
              </a:ext>
            </a:extLst>
          </a:blip>
          <a:srcRect/>
          <a:stretch>
            <a:fillRect/>
          </a:stretch>
        </p:blipFill>
        <p:spPr bwMode="auto">
          <a:xfrm>
            <a:off x="4691018" y="2438400"/>
            <a:ext cx="6921862" cy="3688080"/>
          </a:xfrm>
          <a:prstGeom prst="rect">
            <a:avLst/>
          </a:prstGeom>
          <a:noFill/>
          <a:ln>
            <a:solidFill>
              <a:schemeClr val="accent1"/>
            </a:solidFill>
          </a:ln>
        </p:spPr>
      </p:pic>
      <p:sp>
        <p:nvSpPr>
          <p:cNvPr id="10" name="ZoneTexte 9"/>
          <p:cNvSpPr txBox="1"/>
          <p:nvPr/>
        </p:nvSpPr>
        <p:spPr>
          <a:xfrm>
            <a:off x="265264" y="3069502"/>
            <a:ext cx="4282440" cy="2246769"/>
          </a:xfrm>
          <a:prstGeom prst="rect">
            <a:avLst/>
          </a:prstGeom>
          <a:noFill/>
        </p:spPr>
        <p:txBody>
          <a:bodyPr wrap="square" rtlCol="0">
            <a:spAutoFit/>
          </a:bodyPr>
          <a:lstStyle/>
          <a:p>
            <a:r>
              <a:rPr lang="fr-FR" sz="2800" dirty="0">
                <a:latin typeface="Lucida Fax" panose="02060602050505020204" pitchFamily="18" charset="0"/>
              </a:rPr>
              <a:t>L'hydrogène est un gaz très inflammable et peut former des mélanges explosifs avec </a:t>
            </a:r>
            <a:r>
              <a:rPr lang="fr-FR" sz="2800" dirty="0" smtClean="0">
                <a:latin typeface="Lucida Fax" panose="02060602050505020204" pitchFamily="18" charset="0"/>
              </a:rPr>
              <a:t>l'air</a:t>
            </a:r>
            <a:endParaRPr lang="fr-FR" sz="2800" dirty="0">
              <a:latin typeface="Lucida Fax" panose="02060602050505020204" pitchFamily="18" charset="0"/>
            </a:endParaRPr>
          </a:p>
        </p:txBody>
      </p:sp>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2687" y="2300576"/>
            <a:ext cx="5894387" cy="3928056"/>
          </a:xfrm>
          <a:prstGeom prst="rect">
            <a:avLst/>
          </a:prstGeom>
        </p:spPr>
      </p:pic>
      <p:sp>
        <p:nvSpPr>
          <p:cNvPr id="6" name="Rectangle 5"/>
          <p:cNvSpPr/>
          <p:nvPr/>
        </p:nvSpPr>
        <p:spPr>
          <a:xfrm>
            <a:off x="9279913" y="998836"/>
            <a:ext cx="2634607" cy="1077218"/>
          </a:xfrm>
          <a:prstGeom prst="rect">
            <a:avLst/>
          </a:prstGeom>
        </p:spPr>
        <p:txBody>
          <a:bodyPr wrap="square">
            <a:spAutoFit/>
          </a:bodyPr>
          <a:lstStyle/>
          <a:p>
            <a:pPr algn="ctr"/>
            <a:r>
              <a:rPr lang="fr-FR" sz="3200" b="1" dirty="0">
                <a:solidFill>
                  <a:srgbClr val="FF0000"/>
                </a:solidFill>
                <a:latin typeface="Bell MT" panose="02020503060305020303" pitchFamily="18" charset="0"/>
              </a:rPr>
              <a:t>Risques </a:t>
            </a:r>
            <a:r>
              <a:rPr lang="fr-FR" sz="3200" b="1" dirty="0" smtClean="0">
                <a:solidFill>
                  <a:srgbClr val="FF0000"/>
                </a:solidFill>
                <a:latin typeface="Bell MT" panose="02020503060305020303" pitchFamily="18" charset="0"/>
              </a:rPr>
              <a:t>de toxique </a:t>
            </a:r>
            <a:endParaRPr lang="fr-FR" sz="3200" b="1" dirty="0">
              <a:solidFill>
                <a:srgbClr val="FF0000"/>
              </a:solidFill>
              <a:latin typeface="Bell MT" panose="02020503060305020303" pitchFamily="18" charset="0"/>
            </a:endParaRPr>
          </a:p>
        </p:txBody>
      </p:sp>
      <p:sp>
        <p:nvSpPr>
          <p:cNvPr id="12" name="ZoneTexte 11"/>
          <p:cNvSpPr txBox="1"/>
          <p:nvPr/>
        </p:nvSpPr>
        <p:spPr>
          <a:xfrm>
            <a:off x="7040572" y="2127030"/>
            <a:ext cx="4532105" cy="4031873"/>
          </a:xfrm>
          <a:prstGeom prst="rect">
            <a:avLst/>
          </a:prstGeom>
          <a:noFill/>
        </p:spPr>
        <p:txBody>
          <a:bodyPr wrap="square" rtlCol="0">
            <a:spAutoFit/>
          </a:bodyPr>
          <a:lstStyle/>
          <a:p>
            <a:r>
              <a:rPr lang="fr-FR" sz="3200" dirty="0">
                <a:latin typeface="Bahnschrift" panose="020B0502040204020203" pitchFamily="34" charset="0"/>
              </a:rPr>
              <a:t>L'hydrogène n'est pas toxique en soi, mais il peut devenir dangereux en remplaçant l'oxygène dans </a:t>
            </a:r>
            <a:r>
              <a:rPr lang="fr-FR" sz="3200" dirty="0" smtClean="0">
                <a:latin typeface="Bahnschrift" panose="020B0502040204020203" pitchFamily="34" charset="0"/>
              </a:rPr>
              <a:t>l'air</a:t>
            </a:r>
            <a:r>
              <a:rPr lang="fr-FR" sz="3200" dirty="0">
                <a:latin typeface="Bahnschrift" panose="020B0502040204020203" pitchFamily="34" charset="0"/>
              </a:rPr>
              <a:t>,</a:t>
            </a:r>
            <a:r>
              <a:rPr lang="fr-FR" sz="3200" dirty="0" smtClean="0">
                <a:latin typeface="Bahnschrift" panose="020B0502040204020203" pitchFamily="34" charset="0"/>
              </a:rPr>
              <a:t> </a:t>
            </a:r>
            <a:r>
              <a:rPr lang="fr-FR" sz="3200" dirty="0">
                <a:latin typeface="Bahnschrift" panose="020B0502040204020203" pitchFamily="34" charset="0"/>
              </a:rPr>
              <a:t>il peut s'accumuler et épuiser l'oxygène disponible</a:t>
            </a:r>
          </a:p>
        </p:txBody>
      </p:sp>
      <p:sp>
        <p:nvSpPr>
          <p:cNvPr id="13" name="Pentagone 12"/>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4" name="Chevron 13"/>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5" name="Pentagone 14"/>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6" name="Chevron 15"/>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7" name="Pentagone 16"/>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8" name="Chevron 17"/>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19" name="Pentagone 18"/>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0" name="Chevron 19"/>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1" name="Rectangle 20"/>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1895892576"/>
      </p:ext>
    </p:extLst>
  </p:cSld>
  <p:clrMapOvr>
    <a:masterClrMapping/>
  </p:clrMapOvr>
  <mc:AlternateContent xmlns:mc="http://schemas.openxmlformats.org/markup-compatibility/2006" xmlns:p14="http://schemas.microsoft.com/office/powerpoint/2010/main">
    <mc:Choice Requires="p14">
      <p:transition spd="slow" p14:dur="2000" advTm="8558"/>
    </mc:Choice>
    <mc:Fallback xmlns="">
      <p:transition spd="slow" advTm="85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xit" presetSubtype="0" fill="hold" grpId="1" nodeType="clickEffect">
                                  <p:stCondLst>
                                    <p:cond delay="0"/>
                                  </p:stCondLst>
                                  <p:childTnLst>
                                    <p:animEffect transition="out" filter="fade">
                                      <p:cBhvr>
                                        <p:cTn id="34" dur="1000"/>
                                        <p:tgtEl>
                                          <p:spTgt spid="8"/>
                                        </p:tgtEl>
                                      </p:cBhvr>
                                    </p:animEffect>
                                    <p:anim calcmode="lin" valueType="num">
                                      <p:cBhvr>
                                        <p:cTn id="35" dur="1000"/>
                                        <p:tgtEl>
                                          <p:spTgt spid="8"/>
                                        </p:tgtEl>
                                        <p:attrNameLst>
                                          <p:attrName>ppt_x</p:attrName>
                                        </p:attrNameLst>
                                      </p:cBhvr>
                                      <p:tavLst>
                                        <p:tav tm="0">
                                          <p:val>
                                            <p:strVal val="ppt_x"/>
                                          </p:val>
                                        </p:tav>
                                        <p:tav tm="100000">
                                          <p:val>
                                            <p:strVal val="ppt_x"/>
                                          </p:val>
                                        </p:tav>
                                      </p:tavLst>
                                    </p:anim>
                                    <p:anim calcmode="lin" valueType="num">
                                      <p:cBhvr>
                                        <p:cTn id="36" dur="100" decel="100000"/>
                                        <p:tgtEl>
                                          <p:spTgt spid="8"/>
                                        </p:tgtEl>
                                        <p:attrNameLst>
                                          <p:attrName>ppt_y</p:attrName>
                                        </p:attrNameLst>
                                      </p:cBhvr>
                                      <p:tavLst>
                                        <p:tav tm="0">
                                          <p:val>
                                            <p:strVal val="ppt_y"/>
                                          </p:val>
                                        </p:tav>
                                        <p:tav tm="100000">
                                          <p:val>
                                            <p:strVal val="ppt_y-.03"/>
                                          </p:val>
                                        </p:tav>
                                      </p:tavLst>
                                    </p:anim>
                                    <p:anim calcmode="lin" valueType="num">
                                      <p:cBhvr>
                                        <p:cTn id="37" dur="900" accel="100000">
                                          <p:stCondLst>
                                            <p:cond delay="100"/>
                                          </p:stCondLst>
                                        </p:cTn>
                                        <p:tgtEl>
                                          <p:spTgt spid="8"/>
                                        </p:tgtEl>
                                        <p:attrNameLst>
                                          <p:attrName>ppt_y</p:attrName>
                                        </p:attrNameLst>
                                      </p:cBhvr>
                                      <p:tavLst>
                                        <p:tav tm="0">
                                          <p:val>
                                            <p:strVal val="ppt_y"/>
                                          </p:val>
                                        </p:tav>
                                        <p:tav tm="100000">
                                          <p:val>
                                            <p:strVal val="ppt_y+1"/>
                                          </p:val>
                                        </p:tav>
                                      </p:tavLst>
                                    </p:anim>
                                    <p:set>
                                      <p:cBhvr>
                                        <p:cTn id="38" dur="1" fill="hold">
                                          <p:stCondLst>
                                            <p:cond delay="999"/>
                                          </p:stCondLst>
                                        </p:cTn>
                                        <p:tgtEl>
                                          <p:spTgt spid="8"/>
                                        </p:tgtEl>
                                        <p:attrNameLst>
                                          <p:attrName>style.visibility</p:attrName>
                                        </p:attrNameLst>
                                      </p:cBhvr>
                                      <p:to>
                                        <p:strVal val="hidden"/>
                                      </p:to>
                                    </p:set>
                                  </p:childTnLst>
                                </p:cTn>
                              </p:par>
                              <p:par>
                                <p:cTn id="39" presetID="37" presetClass="exit" presetSubtype="0" fill="hold" nodeType="withEffect">
                                  <p:stCondLst>
                                    <p:cond delay="0"/>
                                  </p:stCondLst>
                                  <p:childTnLst>
                                    <p:animEffect transition="out" filter="fade">
                                      <p:cBhvr>
                                        <p:cTn id="40" dur="1000"/>
                                        <p:tgtEl>
                                          <p:spTgt spid="9"/>
                                        </p:tgtEl>
                                      </p:cBhvr>
                                    </p:animEffect>
                                    <p:anim calcmode="lin" valueType="num">
                                      <p:cBhvr>
                                        <p:cTn id="41" dur="1000"/>
                                        <p:tgtEl>
                                          <p:spTgt spid="9"/>
                                        </p:tgtEl>
                                        <p:attrNameLst>
                                          <p:attrName>ppt_x</p:attrName>
                                        </p:attrNameLst>
                                      </p:cBhvr>
                                      <p:tavLst>
                                        <p:tav tm="0">
                                          <p:val>
                                            <p:strVal val="ppt_x"/>
                                          </p:val>
                                        </p:tav>
                                        <p:tav tm="100000">
                                          <p:val>
                                            <p:strVal val="ppt_x"/>
                                          </p:val>
                                        </p:tav>
                                      </p:tavLst>
                                    </p:anim>
                                    <p:anim calcmode="lin" valueType="num">
                                      <p:cBhvr>
                                        <p:cTn id="42" dur="100" decel="100000"/>
                                        <p:tgtEl>
                                          <p:spTgt spid="9"/>
                                        </p:tgtEl>
                                        <p:attrNameLst>
                                          <p:attrName>ppt_y</p:attrName>
                                        </p:attrNameLst>
                                      </p:cBhvr>
                                      <p:tavLst>
                                        <p:tav tm="0">
                                          <p:val>
                                            <p:strVal val="ppt_y"/>
                                          </p:val>
                                        </p:tav>
                                        <p:tav tm="100000">
                                          <p:val>
                                            <p:strVal val="ppt_y-.03"/>
                                          </p:val>
                                        </p:tav>
                                      </p:tavLst>
                                    </p:anim>
                                    <p:anim calcmode="lin" valueType="num">
                                      <p:cBhvr>
                                        <p:cTn id="43" dur="900" accel="100000">
                                          <p:stCondLst>
                                            <p:cond delay="100"/>
                                          </p:stCondLst>
                                        </p:cTn>
                                        <p:tgtEl>
                                          <p:spTgt spid="9"/>
                                        </p:tgtEl>
                                        <p:attrNameLst>
                                          <p:attrName>ppt_y</p:attrName>
                                        </p:attrNameLst>
                                      </p:cBhvr>
                                      <p:tavLst>
                                        <p:tav tm="0">
                                          <p:val>
                                            <p:strVal val="ppt_y"/>
                                          </p:val>
                                        </p:tav>
                                        <p:tav tm="100000">
                                          <p:val>
                                            <p:strVal val="ppt_y+1"/>
                                          </p:val>
                                        </p:tav>
                                      </p:tavLst>
                                    </p:anim>
                                    <p:set>
                                      <p:cBhvr>
                                        <p:cTn id="44" dur="1" fill="hold">
                                          <p:stCondLst>
                                            <p:cond delay="999"/>
                                          </p:stCondLst>
                                        </p:cTn>
                                        <p:tgtEl>
                                          <p:spTgt spid="9"/>
                                        </p:tgtEl>
                                        <p:attrNameLst>
                                          <p:attrName>style.visibility</p:attrName>
                                        </p:attrNameLst>
                                      </p:cBhvr>
                                      <p:to>
                                        <p:strVal val="hidden"/>
                                      </p:to>
                                    </p:set>
                                  </p:childTnLst>
                                </p:cTn>
                              </p:par>
                              <p:par>
                                <p:cTn id="45" presetID="37" presetClass="exit" presetSubtype="0" fill="hold" grpId="1" nodeType="withEffect">
                                  <p:stCondLst>
                                    <p:cond delay="0"/>
                                  </p:stCondLst>
                                  <p:childTnLst>
                                    <p:animEffect transition="out" filter="fade">
                                      <p:cBhvr>
                                        <p:cTn id="46" dur="1000"/>
                                        <p:tgtEl>
                                          <p:spTgt spid="10"/>
                                        </p:tgtEl>
                                      </p:cBhvr>
                                    </p:animEffect>
                                    <p:anim calcmode="lin" valueType="num">
                                      <p:cBhvr>
                                        <p:cTn id="47" dur="1000"/>
                                        <p:tgtEl>
                                          <p:spTgt spid="10"/>
                                        </p:tgtEl>
                                        <p:attrNameLst>
                                          <p:attrName>ppt_x</p:attrName>
                                        </p:attrNameLst>
                                      </p:cBhvr>
                                      <p:tavLst>
                                        <p:tav tm="0">
                                          <p:val>
                                            <p:strVal val="ppt_x"/>
                                          </p:val>
                                        </p:tav>
                                        <p:tav tm="100000">
                                          <p:val>
                                            <p:strVal val="ppt_x"/>
                                          </p:val>
                                        </p:tav>
                                      </p:tavLst>
                                    </p:anim>
                                    <p:anim calcmode="lin" valueType="num">
                                      <p:cBhvr>
                                        <p:cTn id="48" dur="100" decel="100000"/>
                                        <p:tgtEl>
                                          <p:spTgt spid="10"/>
                                        </p:tgtEl>
                                        <p:attrNameLst>
                                          <p:attrName>ppt_y</p:attrName>
                                        </p:attrNameLst>
                                      </p:cBhvr>
                                      <p:tavLst>
                                        <p:tav tm="0">
                                          <p:val>
                                            <p:strVal val="ppt_y"/>
                                          </p:val>
                                        </p:tav>
                                        <p:tav tm="100000">
                                          <p:val>
                                            <p:strVal val="ppt_y-.03"/>
                                          </p:val>
                                        </p:tav>
                                      </p:tavLst>
                                    </p:anim>
                                    <p:anim calcmode="lin" valueType="num">
                                      <p:cBhvr>
                                        <p:cTn id="49" dur="900" accel="100000">
                                          <p:stCondLst>
                                            <p:cond delay="100"/>
                                          </p:stCondLst>
                                        </p:cTn>
                                        <p:tgtEl>
                                          <p:spTgt spid="10"/>
                                        </p:tgtEl>
                                        <p:attrNameLst>
                                          <p:attrName>ppt_y</p:attrName>
                                        </p:attrNameLst>
                                      </p:cBhvr>
                                      <p:tavLst>
                                        <p:tav tm="0">
                                          <p:val>
                                            <p:strVal val="ppt_y"/>
                                          </p:val>
                                        </p:tav>
                                        <p:tav tm="100000">
                                          <p:val>
                                            <p:strVal val="ppt_y+1"/>
                                          </p:val>
                                        </p:tav>
                                      </p:tavLst>
                                    </p:anim>
                                    <p:set>
                                      <p:cBhvr>
                                        <p:cTn id="50" dur="1" fill="hold">
                                          <p:stCondLst>
                                            <p:cond delay="999"/>
                                          </p:stCondLst>
                                        </p:cTn>
                                        <p:tgtEl>
                                          <p:spTgt spid="10"/>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anim calcmode="lin" valueType="num">
                                      <p:cBhvr>
                                        <p:cTn id="56" dur="1000" fill="hold"/>
                                        <p:tgtEl>
                                          <p:spTgt spid="6"/>
                                        </p:tgtEl>
                                        <p:attrNameLst>
                                          <p:attrName>ppt_x</p:attrName>
                                        </p:attrNameLst>
                                      </p:cBhvr>
                                      <p:tavLst>
                                        <p:tav tm="0">
                                          <p:val>
                                            <p:strVal val="#ppt_x"/>
                                          </p:val>
                                        </p:tav>
                                        <p:tav tm="100000">
                                          <p:val>
                                            <p:strVal val="#ppt_x"/>
                                          </p:val>
                                        </p:tav>
                                      </p:tavLst>
                                    </p:anim>
                                    <p:anim calcmode="lin" valueType="num">
                                      <p:cBhvr>
                                        <p:cTn id="5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fade">
                                      <p:cBhvr>
                                        <p:cTn id="62" dur="1000"/>
                                        <p:tgtEl>
                                          <p:spTgt spid="5"/>
                                        </p:tgtEl>
                                      </p:cBhvr>
                                    </p:animEffect>
                                    <p:anim calcmode="lin" valueType="num">
                                      <p:cBhvr>
                                        <p:cTn id="63" dur="1000" fill="hold"/>
                                        <p:tgtEl>
                                          <p:spTgt spid="5"/>
                                        </p:tgtEl>
                                        <p:attrNameLst>
                                          <p:attrName>ppt_x</p:attrName>
                                        </p:attrNameLst>
                                      </p:cBhvr>
                                      <p:tavLst>
                                        <p:tav tm="0">
                                          <p:val>
                                            <p:strVal val="#ppt_x"/>
                                          </p:val>
                                        </p:tav>
                                        <p:tav tm="100000">
                                          <p:val>
                                            <p:strVal val="#ppt_x"/>
                                          </p:val>
                                        </p:tav>
                                      </p:tavLst>
                                    </p:anim>
                                    <p:anim calcmode="lin" valueType="num">
                                      <p:cBhvr>
                                        <p:cTn id="6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P spid="10" grpId="0"/>
      <p:bldP spid="10" grpId="1"/>
      <p:bldP spid="6"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Étoile à 6 branches 5"/>
          <p:cNvSpPr/>
          <p:nvPr/>
        </p:nvSpPr>
        <p:spPr>
          <a:xfrm>
            <a:off x="3264839" y="2429704"/>
            <a:ext cx="5434884" cy="2645264"/>
          </a:xfrm>
          <a:prstGeom prst="star6">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4" name="Connecteur droit 13"/>
          <p:cNvCxnSpPr/>
          <p:nvPr/>
        </p:nvCxnSpPr>
        <p:spPr>
          <a:xfrm>
            <a:off x="5653826" y="5215943"/>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flipH="1">
            <a:off x="1762259" y="2570806"/>
            <a:ext cx="321204" cy="63193"/>
          </a:xfrm>
          <a:prstGeom prst="line">
            <a:avLst/>
          </a:prstGeom>
          <a:ln w="38100">
            <a:noFill/>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flipH="1" flipV="1">
            <a:off x="5540600" y="2164649"/>
            <a:ext cx="28442" cy="704350"/>
          </a:xfrm>
          <a:prstGeom prst="line">
            <a:avLst/>
          </a:prstGeom>
          <a:ln w="38100">
            <a:noFill/>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cxnSp>
      <p:sp>
        <p:nvSpPr>
          <p:cNvPr id="53" name="Rectangle à coins arrondis 52"/>
          <p:cNvSpPr/>
          <p:nvPr/>
        </p:nvSpPr>
        <p:spPr>
          <a:xfrm>
            <a:off x="4943550" y="5261032"/>
            <a:ext cx="2009104" cy="1104365"/>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bg1"/>
                </a:solidFill>
              </a:rPr>
              <a:t>La</a:t>
            </a:r>
          </a:p>
          <a:p>
            <a:pPr algn="ctr"/>
            <a:r>
              <a:rPr lang="fr-FR" sz="2800" dirty="0">
                <a:solidFill>
                  <a:schemeClr val="bg1"/>
                </a:solidFill>
              </a:rPr>
              <a:t> biomasse</a:t>
            </a:r>
          </a:p>
        </p:txBody>
      </p:sp>
      <p:sp>
        <p:nvSpPr>
          <p:cNvPr id="55" name="Rectangle à coins arrondis 54"/>
          <p:cNvSpPr/>
          <p:nvPr/>
        </p:nvSpPr>
        <p:spPr>
          <a:xfrm>
            <a:off x="9292748" y="1859824"/>
            <a:ext cx="2151844" cy="1104365"/>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300" dirty="0">
                <a:solidFill>
                  <a:schemeClr val="bg1"/>
                </a:solidFill>
              </a:rPr>
              <a:t>Energies solaire photovoltaïque </a:t>
            </a:r>
          </a:p>
        </p:txBody>
      </p:sp>
      <p:sp>
        <p:nvSpPr>
          <p:cNvPr id="56" name="Rectangle à coins arrondis 55"/>
          <p:cNvSpPr/>
          <p:nvPr/>
        </p:nvSpPr>
        <p:spPr>
          <a:xfrm>
            <a:off x="9602361" y="4708850"/>
            <a:ext cx="2009104" cy="1104365"/>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bg1"/>
                </a:solidFill>
              </a:rPr>
              <a:t>Energies éolienne </a:t>
            </a:r>
          </a:p>
        </p:txBody>
      </p:sp>
      <p:sp>
        <p:nvSpPr>
          <p:cNvPr id="57" name="Rectangle à coins arrondis 56"/>
          <p:cNvSpPr/>
          <p:nvPr/>
        </p:nvSpPr>
        <p:spPr>
          <a:xfrm>
            <a:off x="4943550" y="1120134"/>
            <a:ext cx="2009104" cy="1104365"/>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solidFill>
                  <a:schemeClr val="bg1"/>
                </a:solidFill>
              </a:rPr>
              <a:t>Energies hydraulique </a:t>
            </a:r>
          </a:p>
        </p:txBody>
      </p:sp>
      <p:sp>
        <p:nvSpPr>
          <p:cNvPr id="58" name="Rectangle à coins arrondis 57"/>
          <p:cNvSpPr/>
          <p:nvPr/>
        </p:nvSpPr>
        <p:spPr>
          <a:xfrm>
            <a:off x="703609" y="4719159"/>
            <a:ext cx="2661546" cy="1104365"/>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500" dirty="0">
                <a:solidFill>
                  <a:schemeClr val="bg1"/>
                </a:solidFill>
              </a:rPr>
              <a:t>Electrolyse assistée par plasma </a:t>
            </a:r>
          </a:p>
        </p:txBody>
      </p:sp>
      <p:sp>
        <p:nvSpPr>
          <p:cNvPr id="59" name="Rectangle à coins arrondis 58"/>
          <p:cNvSpPr/>
          <p:nvPr/>
        </p:nvSpPr>
        <p:spPr>
          <a:xfrm>
            <a:off x="703609" y="1859824"/>
            <a:ext cx="2174113" cy="1165696"/>
          </a:xfrm>
          <a:prstGeom prst="roundRect">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dirty="0">
                <a:solidFill>
                  <a:schemeClr val="bg1"/>
                </a:solidFill>
              </a:rPr>
              <a:t>Electrolyse de l’eau</a:t>
            </a:r>
          </a:p>
        </p:txBody>
      </p:sp>
      <p:sp>
        <p:nvSpPr>
          <p:cNvPr id="69" name="ZoneTexte 68"/>
          <p:cNvSpPr txBox="1"/>
          <p:nvPr/>
        </p:nvSpPr>
        <p:spPr>
          <a:xfrm>
            <a:off x="3945690" y="3123659"/>
            <a:ext cx="4224271" cy="1815882"/>
          </a:xfrm>
          <a:prstGeom prst="rect">
            <a:avLst/>
          </a:prstGeom>
          <a:noFill/>
        </p:spPr>
        <p:txBody>
          <a:bodyPr wrap="square" rtlCol="0">
            <a:spAutoFit/>
          </a:bodyPr>
          <a:lstStyle/>
          <a:p>
            <a:pPr algn="ctr"/>
            <a:r>
              <a:rPr lang="fr-FR" sz="2800" dirty="0">
                <a:solidFill>
                  <a:schemeClr val="bg1"/>
                </a:solidFill>
                <a:latin typeface="Agency FB" panose="020B0503020202020204" pitchFamily="34" charset="0"/>
              </a:rPr>
              <a:t>Technique de production d'hydrogène à base d'énergies renouvelables </a:t>
            </a:r>
          </a:p>
          <a:p>
            <a:endParaRPr lang="fr-FR" sz="2800" dirty="0">
              <a:solidFill>
                <a:schemeClr val="bg1"/>
              </a:solidFill>
              <a:latin typeface="Agency FB" panose="020B0503020202020204" pitchFamily="34" charset="0"/>
            </a:endParaRPr>
          </a:p>
        </p:txBody>
      </p:sp>
      <p:sp>
        <p:nvSpPr>
          <p:cNvPr id="31" name="Pentagone 30"/>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32" name="Chevron 31"/>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3" name="Pentagone 32"/>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34" name="Chevron 33"/>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35" name="Pentagone 34"/>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36" name="Chevron 35"/>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7" name="Pentagone 36"/>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38" name="Chevron 37"/>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9" name="Rectangle 38"/>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2249197478"/>
      </p:ext>
    </p:extLst>
  </p:cSld>
  <p:clrMapOvr>
    <a:masterClrMapping/>
  </p:clrMapOvr>
  <mc:AlternateContent xmlns:mc="http://schemas.openxmlformats.org/markup-compatibility/2006" xmlns:p14="http://schemas.microsoft.com/office/powerpoint/2010/main">
    <mc:Choice Requires="p14">
      <p:transition spd="slow" p14:dur="2000" advTm="10083"/>
    </mc:Choice>
    <mc:Fallback xmlns="">
      <p:transition spd="slow" advTm="100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wipe(down)">
                                      <p:cBhvr>
                                        <p:cTn id="14" dur="500"/>
                                        <p:tgtEl>
                                          <p:spTgt spid="69"/>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10"/>
                                        <p:tgtEl>
                                          <p:spTgt spid="59"/>
                                        </p:tgtEl>
                                      </p:cBhvr>
                                    </p:animEffect>
                                    <p:anim calcmode="lin" valueType="num">
                                      <p:cBhvr>
                                        <p:cTn id="20" dur="10" fill="hold"/>
                                        <p:tgtEl>
                                          <p:spTgt spid="59"/>
                                        </p:tgtEl>
                                        <p:attrNameLst>
                                          <p:attrName>ppt_x</p:attrName>
                                        </p:attrNameLst>
                                      </p:cBhvr>
                                      <p:tavLst>
                                        <p:tav tm="0">
                                          <p:val>
                                            <p:strVal val="#ppt_x"/>
                                          </p:val>
                                        </p:tav>
                                        <p:tav tm="100000">
                                          <p:val>
                                            <p:strVal val="#ppt_x"/>
                                          </p:val>
                                        </p:tav>
                                      </p:tavLst>
                                    </p:anim>
                                    <p:anim calcmode="lin" valueType="num">
                                      <p:cBhvr>
                                        <p:cTn id="21" dur="1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mph" presetSubtype="0" fill="hold" grpId="1" nodeType="clickEffect">
                                  <p:stCondLst>
                                    <p:cond delay="0"/>
                                  </p:stCondLst>
                                  <p:childTnLst>
                                    <p:animScale>
                                      <p:cBhvr>
                                        <p:cTn id="25" dur="10" fill="hold"/>
                                        <p:tgtEl>
                                          <p:spTgt spid="59"/>
                                        </p:tgtEl>
                                      </p:cBhvr>
                                      <p:by x="150000" y="150000"/>
                                    </p:animScale>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6" presetClass="emph" presetSubtype="0" fill="hold" grpId="1" nodeType="clickEffect">
                                  <p:stCondLst>
                                    <p:cond delay="0"/>
                                  </p:stCondLst>
                                  <p:childTnLst>
                                    <p:animScale>
                                      <p:cBhvr>
                                        <p:cTn id="36" dur="2000" fill="hold"/>
                                        <p:tgtEl>
                                          <p:spTgt spid="57"/>
                                        </p:tgtEl>
                                      </p:cBhvr>
                                      <p:by x="150000" y="150000"/>
                                    </p:animScale>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fade">
                                      <p:cBhvr>
                                        <p:cTn id="41" dur="1000"/>
                                        <p:tgtEl>
                                          <p:spTgt spid="55"/>
                                        </p:tgtEl>
                                      </p:cBhvr>
                                    </p:animEffect>
                                    <p:anim calcmode="lin" valueType="num">
                                      <p:cBhvr>
                                        <p:cTn id="42" dur="1000" fill="hold"/>
                                        <p:tgtEl>
                                          <p:spTgt spid="55"/>
                                        </p:tgtEl>
                                        <p:attrNameLst>
                                          <p:attrName>ppt_x</p:attrName>
                                        </p:attrNameLst>
                                      </p:cBhvr>
                                      <p:tavLst>
                                        <p:tav tm="0">
                                          <p:val>
                                            <p:strVal val="#ppt_x"/>
                                          </p:val>
                                        </p:tav>
                                        <p:tav tm="100000">
                                          <p:val>
                                            <p:strVal val="#ppt_x"/>
                                          </p:val>
                                        </p:tav>
                                      </p:tavLst>
                                    </p:anim>
                                    <p:anim calcmode="lin" valueType="num">
                                      <p:cBhvr>
                                        <p:cTn id="43"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6" presetClass="emph" presetSubtype="0" fill="hold" grpId="1" nodeType="clickEffect">
                                  <p:stCondLst>
                                    <p:cond delay="0"/>
                                  </p:stCondLst>
                                  <p:childTnLst>
                                    <p:animScale>
                                      <p:cBhvr>
                                        <p:cTn id="47" dur="2000" fill="hold"/>
                                        <p:tgtEl>
                                          <p:spTgt spid="55"/>
                                        </p:tgtEl>
                                      </p:cBhvr>
                                      <p:by x="150000" y="150000"/>
                                    </p:animScale>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1000"/>
                                        <p:tgtEl>
                                          <p:spTgt spid="56"/>
                                        </p:tgtEl>
                                      </p:cBhvr>
                                    </p:animEffect>
                                    <p:anim calcmode="lin" valueType="num">
                                      <p:cBhvr>
                                        <p:cTn id="53" dur="1000" fill="hold"/>
                                        <p:tgtEl>
                                          <p:spTgt spid="56"/>
                                        </p:tgtEl>
                                        <p:attrNameLst>
                                          <p:attrName>ppt_x</p:attrName>
                                        </p:attrNameLst>
                                      </p:cBhvr>
                                      <p:tavLst>
                                        <p:tav tm="0">
                                          <p:val>
                                            <p:strVal val="#ppt_x"/>
                                          </p:val>
                                        </p:tav>
                                        <p:tav tm="100000">
                                          <p:val>
                                            <p:strVal val="#ppt_x"/>
                                          </p:val>
                                        </p:tav>
                                      </p:tavLst>
                                    </p:anim>
                                    <p:anim calcmode="lin" valueType="num">
                                      <p:cBhvr>
                                        <p:cTn id="5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6" presetClass="emph" presetSubtype="0" fill="hold" grpId="1" nodeType="clickEffect">
                                  <p:stCondLst>
                                    <p:cond delay="0"/>
                                  </p:stCondLst>
                                  <p:childTnLst>
                                    <p:animScale>
                                      <p:cBhvr>
                                        <p:cTn id="58" dur="2000" fill="hold"/>
                                        <p:tgtEl>
                                          <p:spTgt spid="56"/>
                                        </p:tgtEl>
                                      </p:cBhvr>
                                      <p:by x="150000" y="150000"/>
                                    </p:animScale>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fade">
                                      <p:cBhvr>
                                        <p:cTn id="63" dur="1000"/>
                                        <p:tgtEl>
                                          <p:spTgt spid="53"/>
                                        </p:tgtEl>
                                      </p:cBhvr>
                                    </p:animEffect>
                                    <p:anim calcmode="lin" valueType="num">
                                      <p:cBhvr>
                                        <p:cTn id="64" dur="1000" fill="hold"/>
                                        <p:tgtEl>
                                          <p:spTgt spid="53"/>
                                        </p:tgtEl>
                                        <p:attrNameLst>
                                          <p:attrName>ppt_x</p:attrName>
                                        </p:attrNameLst>
                                      </p:cBhvr>
                                      <p:tavLst>
                                        <p:tav tm="0">
                                          <p:val>
                                            <p:strVal val="#ppt_x"/>
                                          </p:val>
                                        </p:tav>
                                        <p:tav tm="100000">
                                          <p:val>
                                            <p:strVal val="#ppt_x"/>
                                          </p:val>
                                        </p:tav>
                                      </p:tavLst>
                                    </p:anim>
                                    <p:anim calcmode="lin" valueType="num">
                                      <p:cBhvr>
                                        <p:cTn id="65"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6" presetClass="emph" presetSubtype="0" fill="hold" grpId="1" nodeType="clickEffect">
                                  <p:stCondLst>
                                    <p:cond delay="0"/>
                                  </p:stCondLst>
                                  <p:childTnLst>
                                    <p:animScale>
                                      <p:cBhvr>
                                        <p:cTn id="69" dur="2000" fill="hold"/>
                                        <p:tgtEl>
                                          <p:spTgt spid="53"/>
                                        </p:tgtEl>
                                      </p:cBhvr>
                                      <p:by x="150000" y="150000"/>
                                    </p:animScale>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6" presetClass="emph" presetSubtype="0" fill="hold" grpId="1" nodeType="clickEffect">
                                  <p:stCondLst>
                                    <p:cond delay="0"/>
                                  </p:stCondLst>
                                  <p:childTnLst>
                                    <p:animScale>
                                      <p:cBhvr>
                                        <p:cTn id="80" dur="2000" fill="hold"/>
                                        <p:tgtEl>
                                          <p:spTgt spid="5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3" grpId="0" animBg="1"/>
      <p:bldP spid="53"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56" y="0"/>
            <a:ext cx="12192000" cy="6858000"/>
          </a:xfrm>
          <a:prstGeom prst="rect">
            <a:avLst/>
          </a:prstGeom>
        </p:spPr>
      </p:pic>
      <p:sp>
        <p:nvSpPr>
          <p:cNvPr id="7" name="Bouée 6"/>
          <p:cNvSpPr/>
          <p:nvPr/>
        </p:nvSpPr>
        <p:spPr>
          <a:xfrm>
            <a:off x="6207719" y="1220183"/>
            <a:ext cx="598517" cy="532015"/>
          </a:xfrm>
          <a:prstGeom prst="don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sp>
        <p:nvSpPr>
          <p:cNvPr id="8" name="Bouée 7"/>
          <p:cNvSpPr/>
          <p:nvPr/>
        </p:nvSpPr>
        <p:spPr>
          <a:xfrm>
            <a:off x="3757352" y="3162993"/>
            <a:ext cx="462743" cy="378230"/>
          </a:xfrm>
          <a:prstGeom prst="donut">
            <a:avLst/>
          </a:prstGeom>
          <a:solidFill>
            <a:schemeClr val="accent6">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bg1"/>
              </a:solidFill>
            </a:endParaRPr>
          </a:p>
        </p:txBody>
      </p:sp>
      <p:sp>
        <p:nvSpPr>
          <p:cNvPr id="9" name="Bouée 8"/>
          <p:cNvSpPr/>
          <p:nvPr/>
        </p:nvSpPr>
        <p:spPr>
          <a:xfrm>
            <a:off x="2216726" y="2234739"/>
            <a:ext cx="462743" cy="378230"/>
          </a:xfrm>
          <a:prstGeom prst="donut">
            <a:avLst/>
          </a:prstGeom>
          <a:solidFill>
            <a:schemeClr val="accent6">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bg1"/>
              </a:solidFill>
            </a:endParaRPr>
          </a:p>
        </p:txBody>
      </p:sp>
      <p:sp>
        <p:nvSpPr>
          <p:cNvPr id="10" name="Bouée 9"/>
          <p:cNvSpPr/>
          <p:nvPr/>
        </p:nvSpPr>
        <p:spPr>
          <a:xfrm>
            <a:off x="3296930" y="5010496"/>
            <a:ext cx="462743" cy="378230"/>
          </a:xfrm>
          <a:prstGeom prst="donut">
            <a:avLst/>
          </a:prstGeom>
          <a:solidFill>
            <a:schemeClr val="accent6">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bg1"/>
              </a:solidFill>
            </a:endParaRPr>
          </a:p>
        </p:txBody>
      </p:sp>
      <p:cxnSp>
        <p:nvCxnSpPr>
          <p:cNvPr id="12" name="Connecteur droit 11"/>
          <p:cNvCxnSpPr/>
          <p:nvPr/>
        </p:nvCxnSpPr>
        <p:spPr>
          <a:xfrm flipV="1">
            <a:off x="3607723" y="3757353"/>
            <a:ext cx="299259" cy="79802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flipH="1" flipV="1">
            <a:off x="2679469" y="2859578"/>
            <a:ext cx="512618" cy="14962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Connecteur droit 15"/>
          <p:cNvCxnSpPr/>
          <p:nvPr/>
        </p:nvCxnSpPr>
        <p:spPr>
          <a:xfrm flipV="1">
            <a:off x="3607723" y="1575956"/>
            <a:ext cx="2044932" cy="658783"/>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7268635" y="1086109"/>
            <a:ext cx="5967153" cy="646331"/>
          </a:xfrm>
          <a:prstGeom prst="rect">
            <a:avLst/>
          </a:prstGeom>
          <a:noFill/>
        </p:spPr>
        <p:txBody>
          <a:bodyPr wrap="square" rtlCol="0">
            <a:spAutoFit/>
          </a:bodyPr>
          <a:lstStyle/>
          <a:p>
            <a:r>
              <a:rPr lang="fr-FR" sz="3600" b="1" dirty="0">
                <a:latin typeface="Century Schoolbook" panose="02040604050505020304" pitchFamily="18" charset="0"/>
              </a:rPr>
              <a:t>électrolyse de l’eau </a:t>
            </a:r>
          </a:p>
        </p:txBody>
      </p:sp>
      <p:sp>
        <p:nvSpPr>
          <p:cNvPr id="18" name="ZoneTexte 17"/>
          <p:cNvSpPr txBox="1"/>
          <p:nvPr/>
        </p:nvSpPr>
        <p:spPr>
          <a:xfrm>
            <a:off x="4547060" y="3162993"/>
            <a:ext cx="4646815" cy="1077218"/>
          </a:xfrm>
          <a:prstGeom prst="rect">
            <a:avLst/>
          </a:prstGeom>
          <a:noFill/>
        </p:spPr>
        <p:txBody>
          <a:bodyPr wrap="square" rtlCol="0">
            <a:spAutoFit/>
          </a:bodyPr>
          <a:lstStyle/>
          <a:p>
            <a:r>
              <a:rPr lang="fr-FR" sz="2800" b="1" dirty="0">
                <a:solidFill>
                  <a:schemeClr val="accent6">
                    <a:lumMod val="50000"/>
                  </a:schemeClr>
                </a:solidFill>
                <a:latin typeface="Bahnschrift Light SemiCondensed" panose="020B0502040204020203" pitchFamily="34" charset="0"/>
              </a:rPr>
              <a:t>Electrolyseur  </a:t>
            </a:r>
            <a:r>
              <a:rPr lang="fr-FR" sz="3200" b="1" dirty="0" smtClean="0">
                <a:solidFill>
                  <a:schemeClr val="accent6">
                    <a:lumMod val="50000"/>
                  </a:schemeClr>
                </a:solidFill>
                <a:latin typeface="Bahnschrift Light SemiCondensed" panose="020B0502040204020203" pitchFamily="34" charset="0"/>
              </a:rPr>
              <a:t>a haute température  </a:t>
            </a:r>
            <a:r>
              <a:rPr lang="fr-FR" sz="2800" b="1" dirty="0" smtClean="0">
                <a:solidFill>
                  <a:schemeClr val="accent6">
                    <a:lumMod val="50000"/>
                  </a:schemeClr>
                </a:solidFill>
                <a:latin typeface="Bahnschrift Light SemiCondensed" panose="020B0502040204020203" pitchFamily="34" charset="0"/>
              </a:rPr>
              <a:t> </a:t>
            </a:r>
            <a:r>
              <a:rPr lang="fr-FR" dirty="0"/>
              <a:t>	</a:t>
            </a:r>
          </a:p>
        </p:txBody>
      </p:sp>
      <p:sp>
        <p:nvSpPr>
          <p:cNvPr id="19" name="ZoneTexte 18"/>
          <p:cNvSpPr txBox="1"/>
          <p:nvPr/>
        </p:nvSpPr>
        <p:spPr>
          <a:xfrm>
            <a:off x="3192087" y="2234739"/>
            <a:ext cx="5303520" cy="523220"/>
          </a:xfrm>
          <a:prstGeom prst="rect">
            <a:avLst/>
          </a:prstGeom>
          <a:noFill/>
        </p:spPr>
        <p:txBody>
          <a:bodyPr wrap="square" rtlCol="0">
            <a:spAutoFit/>
          </a:bodyPr>
          <a:lstStyle/>
          <a:p>
            <a:r>
              <a:rPr lang="fr-FR" sz="2400" b="1" dirty="0">
                <a:solidFill>
                  <a:schemeClr val="accent6">
                    <a:lumMod val="50000"/>
                  </a:schemeClr>
                </a:solidFill>
                <a:latin typeface="Bahnschrift Light SemiCondensed" panose="020B0502040204020203" pitchFamily="34" charset="0"/>
              </a:rPr>
              <a:t>Electrolyseur  </a:t>
            </a:r>
            <a:r>
              <a:rPr lang="fr-FR" sz="2800" b="1" dirty="0">
                <a:solidFill>
                  <a:schemeClr val="accent6">
                    <a:lumMod val="50000"/>
                  </a:schemeClr>
                </a:solidFill>
                <a:latin typeface="Bahnschrift Light SemiCondensed" panose="020B0502040204020203" pitchFamily="34" charset="0"/>
              </a:rPr>
              <a:t>alcaline</a:t>
            </a:r>
            <a:endParaRPr lang="fr-FR" sz="2400" b="1" dirty="0">
              <a:solidFill>
                <a:schemeClr val="accent6">
                  <a:lumMod val="50000"/>
                </a:schemeClr>
              </a:solidFill>
              <a:latin typeface="Electrolyseur à haute température"/>
            </a:endParaRPr>
          </a:p>
        </p:txBody>
      </p:sp>
      <p:sp>
        <p:nvSpPr>
          <p:cNvPr id="20" name="ZoneTexte 19"/>
          <p:cNvSpPr txBox="1"/>
          <p:nvPr/>
        </p:nvSpPr>
        <p:spPr>
          <a:xfrm>
            <a:off x="3988723" y="4893002"/>
            <a:ext cx="3857106" cy="830997"/>
          </a:xfrm>
          <a:prstGeom prst="rect">
            <a:avLst/>
          </a:prstGeom>
          <a:noFill/>
        </p:spPr>
        <p:txBody>
          <a:bodyPr wrap="square" rtlCol="0">
            <a:spAutoFit/>
          </a:bodyPr>
          <a:lstStyle/>
          <a:p>
            <a:r>
              <a:rPr lang="fr-FR" sz="2400" b="1" dirty="0">
                <a:solidFill>
                  <a:schemeClr val="accent6">
                    <a:lumMod val="50000"/>
                  </a:schemeClr>
                </a:solidFill>
              </a:rPr>
              <a:t>Electrolyseur PEM (Proton Exchange Membrane)</a:t>
            </a:r>
          </a:p>
        </p:txBody>
      </p:sp>
      <p:sp>
        <p:nvSpPr>
          <p:cNvPr id="29" name="Pentagone 28"/>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30" name="Chevron 29"/>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1" name="Pentagone 30"/>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32" name="Chevron 31"/>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33" name="Pentagone 32"/>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34" name="Chevron 33"/>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5" name="Pentagone 34"/>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36" name="Chevron 35"/>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37" name="Rectangle 36"/>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1038158324"/>
      </p:ext>
    </p:extLst>
  </p:cSld>
  <p:clrMapOvr>
    <a:masterClrMapping/>
  </p:clrMapOvr>
  <mc:AlternateContent xmlns:mc="http://schemas.openxmlformats.org/markup-compatibility/2006" xmlns:p14="http://schemas.microsoft.com/office/powerpoint/2010/main">
    <mc:Choice Requires="p14">
      <p:transition spd="slow" p14:dur="2000" advTm="7882"/>
    </mc:Choice>
    <mc:Fallback xmlns="">
      <p:transition spd="slow" advTm="78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ZoneTexte 5"/>
          <p:cNvSpPr txBox="1"/>
          <p:nvPr/>
        </p:nvSpPr>
        <p:spPr>
          <a:xfrm>
            <a:off x="3011978" y="797508"/>
            <a:ext cx="6168044" cy="1538883"/>
          </a:xfrm>
          <a:prstGeom prst="rect">
            <a:avLst/>
          </a:prstGeom>
          <a:noFill/>
        </p:spPr>
        <p:txBody>
          <a:bodyPr wrap="square" rtlCol="0">
            <a:spAutoFit/>
          </a:bodyPr>
          <a:lstStyle/>
          <a:p>
            <a:pPr algn="ctr"/>
            <a:r>
              <a:rPr lang="fr-FR" sz="4800" b="1" dirty="0" smtClean="0">
                <a:solidFill>
                  <a:schemeClr val="accent6">
                    <a:lumMod val="50000"/>
                  </a:schemeClr>
                </a:solidFill>
                <a:latin typeface="Bradley Hand ITC" panose="03070402050302030203" pitchFamily="66" charset="0"/>
              </a:rPr>
              <a:t>Electrolyseur  </a:t>
            </a:r>
            <a:r>
              <a:rPr lang="fr-FR" sz="5400" b="1" dirty="0">
                <a:solidFill>
                  <a:schemeClr val="accent6">
                    <a:lumMod val="50000"/>
                  </a:schemeClr>
                </a:solidFill>
                <a:latin typeface="Bradley Hand ITC" panose="03070402050302030203" pitchFamily="66" charset="0"/>
              </a:rPr>
              <a:t>alcaline</a:t>
            </a:r>
            <a:r>
              <a:rPr lang="fr-FR" sz="4800" b="1" dirty="0">
                <a:solidFill>
                  <a:schemeClr val="accent6">
                    <a:lumMod val="50000"/>
                  </a:schemeClr>
                </a:solidFill>
                <a:latin typeface="Bradley Hand ITC" panose="03070402050302030203" pitchFamily="66" charset="0"/>
              </a:rPr>
              <a:t> </a:t>
            </a:r>
            <a:r>
              <a:rPr lang="fr-FR" sz="2000" b="1" dirty="0">
                <a:latin typeface="Bradley Hand ITC" panose="03070402050302030203" pitchFamily="66" charset="0"/>
              </a:rPr>
              <a:t>	</a:t>
            </a:r>
          </a:p>
          <a:p>
            <a:pPr algn="ctr"/>
            <a:endParaRPr lang="fr-FR" sz="2000" b="1" dirty="0">
              <a:latin typeface="Bradley Hand ITC" panose="03070402050302030203" pitchFamily="66" charset="0"/>
            </a:endParaRPr>
          </a:p>
        </p:txBody>
      </p:sp>
      <p:pic>
        <p:nvPicPr>
          <p:cNvPr id="7" name="image13.png"/>
          <p:cNvPicPr/>
          <p:nvPr/>
        </p:nvPicPr>
        <p:blipFill>
          <a:blip r:embed="rId4" cstate="print"/>
          <a:stretch>
            <a:fillRect/>
          </a:stretch>
        </p:blipFill>
        <p:spPr>
          <a:xfrm>
            <a:off x="619082" y="2200484"/>
            <a:ext cx="2635250" cy="3140710"/>
          </a:xfrm>
          <a:prstGeom prst="rect">
            <a:avLst/>
          </a:prstGeom>
          <a:ln>
            <a:solidFill>
              <a:schemeClr val="accent1"/>
            </a:solidFill>
          </a:ln>
        </p:spPr>
      </p:pic>
      <p:pic>
        <p:nvPicPr>
          <p:cNvPr id="8" name="image14.jpeg"/>
          <p:cNvPicPr/>
          <p:nvPr/>
        </p:nvPicPr>
        <p:blipFill>
          <a:blip r:embed="rId5" cstate="print"/>
          <a:stretch>
            <a:fillRect/>
          </a:stretch>
        </p:blipFill>
        <p:spPr>
          <a:xfrm>
            <a:off x="8944540" y="1899354"/>
            <a:ext cx="2892769" cy="3151505"/>
          </a:xfrm>
          <a:prstGeom prst="rect">
            <a:avLst/>
          </a:prstGeom>
          <a:ln>
            <a:solidFill>
              <a:schemeClr val="accent1"/>
            </a:solidFill>
          </a:ln>
        </p:spPr>
      </p:pic>
      <p:sp>
        <p:nvSpPr>
          <p:cNvPr id="9" name="ZoneTexte 8"/>
          <p:cNvSpPr txBox="1"/>
          <p:nvPr/>
        </p:nvSpPr>
        <p:spPr>
          <a:xfrm>
            <a:off x="8659752" y="5318005"/>
            <a:ext cx="3773979" cy="1077218"/>
          </a:xfrm>
          <a:prstGeom prst="rect">
            <a:avLst/>
          </a:prstGeom>
          <a:noFill/>
        </p:spPr>
        <p:txBody>
          <a:bodyPr wrap="square" rtlCol="0">
            <a:spAutoFit/>
          </a:bodyPr>
          <a:lstStyle/>
          <a:p>
            <a:pPr algn="ctr"/>
            <a:r>
              <a:rPr lang="fr-FR" sz="3200" dirty="0">
                <a:latin typeface="Bahnschrift Light SemiCondensed" panose="020B0502040204020203" pitchFamily="34" charset="0"/>
              </a:rPr>
              <a:t>Electrolyseur alcalin standard</a:t>
            </a:r>
          </a:p>
        </p:txBody>
      </p:sp>
      <p:sp>
        <p:nvSpPr>
          <p:cNvPr id="13" name="ZoneTexte 12"/>
          <p:cNvSpPr txBox="1"/>
          <p:nvPr/>
        </p:nvSpPr>
        <p:spPr>
          <a:xfrm>
            <a:off x="241731" y="5475184"/>
            <a:ext cx="3757353" cy="1077218"/>
          </a:xfrm>
          <a:prstGeom prst="rect">
            <a:avLst/>
          </a:prstGeom>
          <a:noFill/>
        </p:spPr>
        <p:txBody>
          <a:bodyPr wrap="square" rtlCol="0">
            <a:spAutoFit/>
          </a:bodyPr>
          <a:lstStyle/>
          <a:p>
            <a:r>
              <a:rPr lang="fr-FR" sz="3200" dirty="0">
                <a:latin typeface="Bahnschrift Light SemiCondensed" panose="020B0502040204020203" pitchFamily="34" charset="0"/>
              </a:rPr>
              <a:t>Electrolyseur alcalin </a:t>
            </a:r>
          </a:p>
          <a:p>
            <a:endParaRPr lang="fr-FR" sz="3200" dirty="0"/>
          </a:p>
        </p:txBody>
      </p:sp>
      <p:sp>
        <p:nvSpPr>
          <p:cNvPr id="19" name="Pentagone 18"/>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20" name="Chevron 19"/>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1" name="Pentagone 20"/>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22" name="Chevron 21"/>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23" name="Pentagone 22"/>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4" name="Chevron 23"/>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5" name="Pentagone 24"/>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6" name="Chevron 25"/>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7" name="Rectangle 26"/>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28" name="Organigramme : Alternative 27"/>
          <p:cNvSpPr/>
          <p:nvPr/>
        </p:nvSpPr>
        <p:spPr>
          <a:xfrm>
            <a:off x="3873414" y="2634556"/>
            <a:ext cx="4635901" cy="2542462"/>
          </a:xfrm>
          <a:prstGeom prst="flowChartAlternateProcess">
            <a:avLst/>
          </a:prstGeom>
          <a:scene3d>
            <a:camera prst="orthographicFront"/>
            <a:lightRig rig="threePt" dir="t"/>
          </a:scene3d>
          <a:sp3d>
            <a:bevelT/>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t>Les ions Hydrogène sont attirés par la </a:t>
            </a:r>
            <a:r>
              <a:rPr lang="fr-FR" sz="2000" dirty="0" smtClean="0">
                <a:solidFill>
                  <a:srgbClr val="FF0000"/>
                </a:solidFill>
              </a:rPr>
              <a:t>cathode</a:t>
            </a:r>
            <a:r>
              <a:rPr lang="fr-FR" sz="2000" dirty="0" smtClean="0"/>
              <a:t> chargée négativement ou ils se combinent pour former du </a:t>
            </a:r>
            <a:r>
              <a:rPr lang="fr-FR" sz="2000" dirty="0" smtClean="0">
                <a:solidFill>
                  <a:srgbClr val="FF0000"/>
                </a:solidFill>
              </a:rPr>
              <a:t>H2</a:t>
            </a:r>
            <a:r>
              <a:rPr lang="fr-FR" sz="2000" dirty="0" smtClean="0"/>
              <a:t>, tandis que les ions hydroxyde a </a:t>
            </a:r>
            <a:r>
              <a:rPr lang="fr-FR" sz="2000" dirty="0" smtClean="0">
                <a:solidFill>
                  <a:srgbClr val="0070C0"/>
                </a:solidFill>
              </a:rPr>
              <a:t>l’anode</a:t>
            </a:r>
            <a:r>
              <a:rPr lang="fr-FR" sz="2000" dirty="0" smtClean="0"/>
              <a:t> perdent des électrons pour former de l’eau et de </a:t>
            </a:r>
            <a:r>
              <a:rPr lang="fr-FR" sz="2000" dirty="0" smtClean="0">
                <a:solidFill>
                  <a:srgbClr val="0070C0"/>
                </a:solidFill>
              </a:rPr>
              <a:t>l’oxygène. </a:t>
            </a:r>
            <a:r>
              <a:rPr lang="fr-FR" sz="2000" dirty="0" smtClean="0">
                <a:solidFill>
                  <a:schemeClr val="bg1"/>
                </a:solidFill>
              </a:rPr>
              <a:t>avec une pression de 1 a 50 bar dans une </a:t>
            </a:r>
            <a:r>
              <a:rPr lang="fr-FR" sz="2000" dirty="0" err="1" smtClean="0">
                <a:solidFill>
                  <a:schemeClr val="bg1"/>
                </a:solidFill>
              </a:rPr>
              <a:t>tempirateur</a:t>
            </a:r>
            <a:r>
              <a:rPr lang="fr-FR" sz="2000" dirty="0" smtClean="0">
                <a:solidFill>
                  <a:schemeClr val="bg1"/>
                </a:solidFill>
              </a:rPr>
              <a:t> moyenne de 60 a 90°C  </a:t>
            </a:r>
            <a:endParaRPr lang="fr-FR" sz="2000" dirty="0">
              <a:solidFill>
                <a:schemeClr val="bg1"/>
              </a:solidFill>
            </a:endParaRPr>
          </a:p>
        </p:txBody>
      </p:sp>
    </p:spTree>
    <p:custDataLst>
      <p:tags r:id="rId1"/>
    </p:custDataLst>
    <p:extLst>
      <p:ext uri="{BB962C8B-B14F-4D97-AF65-F5344CB8AC3E}">
        <p14:creationId xmlns:p14="http://schemas.microsoft.com/office/powerpoint/2010/main" val="300784908"/>
      </p:ext>
    </p:extLst>
  </p:cSld>
  <p:clrMapOvr>
    <a:masterClrMapping/>
  </p:clrMapOvr>
  <mc:AlternateContent xmlns:mc="http://schemas.openxmlformats.org/markup-compatibility/2006" xmlns:p14="http://schemas.microsoft.com/office/powerpoint/2010/main">
    <mc:Choice Requires="p14">
      <p:transition spd="slow" p14:dur="2000" advTm="8036"/>
    </mc:Choice>
    <mc:Fallback xmlns="">
      <p:transition spd="slow" advTm="8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6"/>
                                        </p:tgtEl>
                                        <p:attrNameLst>
                                          <p:attrName>ppt_y</p:attrName>
                                        </p:attrNameLst>
                                      </p:cBhvr>
                                      <p:tavLst>
                                        <p:tav tm="0">
                                          <p:val>
                                            <p:strVal val="#ppt_y"/>
                                          </p:val>
                                        </p:tav>
                                        <p:tav tm="100000">
                                          <p:val>
                                            <p:strVal val="#ppt_y"/>
                                          </p:val>
                                        </p:tav>
                                      </p:tavLst>
                                    </p:anim>
                                    <p:anim calcmode="lin" valueType="num">
                                      <p:cBhvr>
                                        <p:cTn id="9" dur="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5" presetClass="entr" presetSubtype="0"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1000" fill="hold"/>
                                        <p:tgtEl>
                                          <p:spTgt spid="28"/>
                                        </p:tgtEl>
                                        <p:attrNameLst>
                                          <p:attrName>ppt_w</p:attrName>
                                        </p:attrNameLst>
                                      </p:cBhvr>
                                      <p:tavLst>
                                        <p:tav tm="0">
                                          <p:val>
                                            <p:fltVal val="0"/>
                                          </p:val>
                                        </p:tav>
                                        <p:tav tm="100000">
                                          <p:val>
                                            <p:strVal val="#ppt_w"/>
                                          </p:val>
                                        </p:tav>
                                      </p:tavLst>
                                    </p:anim>
                                    <p:anim calcmode="lin" valueType="num">
                                      <p:cBhvr>
                                        <p:cTn id="45" dur="1000" fill="hold"/>
                                        <p:tgtEl>
                                          <p:spTgt spid="28"/>
                                        </p:tgtEl>
                                        <p:attrNameLst>
                                          <p:attrName>ppt_h</p:attrName>
                                        </p:attrNameLst>
                                      </p:cBhvr>
                                      <p:tavLst>
                                        <p:tav tm="0">
                                          <p:val>
                                            <p:fltVal val="0"/>
                                          </p:val>
                                        </p:tav>
                                        <p:tav tm="100000">
                                          <p:val>
                                            <p:strVal val="#ppt_h"/>
                                          </p:val>
                                        </p:tav>
                                      </p:tavLst>
                                    </p:anim>
                                    <p:anim calcmode="lin" valueType="num">
                                      <p:cBhvr>
                                        <p:cTn id="46"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8" fill="hold">
                      <p:stCondLst>
                        <p:cond delay="indefinite"/>
                      </p:stCondLst>
                      <p:childTnLst>
                        <p:par>
                          <p:cTn id="49" fill="hold">
                            <p:stCondLst>
                              <p:cond delay="0"/>
                            </p:stCondLst>
                            <p:childTnLst>
                              <p:par>
                                <p:cTn id="50" presetID="6" presetClass="emph" presetSubtype="0" fill="hold" grpId="3" nodeType="clickEffect">
                                  <p:stCondLst>
                                    <p:cond delay="0"/>
                                  </p:stCondLst>
                                  <p:childTnLst>
                                    <p:animScale>
                                      <p:cBhvr>
                                        <p:cTn id="51" dur="2000" fill="hold"/>
                                        <p:tgtEl>
                                          <p:spTgt spid="2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3" grpId="0"/>
      <p:bldP spid="28" grpId="0" animBg="1"/>
      <p:bldP spid="28" grpId="3"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ZoneTexte 6"/>
          <p:cNvSpPr txBox="1"/>
          <p:nvPr/>
        </p:nvSpPr>
        <p:spPr>
          <a:xfrm>
            <a:off x="3228108" y="659851"/>
            <a:ext cx="5735782" cy="1569660"/>
          </a:xfrm>
          <a:prstGeom prst="rect">
            <a:avLst/>
          </a:prstGeom>
          <a:noFill/>
        </p:spPr>
        <p:txBody>
          <a:bodyPr wrap="square" rtlCol="0">
            <a:spAutoFit/>
          </a:bodyPr>
          <a:lstStyle/>
          <a:p>
            <a:pPr algn="ctr"/>
            <a:r>
              <a:rPr lang="fr-FR" sz="4800" b="1" dirty="0">
                <a:solidFill>
                  <a:schemeClr val="accent6">
                    <a:lumMod val="75000"/>
                  </a:schemeClr>
                </a:solidFill>
                <a:latin typeface="Bradley Hand ITC" panose="03070402050302030203" pitchFamily="66" charset="0"/>
              </a:rPr>
              <a:t>Electrolyseur à haute température</a:t>
            </a:r>
          </a:p>
        </p:txBody>
      </p:sp>
      <p:pic>
        <p:nvPicPr>
          <p:cNvPr id="9" name="image24.jpeg"/>
          <p:cNvPicPr/>
          <p:nvPr/>
        </p:nvPicPr>
        <p:blipFill>
          <a:blip r:embed="rId4" cstate="print"/>
          <a:stretch>
            <a:fillRect/>
          </a:stretch>
        </p:blipFill>
        <p:spPr>
          <a:xfrm>
            <a:off x="8932063" y="2371670"/>
            <a:ext cx="2534285" cy="2760690"/>
          </a:xfrm>
          <a:prstGeom prst="rect">
            <a:avLst/>
          </a:prstGeom>
          <a:ln>
            <a:solidFill>
              <a:schemeClr val="accent1"/>
            </a:solidFill>
          </a:ln>
        </p:spPr>
      </p:pic>
      <p:pic>
        <p:nvPicPr>
          <p:cNvPr id="18" name="Imag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6782" y="2351611"/>
            <a:ext cx="2496590" cy="2800808"/>
          </a:xfrm>
          <a:prstGeom prst="rect">
            <a:avLst/>
          </a:prstGeom>
        </p:spPr>
      </p:pic>
      <p:sp>
        <p:nvSpPr>
          <p:cNvPr id="19" name="ZoneTexte 18"/>
          <p:cNvSpPr txBox="1"/>
          <p:nvPr/>
        </p:nvSpPr>
        <p:spPr>
          <a:xfrm>
            <a:off x="8930236" y="5317402"/>
            <a:ext cx="2840586" cy="523220"/>
          </a:xfrm>
          <a:prstGeom prst="rect">
            <a:avLst/>
          </a:prstGeom>
          <a:noFill/>
        </p:spPr>
        <p:txBody>
          <a:bodyPr wrap="square" rtlCol="0">
            <a:spAutoFit/>
          </a:bodyPr>
          <a:lstStyle/>
          <a:p>
            <a:r>
              <a:rPr lang="fr-FR" sz="2800" dirty="0">
                <a:latin typeface="Bahnschrift Light SemiCondensed" panose="020B0502040204020203" pitchFamily="34" charset="0"/>
              </a:rPr>
              <a:t>d’électrolyse SOEC</a:t>
            </a:r>
          </a:p>
        </p:txBody>
      </p:sp>
      <p:sp>
        <p:nvSpPr>
          <p:cNvPr id="20" name="ZoneTexte 19"/>
          <p:cNvSpPr txBox="1"/>
          <p:nvPr/>
        </p:nvSpPr>
        <p:spPr>
          <a:xfrm>
            <a:off x="8777560" y="5880741"/>
            <a:ext cx="3329046" cy="400110"/>
          </a:xfrm>
          <a:prstGeom prst="rect">
            <a:avLst/>
          </a:prstGeom>
          <a:noFill/>
        </p:spPr>
        <p:txBody>
          <a:bodyPr wrap="square" rtlCol="0">
            <a:spAutoFit/>
          </a:bodyPr>
          <a:lstStyle/>
          <a:p>
            <a:r>
              <a:rPr lang="fr-FR" sz="2000" dirty="0"/>
              <a:t>(Solid Oxide Electrolyzer Cell)</a:t>
            </a:r>
          </a:p>
        </p:txBody>
      </p:sp>
      <p:sp>
        <p:nvSpPr>
          <p:cNvPr id="21" name="ZoneTexte 20"/>
          <p:cNvSpPr txBox="1"/>
          <p:nvPr/>
        </p:nvSpPr>
        <p:spPr>
          <a:xfrm>
            <a:off x="373481" y="5363569"/>
            <a:ext cx="3212668" cy="523220"/>
          </a:xfrm>
          <a:prstGeom prst="rect">
            <a:avLst/>
          </a:prstGeom>
          <a:noFill/>
        </p:spPr>
        <p:txBody>
          <a:bodyPr wrap="square" rtlCol="0">
            <a:spAutoFit/>
          </a:bodyPr>
          <a:lstStyle/>
          <a:p>
            <a:pPr algn="ctr"/>
            <a:r>
              <a:rPr lang="fr-FR" sz="2800" dirty="0"/>
              <a:t>cellule </a:t>
            </a:r>
            <a:r>
              <a:rPr lang="fr-FR" sz="2800" dirty="0" smtClean="0"/>
              <a:t>d’électrolyse</a:t>
            </a:r>
            <a:endParaRPr lang="fr-FR" sz="2800" dirty="0"/>
          </a:p>
        </p:txBody>
      </p:sp>
      <p:sp>
        <p:nvSpPr>
          <p:cNvPr id="15" name="Pentagone 1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6" name="Chevron 1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2" name="Pentagone 21"/>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23" name="Chevron 22"/>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24" name="Pentagone 23"/>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5" name="Chevron 24"/>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6" name="Pentagone 25"/>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7" name="Chevron 26"/>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8" name="Rectangle 27"/>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29" name="Organigramme : Alternative 28"/>
          <p:cNvSpPr/>
          <p:nvPr/>
        </p:nvSpPr>
        <p:spPr>
          <a:xfrm>
            <a:off x="3882984" y="2782957"/>
            <a:ext cx="4452533" cy="2580612"/>
          </a:xfrm>
          <a:prstGeom prst="flowChartAlternateProcess">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400" dirty="0" smtClean="0"/>
              <a:t>Est un processus électrochimique qui utiliser des température élevées (600-800°C) et un électrolyte solide pour produire de l’hydrogène a partir de la vapeur d’eau , dans une pression de 5 a 30 bar  </a:t>
            </a:r>
            <a:endParaRPr lang="fr-FR" sz="2400" dirty="0"/>
          </a:p>
        </p:txBody>
      </p:sp>
    </p:spTree>
    <p:custDataLst>
      <p:tags r:id="rId1"/>
    </p:custDataLst>
    <p:extLst>
      <p:ext uri="{BB962C8B-B14F-4D97-AF65-F5344CB8AC3E}">
        <p14:creationId xmlns:p14="http://schemas.microsoft.com/office/powerpoint/2010/main" val="1233649996"/>
      </p:ext>
    </p:extLst>
  </p:cSld>
  <p:clrMapOvr>
    <a:masterClrMapping/>
  </p:clrMapOvr>
  <mc:AlternateContent xmlns:mc="http://schemas.openxmlformats.org/markup-compatibility/2006" xmlns:p14="http://schemas.microsoft.com/office/powerpoint/2010/main">
    <mc:Choice Requires="p14">
      <p:transition spd="slow" p14:dur="2000" advTm="7664"/>
    </mc:Choice>
    <mc:Fallback xmlns="">
      <p:transition spd="slow" advTm="7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7"/>
                                        </p:tgtEl>
                                        <p:attrNameLst>
                                          <p:attrName>ppt_y</p:attrName>
                                        </p:attrNameLst>
                                      </p:cBhvr>
                                      <p:tavLst>
                                        <p:tav tm="0">
                                          <p:val>
                                            <p:strVal val="#ppt_y"/>
                                          </p:val>
                                        </p:tav>
                                        <p:tav tm="100000">
                                          <p:val>
                                            <p:strVal val="#ppt_y"/>
                                          </p:val>
                                        </p:tav>
                                      </p:tavLst>
                                    </p:anim>
                                    <p:anim calcmode="lin" valueType="num">
                                      <p:cBhvr>
                                        <p:cTn id="9" dur="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down)">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25" presetClass="entr" presetSubtype="0"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500" decel="50000" fill="hold">
                                          <p:stCondLst>
                                            <p:cond delay="0"/>
                                          </p:stCondLst>
                                        </p:cTn>
                                        <p:tgtEl>
                                          <p:spTgt spid="2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9"/>
                                        </p:tgtEl>
                                        <p:attrNameLst>
                                          <p:attrName>ppt_w</p:attrName>
                                        </p:attrNameLst>
                                      </p:cBhvr>
                                      <p:tavLst>
                                        <p:tav tm="0">
                                          <p:val>
                                            <p:strVal val="#ppt_w*.05"/>
                                          </p:val>
                                        </p:tav>
                                        <p:tav tm="100000">
                                          <p:val>
                                            <p:strVal val="#ppt_w"/>
                                          </p:val>
                                        </p:tav>
                                      </p:tavLst>
                                    </p:anim>
                                    <p:anim calcmode="lin" valueType="num">
                                      <p:cBhvr>
                                        <p:cTn id="52" dur="1000" fill="hold"/>
                                        <p:tgtEl>
                                          <p:spTgt spid="2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9"/>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mph" presetSubtype="0" fill="hold" grpId="2" nodeType="clickEffect">
                                  <p:stCondLst>
                                    <p:cond delay="0"/>
                                  </p:stCondLst>
                                  <p:childTnLst>
                                    <p:animScale>
                                      <p:cBhvr>
                                        <p:cTn id="60" dur="2000" fill="hold"/>
                                        <p:tgtEl>
                                          <p:spTgt spid="2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20" grpId="0"/>
      <p:bldP spid="21" grpId="0"/>
      <p:bldP spid="29" grpId="0" animBg="1"/>
      <p:bldP spid="29"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04"/>
            <a:ext cx="12192000" cy="6858000"/>
          </a:xfrm>
          <a:prstGeom prst="rect">
            <a:avLst/>
          </a:prstGeom>
        </p:spPr>
      </p:pic>
      <p:sp>
        <p:nvSpPr>
          <p:cNvPr id="5" name="ZoneTexte 4"/>
          <p:cNvSpPr txBox="1"/>
          <p:nvPr/>
        </p:nvSpPr>
        <p:spPr>
          <a:xfrm>
            <a:off x="1842653" y="819077"/>
            <a:ext cx="8412480" cy="2123658"/>
          </a:xfrm>
          <a:prstGeom prst="rect">
            <a:avLst/>
          </a:prstGeom>
          <a:noFill/>
        </p:spPr>
        <p:txBody>
          <a:bodyPr wrap="square" rtlCol="0">
            <a:spAutoFit/>
          </a:bodyPr>
          <a:lstStyle/>
          <a:p>
            <a:pPr algn="ctr"/>
            <a:r>
              <a:rPr lang="fr-FR" sz="4400" b="1" dirty="0">
                <a:solidFill>
                  <a:schemeClr val="accent6">
                    <a:lumMod val="50000"/>
                  </a:schemeClr>
                </a:solidFill>
                <a:latin typeface="Bradley Hand ITC" panose="03070402050302030203" pitchFamily="66" charset="0"/>
              </a:rPr>
              <a:t>Electrolyseur PEM (Proton Exchange Membrane)</a:t>
            </a:r>
          </a:p>
          <a:p>
            <a:pPr algn="ctr"/>
            <a:endParaRPr lang="fr-FR" sz="4400" dirty="0">
              <a:latin typeface="Bradley Hand ITC" panose="03070402050302030203" pitchFamily="66" charset="0"/>
            </a:endParaRPr>
          </a:p>
        </p:txBody>
      </p:sp>
      <p:pic>
        <p:nvPicPr>
          <p:cNvPr id="6" name="image18.png"/>
          <p:cNvPicPr/>
          <p:nvPr/>
        </p:nvPicPr>
        <p:blipFill>
          <a:blip r:embed="rId4" cstate="print"/>
          <a:stretch>
            <a:fillRect/>
          </a:stretch>
        </p:blipFill>
        <p:spPr>
          <a:xfrm>
            <a:off x="798021" y="2447561"/>
            <a:ext cx="2926080" cy="2560320"/>
          </a:xfrm>
          <a:prstGeom prst="rect">
            <a:avLst/>
          </a:prstGeom>
          <a:ln>
            <a:solidFill>
              <a:schemeClr val="accent1"/>
            </a:solidFill>
          </a:ln>
        </p:spPr>
      </p:pic>
      <p:pic>
        <p:nvPicPr>
          <p:cNvPr id="7" name="image19.jpeg"/>
          <p:cNvPicPr/>
          <p:nvPr/>
        </p:nvPicPr>
        <p:blipFill>
          <a:blip r:embed="rId5" cstate="print"/>
          <a:stretch>
            <a:fillRect/>
          </a:stretch>
        </p:blipFill>
        <p:spPr>
          <a:xfrm>
            <a:off x="8780379" y="2352846"/>
            <a:ext cx="2682241" cy="2560320"/>
          </a:xfrm>
          <a:prstGeom prst="rect">
            <a:avLst/>
          </a:prstGeom>
          <a:ln>
            <a:solidFill>
              <a:schemeClr val="accent1"/>
            </a:solidFill>
          </a:ln>
        </p:spPr>
      </p:pic>
      <p:sp>
        <p:nvSpPr>
          <p:cNvPr id="8" name="ZoneTexte 7"/>
          <p:cNvSpPr txBox="1"/>
          <p:nvPr/>
        </p:nvSpPr>
        <p:spPr>
          <a:xfrm>
            <a:off x="798021" y="5241917"/>
            <a:ext cx="2926080" cy="523220"/>
          </a:xfrm>
          <a:prstGeom prst="rect">
            <a:avLst/>
          </a:prstGeom>
          <a:noFill/>
        </p:spPr>
        <p:txBody>
          <a:bodyPr wrap="square" rtlCol="0">
            <a:spAutoFit/>
          </a:bodyPr>
          <a:lstStyle/>
          <a:p>
            <a:r>
              <a:rPr lang="fr-FR" sz="2800" dirty="0" smtClean="0">
                <a:latin typeface="Bahnschrift Light SemiCondensed" panose="020B0502040204020203" pitchFamily="34" charset="0"/>
              </a:rPr>
              <a:t>électrolyseur </a:t>
            </a:r>
            <a:r>
              <a:rPr lang="fr-FR" sz="2800" dirty="0">
                <a:latin typeface="Bahnschrift Light SemiCondensed" panose="020B0502040204020203" pitchFamily="34" charset="0"/>
              </a:rPr>
              <a:t>PEM </a:t>
            </a:r>
          </a:p>
        </p:txBody>
      </p:sp>
      <p:sp>
        <p:nvSpPr>
          <p:cNvPr id="9" name="ZoneTexte 8"/>
          <p:cNvSpPr txBox="1"/>
          <p:nvPr/>
        </p:nvSpPr>
        <p:spPr>
          <a:xfrm>
            <a:off x="8711738" y="4913166"/>
            <a:ext cx="2975957" cy="1384995"/>
          </a:xfrm>
          <a:prstGeom prst="rect">
            <a:avLst/>
          </a:prstGeom>
          <a:noFill/>
        </p:spPr>
        <p:txBody>
          <a:bodyPr wrap="square" rtlCol="0">
            <a:spAutoFit/>
          </a:bodyPr>
          <a:lstStyle/>
          <a:p>
            <a:pPr algn="ctr"/>
            <a:r>
              <a:rPr lang="fr-FR" sz="2800" dirty="0">
                <a:latin typeface="Electrolyseur à haute température"/>
              </a:rPr>
              <a:t>Mono cellule Electrolyseur PEM</a:t>
            </a:r>
          </a:p>
        </p:txBody>
      </p:sp>
      <p:sp>
        <p:nvSpPr>
          <p:cNvPr id="14" name="Organigramme : Alternative 13"/>
          <p:cNvSpPr/>
          <p:nvPr/>
        </p:nvSpPr>
        <p:spPr>
          <a:xfrm>
            <a:off x="4031671" y="3205002"/>
            <a:ext cx="4389120" cy="2022534"/>
          </a:xfrm>
          <a:prstGeom prst="flowChartAlternate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fr-FR" sz="2000" dirty="0" smtClean="0"/>
              <a:t>Dans un électrolyseur PEM, l’eau (H2O) est divisée en ions hydrogène (H+) a l’anode et en ions hydroxyde (OH-) a la cathode grâce a une </a:t>
            </a:r>
            <a:r>
              <a:rPr lang="fr-FR" sz="2000" dirty="0"/>
              <a:t>Pression </a:t>
            </a:r>
            <a:r>
              <a:rPr lang="fr-FR" sz="2000" dirty="0" smtClean="0"/>
              <a:t>de </a:t>
            </a:r>
            <a:r>
              <a:rPr lang="fr-FR" sz="2000" dirty="0"/>
              <a:t>1 </a:t>
            </a:r>
            <a:r>
              <a:rPr lang="fr-FR" sz="2000" dirty="0" smtClean="0"/>
              <a:t>à 80 bar dans une Température de 55 à 80°C</a:t>
            </a:r>
            <a:endParaRPr lang="fr-FR" sz="2000" dirty="0"/>
          </a:p>
        </p:txBody>
      </p:sp>
      <p:sp>
        <p:nvSpPr>
          <p:cNvPr id="11" name="Pentagone 10"/>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5" name="Chevron 14"/>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6" name="Pentagone 15"/>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7" name="Chevron 16"/>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18" name="Pentagone 17"/>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9" name="Chevron 18"/>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0" name="Pentagone 19"/>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1" name="Chevron 20"/>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2" name="Rectangle 21"/>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Tree>
    <p:custDataLst>
      <p:tags r:id="rId1"/>
    </p:custDataLst>
    <p:extLst>
      <p:ext uri="{BB962C8B-B14F-4D97-AF65-F5344CB8AC3E}">
        <p14:creationId xmlns:p14="http://schemas.microsoft.com/office/powerpoint/2010/main" val="688568700"/>
      </p:ext>
    </p:extLst>
  </p:cSld>
  <p:clrMapOvr>
    <a:masterClrMapping/>
  </p:clrMapOvr>
  <mc:AlternateContent xmlns:mc="http://schemas.openxmlformats.org/markup-compatibility/2006" xmlns:p14="http://schemas.microsoft.com/office/powerpoint/2010/main">
    <mc:Choice Requires="p14">
      <p:transition spd="slow" p14:dur="2000" advTm="5419"/>
    </mc:Choice>
    <mc:Fallback xmlns="">
      <p:transition spd="slow" advTm="5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1000" fill="hold"/>
                                        <p:tgtEl>
                                          <p:spTgt spid="9"/>
                                        </p:tgtEl>
                                        <p:attrNameLst>
                                          <p:attrName>ppt_w</p:attrName>
                                        </p:attrNameLst>
                                      </p:cBhvr>
                                      <p:tavLst>
                                        <p:tav tm="0">
                                          <p:val>
                                            <p:fltVal val="0"/>
                                          </p:val>
                                        </p:tav>
                                        <p:tav tm="100000">
                                          <p:val>
                                            <p:strVal val="#ppt_w"/>
                                          </p:val>
                                        </p:tav>
                                      </p:tavLst>
                                    </p:anim>
                                    <p:anim calcmode="lin" valueType="num">
                                      <p:cBhvr>
                                        <p:cTn id="48" dur="1000" fill="hold"/>
                                        <p:tgtEl>
                                          <p:spTgt spid="9"/>
                                        </p:tgtEl>
                                        <p:attrNameLst>
                                          <p:attrName>ppt_h</p:attrName>
                                        </p:attrNameLst>
                                      </p:cBhvr>
                                      <p:tavLst>
                                        <p:tav tm="0">
                                          <p:val>
                                            <p:fltVal val="0"/>
                                          </p:val>
                                        </p:tav>
                                        <p:tav tm="100000">
                                          <p:val>
                                            <p:strVal val="#ppt_h"/>
                                          </p:val>
                                        </p:tav>
                                      </p:tavLst>
                                    </p:anim>
                                    <p:anim calcmode="lin" valueType="num">
                                      <p:cBhvr>
                                        <p:cTn id="49" dur="1000" fill="hold"/>
                                        <p:tgtEl>
                                          <p:spTgt spid="9"/>
                                        </p:tgtEl>
                                        <p:attrNameLst>
                                          <p:attrName>style.rotation</p:attrName>
                                        </p:attrNameLst>
                                      </p:cBhvr>
                                      <p:tavLst>
                                        <p:tav tm="0">
                                          <p:val>
                                            <p:fltVal val="90"/>
                                          </p:val>
                                        </p:tav>
                                        <p:tav tm="100000">
                                          <p:val>
                                            <p:fltVal val="0"/>
                                          </p:val>
                                        </p:tav>
                                      </p:tavLst>
                                    </p:anim>
                                    <p:animEffect transition="in" filter="fade">
                                      <p:cBhvr>
                                        <p:cTn id="50" dur="10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mph" presetSubtype="0" fill="hold" grpId="1" nodeType="clickEffect">
                                  <p:stCondLst>
                                    <p:cond delay="0"/>
                                  </p:stCondLst>
                                  <p:childTnLst>
                                    <p:animScale>
                                      <p:cBhvr>
                                        <p:cTn id="61" dur="2000" fill="hold"/>
                                        <p:tgtEl>
                                          <p:spTgt spid="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4" grpId="0" animBg="1"/>
      <p:bldP spid="1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4" name="Rectangle à coins arrondis 13"/>
          <p:cNvSpPr/>
          <p:nvPr/>
        </p:nvSpPr>
        <p:spPr>
          <a:xfrm>
            <a:off x="2405609" y="974036"/>
            <a:ext cx="7573617" cy="974034"/>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chemeClr val="tx1"/>
                </a:solidFill>
                <a:effectLst>
                  <a:outerShdw blurRad="38100" dist="38100" dir="2700000" algn="tl">
                    <a:srgbClr val="000000">
                      <a:alpha val="43137"/>
                    </a:srgbClr>
                  </a:outerShdw>
                </a:effectLst>
                <a:latin typeface="Bahnschrift Light" panose="020B0502040204020203" pitchFamily="34" charset="0"/>
              </a:rPr>
              <a:t>Production d'hydrogène à partir de l'énergie hydraulique </a:t>
            </a:r>
          </a:p>
        </p:txBody>
      </p:sp>
      <p:sp>
        <p:nvSpPr>
          <p:cNvPr id="15" name="ZoneTexte 14"/>
          <p:cNvSpPr txBox="1"/>
          <p:nvPr/>
        </p:nvSpPr>
        <p:spPr>
          <a:xfrm>
            <a:off x="443416" y="2743826"/>
            <a:ext cx="5423815" cy="3416320"/>
          </a:xfrm>
          <a:prstGeom prst="rect">
            <a:avLst/>
          </a:prstGeom>
          <a:noFill/>
        </p:spPr>
        <p:txBody>
          <a:bodyPr wrap="square" rtlCol="0">
            <a:spAutoFit/>
          </a:bodyPr>
          <a:lstStyle/>
          <a:p>
            <a:r>
              <a:rPr lang="fr-FR" sz="2400" b="1" dirty="0">
                <a:effectLst>
                  <a:outerShdw blurRad="38100" dist="38100" dir="2700000" algn="tl">
                    <a:srgbClr val="000000">
                      <a:alpha val="43137"/>
                    </a:srgbClr>
                  </a:outerShdw>
                </a:effectLst>
              </a:rPr>
              <a:t>L'hydrogène hydraulique utilise l'énergie cinétique de l'eau pour produire de l'électricité.</a:t>
            </a:r>
          </a:p>
          <a:p>
            <a:r>
              <a:rPr lang="fr-FR" sz="2400" b="1" dirty="0">
                <a:effectLst>
                  <a:outerShdw blurRad="38100" dist="38100" dir="2700000" algn="tl">
                    <a:srgbClr val="000000">
                      <a:alpha val="43137"/>
                    </a:srgbClr>
                  </a:outerShdw>
                </a:effectLst>
              </a:rPr>
              <a:t>Cette électricité alimente </a:t>
            </a:r>
            <a:r>
              <a:rPr lang="fr-FR" sz="2400" b="1" dirty="0" smtClean="0">
                <a:effectLst>
                  <a:outerShdw blurRad="38100" dist="38100" dir="2700000" algn="tl">
                    <a:srgbClr val="000000">
                      <a:alpha val="43137"/>
                    </a:srgbClr>
                  </a:outerShdw>
                </a:effectLst>
              </a:rPr>
              <a:t>par </a:t>
            </a:r>
            <a:r>
              <a:rPr lang="fr-FR" sz="2400" b="1" dirty="0" smtClean="0"/>
              <a:t>l'électrolyse</a:t>
            </a:r>
            <a:r>
              <a:rPr lang="fr-FR" sz="2400" b="1" dirty="0" smtClean="0">
                <a:effectLst>
                  <a:outerShdw blurRad="38100" dist="38100" dir="2700000" algn="tl">
                    <a:srgbClr val="000000">
                      <a:alpha val="43137"/>
                    </a:srgbClr>
                  </a:outerShdw>
                </a:effectLst>
              </a:rPr>
              <a:t> </a:t>
            </a:r>
            <a:r>
              <a:rPr lang="fr-FR" sz="2400" b="1" dirty="0">
                <a:effectLst>
                  <a:outerShdw blurRad="38100" dist="38100" dir="2700000" algn="tl">
                    <a:srgbClr val="000000">
                      <a:alpha val="43137"/>
                    </a:srgbClr>
                  </a:outerShdw>
                </a:effectLst>
              </a:rPr>
              <a:t>de l'eau, qui produit de l'hydrogène propre.</a:t>
            </a:r>
          </a:p>
          <a:p>
            <a:r>
              <a:rPr lang="fr-FR" sz="2400" b="1" dirty="0">
                <a:effectLst>
                  <a:outerShdw blurRad="38100" dist="38100" dir="2700000" algn="tl">
                    <a:srgbClr val="000000">
                      <a:alpha val="43137"/>
                    </a:srgbClr>
                  </a:outerShdw>
                </a:effectLst>
              </a:rPr>
              <a:t>L'hydrogène peut être utilisé comme combustible ou dans d'autres applications</a:t>
            </a:r>
          </a:p>
        </p:txBody>
      </p:sp>
      <p:grpSp>
        <p:nvGrpSpPr>
          <p:cNvPr id="17" name="Group 2"/>
          <p:cNvGrpSpPr>
            <a:grpSpLocks/>
          </p:cNvGrpSpPr>
          <p:nvPr/>
        </p:nvGrpSpPr>
        <p:grpSpPr bwMode="auto">
          <a:xfrm>
            <a:off x="6173703" y="2688325"/>
            <a:ext cx="5711825" cy="3429419"/>
            <a:chOff x="647" y="215"/>
            <a:chExt cx="10822" cy="4508"/>
          </a:xfrm>
        </p:grpSpPr>
        <p:sp>
          <p:nvSpPr>
            <p:cNvPr id="18" name="Rectangle 3"/>
            <p:cNvSpPr>
              <a:spLocks noChangeArrowheads="1"/>
            </p:cNvSpPr>
            <p:nvPr/>
          </p:nvSpPr>
          <p:spPr bwMode="auto">
            <a:xfrm>
              <a:off x="646" y="214"/>
              <a:ext cx="10822" cy="4508"/>
            </a:xfrm>
            <a:prstGeom prst="rect">
              <a:avLst/>
            </a:prstGeom>
            <a:solidFill>
              <a:srgbClr val="221F20">
                <a:alpha val="41998"/>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 y="292"/>
              <a:ext cx="10445" cy="4125"/>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ZoneTexte 18"/>
          <p:cNvSpPr txBox="1"/>
          <p:nvPr/>
        </p:nvSpPr>
        <p:spPr>
          <a:xfrm>
            <a:off x="6227576" y="6217503"/>
            <a:ext cx="6130343" cy="400110"/>
          </a:xfrm>
          <a:prstGeom prst="rect">
            <a:avLst/>
          </a:prstGeom>
          <a:noFill/>
        </p:spPr>
        <p:txBody>
          <a:bodyPr wrap="square" rtlCol="0">
            <a:spAutoFit/>
          </a:bodyPr>
          <a:lstStyle/>
          <a:p>
            <a:r>
              <a:rPr lang="fr-FR" sz="2000" b="1" dirty="0"/>
              <a:t>Le schéma de procès d'une centrale de haute-chute </a:t>
            </a:r>
          </a:p>
        </p:txBody>
      </p:sp>
    </p:spTree>
    <p:custDataLst>
      <p:tags r:id="rId1"/>
    </p:custDataLst>
    <p:extLst>
      <p:ext uri="{BB962C8B-B14F-4D97-AF65-F5344CB8AC3E}">
        <p14:creationId xmlns:p14="http://schemas.microsoft.com/office/powerpoint/2010/main" val="1485585921"/>
      </p:ext>
    </p:extLst>
  </p:cSld>
  <p:clrMapOvr>
    <a:masterClrMapping/>
  </p:clrMapOvr>
  <mc:AlternateContent xmlns:mc="http://schemas.openxmlformats.org/markup-compatibility/2006" xmlns:p14="http://schemas.microsoft.com/office/powerpoint/2010/main">
    <mc:Choice Requires="p14">
      <p:transition spd="slow" p14:dur="2000" advTm="3611"/>
    </mc:Choice>
    <mc:Fallback xmlns="">
      <p:transition spd="slow" advTm="36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grpSp>
        <p:nvGrpSpPr>
          <p:cNvPr id="14" name="Groupe 36"/>
          <p:cNvGrpSpPr>
            <a:grpSpLocks/>
          </p:cNvGrpSpPr>
          <p:nvPr/>
        </p:nvGrpSpPr>
        <p:grpSpPr bwMode="auto">
          <a:xfrm>
            <a:off x="7418231" y="3669319"/>
            <a:ext cx="4317931" cy="2229205"/>
            <a:chOff x="3435" y="192"/>
            <a:chExt cx="6028" cy="3793"/>
          </a:xfrm>
        </p:grpSpPr>
        <p:pic>
          <p:nvPicPr>
            <p:cNvPr id="3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8" y="233"/>
              <a:ext cx="5775" cy="3706"/>
            </a:xfrm>
            <a:prstGeom prst="rect">
              <a:avLst/>
            </a:prstGeom>
            <a:noFill/>
            <a:ln w="3175">
              <a:solidFill>
                <a:srgbClr val="00B0F0"/>
              </a:solidFill>
              <a:miter lim="800000"/>
              <a:headEnd/>
              <a:tailEnd/>
            </a:ln>
            <a:extLst>
              <a:ext uri="{909E8E84-426E-40DD-AFC4-6F175D3DCCD1}">
                <a14:hiddenFill xmlns:a14="http://schemas.microsoft.com/office/drawing/2010/main">
                  <a:solidFill>
                    <a:srgbClr val="FFFFFF"/>
                  </a:solidFill>
                </a14:hiddenFill>
              </a:ext>
            </a:extLst>
          </p:spPr>
        </p:pic>
        <p:sp>
          <p:nvSpPr>
            <p:cNvPr id="15" name="AutoShape 4"/>
            <p:cNvSpPr>
              <a:spLocks/>
            </p:cNvSpPr>
            <p:nvPr/>
          </p:nvSpPr>
          <p:spPr bwMode="auto">
            <a:xfrm>
              <a:off x="3435" y="192"/>
              <a:ext cx="6028" cy="3793"/>
            </a:xfrm>
            <a:custGeom>
              <a:avLst/>
              <a:gdLst>
                <a:gd name="T0" fmla="*/ 6028 w 6028"/>
                <a:gd name="T1" fmla="*/ 235 h 3793"/>
                <a:gd name="T2" fmla="*/ 5985 w 6028"/>
                <a:gd name="T3" fmla="*/ 235 h 3793"/>
                <a:gd name="T4" fmla="*/ 5985 w 6028"/>
                <a:gd name="T5" fmla="*/ 3941 h 3793"/>
                <a:gd name="T6" fmla="*/ 44 w 6028"/>
                <a:gd name="T7" fmla="*/ 3941 h 3793"/>
                <a:gd name="T8" fmla="*/ 44 w 6028"/>
                <a:gd name="T9" fmla="*/ 235 h 3793"/>
                <a:gd name="T10" fmla="*/ 0 w 6028"/>
                <a:gd name="T11" fmla="*/ 235 h 3793"/>
                <a:gd name="T12" fmla="*/ 0 w 6028"/>
                <a:gd name="T13" fmla="*/ 3941 h 3793"/>
                <a:gd name="T14" fmla="*/ 0 w 6028"/>
                <a:gd name="T15" fmla="*/ 3985 h 3793"/>
                <a:gd name="T16" fmla="*/ 44 w 6028"/>
                <a:gd name="T17" fmla="*/ 3985 h 3793"/>
                <a:gd name="T18" fmla="*/ 5985 w 6028"/>
                <a:gd name="T19" fmla="*/ 3985 h 3793"/>
                <a:gd name="T20" fmla="*/ 6028 w 6028"/>
                <a:gd name="T21" fmla="*/ 3985 h 3793"/>
                <a:gd name="T22" fmla="*/ 6028 w 6028"/>
                <a:gd name="T23" fmla="*/ 3941 h 3793"/>
                <a:gd name="T24" fmla="*/ 6028 w 6028"/>
                <a:gd name="T25" fmla="*/ 235 h 3793"/>
                <a:gd name="T26" fmla="*/ 6028 w 6028"/>
                <a:gd name="T27" fmla="*/ 192 h 3793"/>
                <a:gd name="T28" fmla="*/ 5985 w 6028"/>
                <a:gd name="T29" fmla="*/ 192 h 3793"/>
                <a:gd name="T30" fmla="*/ 44 w 6028"/>
                <a:gd name="T31" fmla="*/ 192 h 3793"/>
                <a:gd name="T32" fmla="*/ 0 w 6028"/>
                <a:gd name="T33" fmla="*/ 192 h 3793"/>
                <a:gd name="T34" fmla="*/ 0 w 6028"/>
                <a:gd name="T35" fmla="*/ 235 h 3793"/>
                <a:gd name="T36" fmla="*/ 44 w 6028"/>
                <a:gd name="T37" fmla="*/ 235 h 3793"/>
                <a:gd name="T38" fmla="*/ 5985 w 6028"/>
                <a:gd name="T39" fmla="*/ 235 h 3793"/>
                <a:gd name="T40" fmla="*/ 6028 w 6028"/>
                <a:gd name="T41" fmla="*/ 235 h 3793"/>
                <a:gd name="T42" fmla="*/ 6028 w 6028"/>
                <a:gd name="T43" fmla="*/ 192 h 379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028" h="3793">
                  <a:moveTo>
                    <a:pt x="6028" y="43"/>
                  </a:moveTo>
                  <a:lnTo>
                    <a:pt x="5985" y="43"/>
                  </a:lnTo>
                  <a:lnTo>
                    <a:pt x="5985" y="3749"/>
                  </a:lnTo>
                  <a:lnTo>
                    <a:pt x="44" y="3749"/>
                  </a:lnTo>
                  <a:lnTo>
                    <a:pt x="44" y="43"/>
                  </a:lnTo>
                  <a:lnTo>
                    <a:pt x="0" y="43"/>
                  </a:lnTo>
                  <a:lnTo>
                    <a:pt x="0" y="3749"/>
                  </a:lnTo>
                  <a:lnTo>
                    <a:pt x="0" y="3793"/>
                  </a:lnTo>
                  <a:lnTo>
                    <a:pt x="44" y="3793"/>
                  </a:lnTo>
                  <a:lnTo>
                    <a:pt x="5985" y="3793"/>
                  </a:lnTo>
                  <a:lnTo>
                    <a:pt x="6028" y="3793"/>
                  </a:lnTo>
                  <a:lnTo>
                    <a:pt x="6028" y="3749"/>
                  </a:lnTo>
                  <a:lnTo>
                    <a:pt x="6028" y="43"/>
                  </a:lnTo>
                  <a:close/>
                  <a:moveTo>
                    <a:pt x="6028" y="0"/>
                  </a:moveTo>
                  <a:lnTo>
                    <a:pt x="5985" y="0"/>
                  </a:lnTo>
                  <a:lnTo>
                    <a:pt x="44" y="0"/>
                  </a:lnTo>
                  <a:lnTo>
                    <a:pt x="0" y="0"/>
                  </a:lnTo>
                  <a:lnTo>
                    <a:pt x="0" y="43"/>
                  </a:lnTo>
                  <a:lnTo>
                    <a:pt x="44" y="43"/>
                  </a:lnTo>
                  <a:lnTo>
                    <a:pt x="5985" y="43"/>
                  </a:lnTo>
                  <a:lnTo>
                    <a:pt x="6028" y="43"/>
                  </a:lnTo>
                  <a:lnTo>
                    <a:pt x="6028" y="0"/>
                  </a:lnTo>
                  <a:close/>
                </a:path>
              </a:pathLst>
            </a:custGeom>
            <a:solidFill>
              <a:srgbClr val="000000"/>
            </a:solidFill>
            <a:ln w="317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a:p>
          </p:txBody>
        </p:sp>
      </p:grpSp>
      <p:sp>
        <p:nvSpPr>
          <p:cNvPr id="17" name="Rectangle 16"/>
          <p:cNvSpPr/>
          <p:nvPr/>
        </p:nvSpPr>
        <p:spPr>
          <a:xfrm>
            <a:off x="3155324" y="1034916"/>
            <a:ext cx="5912131" cy="875807"/>
          </a:xfrm>
          <a:prstGeom prst="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fontAlgn="base"/>
            <a:r>
              <a:rPr lang="fr-FR" sz="2800" b="1" dirty="0">
                <a:solidFill>
                  <a:schemeClr val="tx1"/>
                </a:solidFill>
                <a:latin typeface="Agency FB" panose="020B0503020202020204" pitchFamily="34" charset="0"/>
              </a:rPr>
              <a:t> Production d’hydrogène par  Énergie solaire photovoltaïque </a:t>
            </a:r>
          </a:p>
        </p:txBody>
      </p:sp>
      <p:sp>
        <p:nvSpPr>
          <p:cNvPr id="18" name="ZoneTexte 17"/>
          <p:cNvSpPr txBox="1"/>
          <p:nvPr/>
        </p:nvSpPr>
        <p:spPr>
          <a:xfrm>
            <a:off x="7282832" y="6071956"/>
            <a:ext cx="4971245" cy="400110"/>
          </a:xfrm>
          <a:prstGeom prst="rect">
            <a:avLst/>
          </a:prstGeom>
          <a:noFill/>
        </p:spPr>
        <p:txBody>
          <a:bodyPr wrap="square" rtlCol="0">
            <a:spAutoFit/>
          </a:bodyPr>
          <a:lstStyle/>
          <a:p>
            <a:r>
              <a:rPr lang="fr-FR" sz="2000" b="1" dirty="0">
                <a:effectLst>
                  <a:outerShdw blurRad="38100" dist="38100" dir="2700000" algn="tl">
                    <a:srgbClr val="000000">
                      <a:alpha val="43137"/>
                    </a:srgbClr>
                  </a:outerShdw>
                </a:effectLst>
              </a:rPr>
              <a:t>conversion de l’énergie solaire en électricité</a:t>
            </a:r>
          </a:p>
        </p:txBody>
      </p:sp>
      <p:sp>
        <p:nvSpPr>
          <p:cNvPr id="19" name="ZoneTexte 18"/>
          <p:cNvSpPr txBox="1"/>
          <p:nvPr/>
        </p:nvSpPr>
        <p:spPr>
          <a:xfrm>
            <a:off x="720149" y="2013372"/>
            <a:ext cx="10944538" cy="1015663"/>
          </a:xfrm>
          <a:prstGeom prst="rect">
            <a:avLst/>
          </a:prstGeom>
          <a:noFill/>
        </p:spPr>
        <p:txBody>
          <a:bodyPr wrap="square" rtlCol="0">
            <a:spAutoFit/>
          </a:bodyPr>
          <a:lstStyle/>
          <a:p>
            <a:r>
              <a:rPr lang="fr-FR" sz="2000" dirty="0">
                <a:latin typeface="Bahnschrift" panose="020B0502040204020203" pitchFamily="34" charset="0"/>
              </a:rPr>
              <a:t>E</a:t>
            </a:r>
            <a:r>
              <a:rPr lang="fr-FR" sz="2000" dirty="0" smtClean="0">
                <a:latin typeface="Bahnschrift" panose="020B0502040204020203" pitchFamily="34" charset="0"/>
              </a:rPr>
              <a:t>st utilisée </a:t>
            </a:r>
            <a:r>
              <a:rPr lang="fr-FR" sz="2000" dirty="0">
                <a:latin typeface="Bahnschrift" panose="020B0502040204020203" pitchFamily="34" charset="0"/>
              </a:rPr>
              <a:t>pour produire de l'hydrogène propre par électrolyse de l'eau. Cette méthode offre une source d'hydrogène renouvelable, respectueuse de l'environnement et contribue à la transition vers les énergies propres.</a:t>
            </a:r>
          </a:p>
        </p:txBody>
      </p:sp>
      <p:sp>
        <p:nvSpPr>
          <p:cNvPr id="20" name="Flèche droite 19"/>
          <p:cNvSpPr/>
          <p:nvPr/>
        </p:nvSpPr>
        <p:spPr>
          <a:xfrm>
            <a:off x="497088" y="3669319"/>
            <a:ext cx="620102" cy="387526"/>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ectangle à coins arrondis 20"/>
          <p:cNvSpPr/>
          <p:nvPr/>
        </p:nvSpPr>
        <p:spPr>
          <a:xfrm>
            <a:off x="1403797" y="3537890"/>
            <a:ext cx="3850784" cy="776533"/>
          </a:xfrm>
          <a:prstGeom prst="roundRect">
            <a:avLst>
              <a:gd name="adj" fmla="val 29682"/>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3">
            <a:schemeClr val="accent1"/>
          </a:fillRef>
          <a:effectRef idx="2">
            <a:schemeClr val="accent1"/>
          </a:effectRef>
          <a:fontRef idx="minor">
            <a:schemeClr val="lt1"/>
          </a:fontRef>
        </p:style>
        <p:txBody>
          <a:bodyPr rtlCol="0" anchor="ctr"/>
          <a:lstStyle/>
          <a:p>
            <a:pPr lvl="2" fontAlgn="base"/>
            <a:r>
              <a:rPr lang="fr-FR" sz="2000" b="1" dirty="0">
                <a:latin typeface="Bahnschrift" panose="020B0502040204020203" pitchFamily="34" charset="0"/>
              </a:rPr>
              <a:t>Systèmes </a:t>
            </a:r>
            <a:r>
              <a:rPr lang="fr-FR" sz="2000" b="1" dirty="0" smtClean="0">
                <a:latin typeface="Bahnschrift" panose="020B0502040204020203" pitchFamily="34" charset="0"/>
              </a:rPr>
              <a:t>solaires photovoltaïques </a:t>
            </a:r>
            <a:endParaRPr lang="fr-FR" sz="2000" b="1" dirty="0">
              <a:latin typeface="Bahnschrift" panose="020B0502040204020203" pitchFamily="34" charset="0"/>
            </a:endParaRPr>
          </a:p>
        </p:txBody>
      </p:sp>
      <p:sp>
        <p:nvSpPr>
          <p:cNvPr id="22" name="ZoneTexte 21"/>
          <p:cNvSpPr txBox="1"/>
          <p:nvPr/>
        </p:nvSpPr>
        <p:spPr>
          <a:xfrm>
            <a:off x="597878" y="4569283"/>
            <a:ext cx="4536635" cy="830997"/>
          </a:xfrm>
          <a:prstGeom prst="rect">
            <a:avLst/>
          </a:prstGeom>
          <a:noFill/>
        </p:spPr>
        <p:txBody>
          <a:bodyPr wrap="square" rtlCol="0">
            <a:spAutoFit/>
          </a:bodyPr>
          <a:lstStyle/>
          <a:p>
            <a:pPr marL="285750" lvl="0" indent="-285750">
              <a:buFont typeface="Wingdings" panose="05000000000000000000" pitchFamily="2" charset="2"/>
              <a:buChar char="ü"/>
            </a:pPr>
            <a:r>
              <a:rPr lang="fr-FR" sz="2800" b="1" dirty="0">
                <a:latin typeface="Bodoni MT" panose="02070603080606020203" pitchFamily="18" charset="0"/>
              </a:rPr>
              <a:t>Les systèmes autonomes</a:t>
            </a:r>
            <a:endParaRPr lang="fr-FR" sz="2800" b="1" i="1" dirty="0">
              <a:latin typeface="Bodoni MT" panose="02070603080606020203" pitchFamily="18" charset="0"/>
            </a:endParaRPr>
          </a:p>
          <a:p>
            <a:endParaRPr lang="fr-FR" sz="2000" dirty="0">
              <a:latin typeface="Bodoni MT" panose="02070603080606020203" pitchFamily="18" charset="0"/>
            </a:endParaRPr>
          </a:p>
        </p:txBody>
      </p:sp>
      <p:sp>
        <p:nvSpPr>
          <p:cNvPr id="23" name="ZoneTexte 22"/>
          <p:cNvSpPr txBox="1"/>
          <p:nvPr/>
        </p:nvSpPr>
        <p:spPr>
          <a:xfrm>
            <a:off x="1554593" y="5285285"/>
            <a:ext cx="4177798" cy="523220"/>
          </a:xfrm>
          <a:prstGeom prst="rect">
            <a:avLst/>
          </a:prstGeom>
          <a:noFill/>
        </p:spPr>
        <p:txBody>
          <a:bodyPr wrap="square" rtlCol="0">
            <a:spAutoFit/>
          </a:bodyPr>
          <a:lstStyle/>
          <a:p>
            <a:pPr marL="285750" indent="-285750">
              <a:buFont typeface="Wingdings" panose="05000000000000000000" pitchFamily="2" charset="2"/>
              <a:buChar char="ü"/>
            </a:pPr>
            <a:r>
              <a:rPr lang="fr-FR" sz="2800" b="1" dirty="0" smtClean="0">
                <a:latin typeface="Bodoni MT" panose="02070603080606020203" pitchFamily="18" charset="0"/>
              </a:rPr>
              <a:t>Les systèmes </a:t>
            </a:r>
            <a:r>
              <a:rPr lang="fr-FR" sz="2800" b="1" dirty="0">
                <a:latin typeface="Bodoni MT" panose="02070603080606020203" pitchFamily="18" charset="0"/>
              </a:rPr>
              <a:t>hybrides</a:t>
            </a:r>
          </a:p>
        </p:txBody>
      </p:sp>
      <p:sp>
        <p:nvSpPr>
          <p:cNvPr id="24" name="ZoneTexte 23"/>
          <p:cNvSpPr txBox="1"/>
          <p:nvPr/>
        </p:nvSpPr>
        <p:spPr>
          <a:xfrm>
            <a:off x="597878" y="5969667"/>
            <a:ext cx="5738900" cy="954107"/>
          </a:xfrm>
          <a:prstGeom prst="rect">
            <a:avLst/>
          </a:prstGeom>
          <a:noFill/>
        </p:spPr>
        <p:txBody>
          <a:bodyPr wrap="square" rtlCol="0">
            <a:spAutoFit/>
          </a:bodyPr>
          <a:lstStyle/>
          <a:p>
            <a:pPr marL="285750" lvl="0" indent="-285750">
              <a:buFont typeface="Wingdings" panose="05000000000000000000" pitchFamily="2" charset="2"/>
              <a:buChar char="ü"/>
            </a:pPr>
            <a:r>
              <a:rPr lang="fr-FR" sz="2800" b="1" dirty="0">
                <a:latin typeface="Bodoni MT" panose="02070603080606020203" pitchFamily="18" charset="0"/>
              </a:rPr>
              <a:t>Les systèmes connectés au réseau </a:t>
            </a:r>
            <a:endParaRPr lang="fr-FR" sz="2800" b="1" i="1" dirty="0">
              <a:latin typeface="Bodoni MT" panose="02070603080606020203" pitchFamily="18" charset="0"/>
            </a:endParaRPr>
          </a:p>
          <a:p>
            <a:endParaRPr lang="fr-FR" sz="2800" dirty="0">
              <a:latin typeface="Bodoni MT" panose="02070603080606020203" pitchFamily="18" charset="0"/>
            </a:endParaRPr>
          </a:p>
        </p:txBody>
      </p:sp>
      <p:sp>
        <p:nvSpPr>
          <p:cNvPr id="3" name="Rectangle à coins arrondis 2"/>
          <p:cNvSpPr/>
          <p:nvPr/>
        </p:nvSpPr>
        <p:spPr>
          <a:xfrm>
            <a:off x="3155324" y="938045"/>
            <a:ext cx="6117464" cy="734096"/>
          </a:xfrm>
          <a:prstGeom prst="round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effectLst>
                  <a:outerShdw blurRad="38100" dist="38100" dir="2700000" algn="tl">
                    <a:srgbClr val="000000">
                      <a:alpha val="43137"/>
                    </a:srgbClr>
                  </a:outerShdw>
                </a:effectLst>
              </a:rPr>
              <a:t>Avantages de l'énergie solaire photovoltaïque dans la production d'hydrogène</a:t>
            </a:r>
          </a:p>
        </p:txBody>
      </p:sp>
      <p:sp>
        <p:nvSpPr>
          <p:cNvPr id="16" name="Flèche droite 15"/>
          <p:cNvSpPr/>
          <p:nvPr/>
        </p:nvSpPr>
        <p:spPr>
          <a:xfrm>
            <a:off x="1886130" y="1019140"/>
            <a:ext cx="834444" cy="483727"/>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sp>
        <p:nvSpPr>
          <p:cNvPr id="26" name="Ellipse 25"/>
          <p:cNvSpPr/>
          <p:nvPr/>
        </p:nvSpPr>
        <p:spPr>
          <a:xfrm>
            <a:off x="396051" y="2181724"/>
            <a:ext cx="1752297" cy="738035"/>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t>Durabilité</a:t>
            </a:r>
            <a:endParaRPr lang="fr-FR" sz="2000" dirty="0"/>
          </a:p>
        </p:txBody>
      </p:sp>
      <p:sp>
        <p:nvSpPr>
          <p:cNvPr id="28" name="Ellipse 27"/>
          <p:cNvSpPr/>
          <p:nvPr/>
        </p:nvSpPr>
        <p:spPr>
          <a:xfrm>
            <a:off x="3299533" y="2173452"/>
            <a:ext cx="1752297" cy="738035"/>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t>Sécurité</a:t>
            </a:r>
            <a:endParaRPr lang="fr-FR" sz="2000" dirty="0"/>
          </a:p>
        </p:txBody>
      </p:sp>
      <p:sp>
        <p:nvSpPr>
          <p:cNvPr id="29" name="Ellipse 28"/>
          <p:cNvSpPr/>
          <p:nvPr/>
        </p:nvSpPr>
        <p:spPr>
          <a:xfrm>
            <a:off x="6203015" y="2167329"/>
            <a:ext cx="1752297" cy="738035"/>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t>Coûts</a:t>
            </a:r>
            <a:endParaRPr lang="fr-FR" sz="2000" dirty="0"/>
          </a:p>
        </p:txBody>
      </p:sp>
      <p:sp>
        <p:nvSpPr>
          <p:cNvPr id="30" name="Ellipse 29"/>
          <p:cNvSpPr/>
          <p:nvPr/>
        </p:nvSpPr>
        <p:spPr>
          <a:xfrm>
            <a:off x="9106497" y="2181723"/>
            <a:ext cx="1752297" cy="738035"/>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t>Stockage</a:t>
            </a:r>
            <a:endParaRPr lang="fr-FR" sz="2000" dirty="0"/>
          </a:p>
        </p:txBody>
      </p:sp>
      <p:sp>
        <p:nvSpPr>
          <p:cNvPr id="31" name="Rectangle à coins arrondis 30"/>
          <p:cNvSpPr/>
          <p:nvPr/>
        </p:nvSpPr>
        <p:spPr>
          <a:xfrm>
            <a:off x="3155324" y="3458157"/>
            <a:ext cx="6117464" cy="734096"/>
          </a:xfrm>
          <a:prstGeom prst="round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sz="2000" b="1" dirty="0">
                <a:effectLst>
                  <a:outerShdw blurRad="38100" dist="38100" dir="2700000" algn="tl">
                    <a:srgbClr val="000000">
                      <a:alpha val="43137"/>
                    </a:srgbClr>
                  </a:outerShdw>
                </a:effectLst>
              </a:rPr>
              <a:t>Inconvenante</a:t>
            </a:r>
            <a:r>
              <a:rPr lang="fr-FR" sz="2000" b="1" dirty="0" smtClean="0">
                <a:effectLst>
                  <a:outerShdw blurRad="38100" dist="38100" dir="2700000" algn="tl">
                    <a:srgbClr val="000000">
                      <a:alpha val="43137"/>
                    </a:srgbClr>
                  </a:outerShdw>
                </a:effectLst>
              </a:rPr>
              <a:t> </a:t>
            </a:r>
            <a:r>
              <a:rPr lang="fr-FR" sz="2000" b="1" dirty="0">
                <a:effectLst>
                  <a:outerShdw blurRad="38100" dist="38100" dir="2700000" algn="tl">
                    <a:srgbClr val="000000">
                      <a:alpha val="43137"/>
                    </a:srgbClr>
                  </a:outerShdw>
                </a:effectLst>
              </a:rPr>
              <a:t>de l'énergie solaire photovoltaïque dans la production d'hydrogène</a:t>
            </a:r>
          </a:p>
        </p:txBody>
      </p:sp>
      <p:sp>
        <p:nvSpPr>
          <p:cNvPr id="32" name="Flèche droite 31"/>
          <p:cNvSpPr/>
          <p:nvPr/>
        </p:nvSpPr>
        <p:spPr>
          <a:xfrm>
            <a:off x="1907323" y="3536416"/>
            <a:ext cx="834444" cy="483727"/>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rtlCol="0" anchor="ctr"/>
          <a:lstStyle/>
          <a:p>
            <a:pPr algn="ctr"/>
            <a:endParaRPr lang="fr-FR"/>
          </a:p>
        </p:txBody>
      </p:sp>
      <p:sp>
        <p:nvSpPr>
          <p:cNvPr id="33" name="Ellipse 32"/>
          <p:cNvSpPr/>
          <p:nvPr/>
        </p:nvSpPr>
        <p:spPr>
          <a:xfrm>
            <a:off x="494073" y="4984781"/>
            <a:ext cx="2218360" cy="1024074"/>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a:t>Sensibilisateur et catalyseur</a:t>
            </a:r>
            <a:endParaRPr lang="fr-FR" dirty="0"/>
          </a:p>
        </p:txBody>
      </p:sp>
      <p:sp>
        <p:nvSpPr>
          <p:cNvPr id="38" name="Ellipse 37"/>
          <p:cNvSpPr/>
          <p:nvPr/>
        </p:nvSpPr>
        <p:spPr>
          <a:xfrm>
            <a:off x="3584588" y="4987273"/>
            <a:ext cx="2218360" cy="1024074"/>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a:t>Coûts initiaux</a:t>
            </a:r>
            <a:endParaRPr lang="fr-FR" dirty="0"/>
          </a:p>
          <a:p>
            <a:pPr algn="ctr"/>
            <a:endParaRPr lang="fr-FR" dirty="0"/>
          </a:p>
        </p:txBody>
      </p:sp>
      <p:sp>
        <p:nvSpPr>
          <p:cNvPr id="39" name="Ellipse 38"/>
          <p:cNvSpPr/>
          <p:nvPr/>
        </p:nvSpPr>
        <p:spPr>
          <a:xfrm>
            <a:off x="6689106" y="4984781"/>
            <a:ext cx="2218360" cy="1024074"/>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a:t>Dépendance à la météo</a:t>
            </a:r>
            <a:endParaRPr lang="fr-FR" dirty="0"/>
          </a:p>
        </p:txBody>
      </p:sp>
      <p:sp>
        <p:nvSpPr>
          <p:cNvPr id="40" name="Ellipse 39"/>
          <p:cNvSpPr/>
          <p:nvPr/>
        </p:nvSpPr>
        <p:spPr>
          <a:xfrm>
            <a:off x="9768454" y="4985438"/>
            <a:ext cx="2218360" cy="1024074"/>
          </a:xfrm>
          <a:prstGeom prst="ellips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a:t>Faible densité énergétique</a:t>
            </a:r>
            <a:endParaRPr lang="fr-FR" dirty="0"/>
          </a:p>
        </p:txBody>
      </p:sp>
    </p:spTree>
    <p:custDataLst>
      <p:tags r:id="rId1"/>
    </p:custDataLst>
    <p:extLst>
      <p:ext uri="{BB962C8B-B14F-4D97-AF65-F5344CB8AC3E}">
        <p14:creationId xmlns:p14="http://schemas.microsoft.com/office/powerpoint/2010/main" val="2146579031"/>
      </p:ext>
    </p:extLst>
  </p:cSld>
  <p:clrMapOvr>
    <a:masterClrMapping/>
  </p:clrMapOvr>
  <mc:AlternateContent xmlns:mc="http://schemas.openxmlformats.org/markup-compatibility/2006" xmlns:p14="http://schemas.microsoft.com/office/powerpoint/2010/main">
    <mc:Choice Requires="p14">
      <p:transition spd="slow" p14:dur="2000" advTm="17044"/>
    </mc:Choice>
    <mc:Fallback xmlns="">
      <p:transition spd="slow" advTm="170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1000" fill="hold"/>
                                        <p:tgtEl>
                                          <p:spTgt spid="19"/>
                                        </p:tgtEl>
                                        <p:attrNameLst>
                                          <p:attrName>ppt_w</p:attrName>
                                        </p:attrNameLst>
                                      </p:cBhvr>
                                      <p:tavLst>
                                        <p:tav tm="0">
                                          <p:val>
                                            <p:strVal val="#ppt_w+.3"/>
                                          </p:val>
                                        </p:tav>
                                        <p:tav tm="100000">
                                          <p:val>
                                            <p:strVal val="#ppt_w"/>
                                          </p:val>
                                        </p:tav>
                                      </p:tavLst>
                                    </p:anim>
                                    <p:anim calcmode="lin" valueType="num">
                                      <p:cBhvr>
                                        <p:cTn id="15" dur="1000" fill="hold"/>
                                        <p:tgtEl>
                                          <p:spTgt spid="19"/>
                                        </p:tgtEl>
                                        <p:attrNameLst>
                                          <p:attrName>ppt_h</p:attrName>
                                        </p:attrNameLst>
                                      </p:cBhvr>
                                      <p:tavLst>
                                        <p:tav tm="0">
                                          <p:val>
                                            <p:strVal val="#ppt_h"/>
                                          </p:val>
                                        </p:tav>
                                        <p:tav tm="100000">
                                          <p:val>
                                            <p:strVal val="#ppt_h"/>
                                          </p:val>
                                        </p:tav>
                                      </p:tavLst>
                                    </p:anim>
                                    <p:animEffect transition="in" filter="fade">
                                      <p:cBhvr>
                                        <p:cTn id="16" dur="10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1000"/>
                                        <p:tgtEl>
                                          <p:spTgt spid="21"/>
                                        </p:tgtEl>
                                      </p:cBhvr>
                                    </p:animEffect>
                                    <p:anim calcmode="lin" valueType="num">
                                      <p:cBhvr>
                                        <p:cTn id="41" dur="1000" fill="hold"/>
                                        <p:tgtEl>
                                          <p:spTgt spid="21"/>
                                        </p:tgtEl>
                                        <p:attrNameLst>
                                          <p:attrName>ppt_x</p:attrName>
                                        </p:attrNameLst>
                                      </p:cBhvr>
                                      <p:tavLst>
                                        <p:tav tm="0">
                                          <p:val>
                                            <p:strVal val="#ppt_x"/>
                                          </p:val>
                                        </p:tav>
                                        <p:tav tm="100000">
                                          <p:val>
                                            <p:strVal val="#ppt_x"/>
                                          </p:val>
                                        </p:tav>
                                      </p:tavLst>
                                    </p:anim>
                                    <p:anim calcmode="lin" valueType="num">
                                      <p:cBhvr>
                                        <p:cTn id="4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1" presetClass="entr" presetSubtype="0" fill="hold" grpId="0" nodeType="clickEffect">
                                  <p:stCondLst>
                                    <p:cond delay="0"/>
                                  </p:stCondLst>
                                  <p:iterate type="lt">
                                    <p:tmPct val="10000"/>
                                  </p:iterate>
                                  <p:childTnLst>
                                    <p:set>
                                      <p:cBhvr>
                                        <p:cTn id="46" dur="1" fill="hold">
                                          <p:stCondLst>
                                            <p:cond delay="0"/>
                                          </p:stCondLst>
                                        </p:cTn>
                                        <p:tgtEl>
                                          <p:spTgt spid="22"/>
                                        </p:tgtEl>
                                        <p:attrNameLst>
                                          <p:attrName>style.visibility</p:attrName>
                                        </p:attrNameLst>
                                      </p:cBhvr>
                                      <p:to>
                                        <p:strVal val="visible"/>
                                      </p:to>
                                    </p:set>
                                    <p:anim calcmode="lin" valueType="num">
                                      <p:cBhvr>
                                        <p:cTn id="47"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48" dur="250" fill="hold"/>
                                        <p:tgtEl>
                                          <p:spTgt spid="22"/>
                                        </p:tgtEl>
                                        <p:attrNameLst>
                                          <p:attrName>ppt_y</p:attrName>
                                        </p:attrNameLst>
                                      </p:cBhvr>
                                      <p:tavLst>
                                        <p:tav tm="0">
                                          <p:val>
                                            <p:strVal val="#ppt_y"/>
                                          </p:val>
                                        </p:tav>
                                        <p:tav tm="100000">
                                          <p:val>
                                            <p:strVal val="#ppt_y"/>
                                          </p:val>
                                        </p:tav>
                                      </p:tavLst>
                                    </p:anim>
                                    <p:anim calcmode="lin" valueType="num">
                                      <p:cBhvr>
                                        <p:cTn id="49"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0"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250" tmFilter="0,0; .5, 1; 1, 1"/>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41" presetClass="entr" presetSubtype="0" fill="hold" grpId="0" nodeType="clickEffect">
                                  <p:stCondLst>
                                    <p:cond delay="0"/>
                                  </p:stCondLst>
                                  <p:iterate type="lt">
                                    <p:tmPct val="10000"/>
                                  </p:iterate>
                                  <p:childTnLst>
                                    <p:set>
                                      <p:cBhvr>
                                        <p:cTn id="55" dur="1" fill="hold">
                                          <p:stCondLst>
                                            <p:cond delay="0"/>
                                          </p:stCondLst>
                                        </p:cTn>
                                        <p:tgtEl>
                                          <p:spTgt spid="23"/>
                                        </p:tgtEl>
                                        <p:attrNameLst>
                                          <p:attrName>style.visibility</p:attrName>
                                        </p:attrNameLst>
                                      </p:cBhvr>
                                      <p:to>
                                        <p:strVal val="visible"/>
                                      </p:to>
                                    </p:set>
                                    <p:anim calcmode="lin" valueType="num">
                                      <p:cBhvr>
                                        <p:cTn id="56" dur="25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57" dur="250" fill="hold"/>
                                        <p:tgtEl>
                                          <p:spTgt spid="23"/>
                                        </p:tgtEl>
                                        <p:attrNameLst>
                                          <p:attrName>ppt_y</p:attrName>
                                        </p:attrNameLst>
                                      </p:cBhvr>
                                      <p:tavLst>
                                        <p:tav tm="0">
                                          <p:val>
                                            <p:strVal val="#ppt_y"/>
                                          </p:val>
                                        </p:tav>
                                        <p:tav tm="100000">
                                          <p:val>
                                            <p:strVal val="#ppt_y"/>
                                          </p:val>
                                        </p:tav>
                                      </p:tavLst>
                                    </p:anim>
                                    <p:anim calcmode="lin" valueType="num">
                                      <p:cBhvr>
                                        <p:cTn id="58" dur="25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59" dur="25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250" tmFilter="0,0; .5, 1; 1, 1"/>
                                        <p:tgtEl>
                                          <p:spTgt spid="23"/>
                                        </p:tgtEl>
                                      </p:cBhvr>
                                    </p:animEffect>
                                  </p:childTnLst>
                                </p:cTn>
                              </p:par>
                            </p:childTnLst>
                          </p:cTn>
                        </p:par>
                      </p:childTnLst>
                    </p:cTn>
                  </p:par>
                  <p:par>
                    <p:cTn id="61" fill="hold">
                      <p:stCondLst>
                        <p:cond delay="indefinite"/>
                      </p:stCondLst>
                      <p:childTnLst>
                        <p:par>
                          <p:cTn id="62" fill="hold">
                            <p:stCondLst>
                              <p:cond delay="0"/>
                            </p:stCondLst>
                            <p:childTnLst>
                              <p:par>
                                <p:cTn id="63" presetID="41" presetClass="entr" presetSubtype="0" fill="hold" grpId="0" nodeType="clickEffect">
                                  <p:stCondLst>
                                    <p:cond delay="0"/>
                                  </p:stCondLst>
                                  <p:iterate type="lt">
                                    <p:tmPct val="10000"/>
                                  </p:iterate>
                                  <p:childTnLst>
                                    <p:set>
                                      <p:cBhvr>
                                        <p:cTn id="64" dur="1" fill="hold">
                                          <p:stCondLst>
                                            <p:cond delay="0"/>
                                          </p:stCondLst>
                                        </p:cTn>
                                        <p:tgtEl>
                                          <p:spTgt spid="24"/>
                                        </p:tgtEl>
                                        <p:attrNameLst>
                                          <p:attrName>style.visibility</p:attrName>
                                        </p:attrNameLst>
                                      </p:cBhvr>
                                      <p:to>
                                        <p:strVal val="visible"/>
                                      </p:to>
                                    </p:set>
                                    <p:anim calcmode="lin" valueType="num">
                                      <p:cBhvr>
                                        <p:cTn id="65" dur="25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66" dur="250" fill="hold"/>
                                        <p:tgtEl>
                                          <p:spTgt spid="24"/>
                                        </p:tgtEl>
                                        <p:attrNameLst>
                                          <p:attrName>ppt_y</p:attrName>
                                        </p:attrNameLst>
                                      </p:cBhvr>
                                      <p:tavLst>
                                        <p:tav tm="0">
                                          <p:val>
                                            <p:strVal val="#ppt_y"/>
                                          </p:val>
                                        </p:tav>
                                        <p:tav tm="100000">
                                          <p:val>
                                            <p:strVal val="#ppt_y"/>
                                          </p:val>
                                        </p:tav>
                                      </p:tavLst>
                                    </p:anim>
                                    <p:anim calcmode="lin" valueType="num">
                                      <p:cBhvr>
                                        <p:cTn id="67" dur="25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68" dur="25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69" dur="250" tmFilter="0,0; .5, 1; 1, 1"/>
                                        <p:tgtEl>
                                          <p:spTgt spid="24"/>
                                        </p:tgtEl>
                                      </p:cBhvr>
                                    </p:animEffect>
                                  </p:childTnLst>
                                </p:cTn>
                              </p:par>
                              <p:par>
                                <p:cTn id="70" presetID="23" presetClass="exit" presetSubtype="32" fill="hold" grpId="1" nodeType="withEffect">
                                  <p:stCondLst>
                                    <p:cond delay="0"/>
                                  </p:stCondLst>
                                  <p:childTnLst>
                                    <p:anim calcmode="lin" valueType="num">
                                      <p:cBhvr>
                                        <p:cTn id="71" dur="10"/>
                                        <p:tgtEl>
                                          <p:spTgt spid="20"/>
                                        </p:tgtEl>
                                        <p:attrNameLst>
                                          <p:attrName>ppt_w</p:attrName>
                                        </p:attrNameLst>
                                      </p:cBhvr>
                                      <p:tavLst>
                                        <p:tav tm="0">
                                          <p:val>
                                            <p:strVal val="ppt_w"/>
                                          </p:val>
                                        </p:tav>
                                        <p:tav tm="100000">
                                          <p:val>
                                            <p:fltVal val="0"/>
                                          </p:val>
                                        </p:tav>
                                      </p:tavLst>
                                    </p:anim>
                                    <p:anim calcmode="lin" valueType="num">
                                      <p:cBhvr>
                                        <p:cTn id="72" dur="10"/>
                                        <p:tgtEl>
                                          <p:spTgt spid="20"/>
                                        </p:tgtEl>
                                        <p:attrNameLst>
                                          <p:attrName>ppt_h</p:attrName>
                                        </p:attrNameLst>
                                      </p:cBhvr>
                                      <p:tavLst>
                                        <p:tav tm="0">
                                          <p:val>
                                            <p:strVal val="ppt_h"/>
                                          </p:val>
                                        </p:tav>
                                        <p:tav tm="100000">
                                          <p:val>
                                            <p:fltVal val="0"/>
                                          </p:val>
                                        </p:tav>
                                      </p:tavLst>
                                    </p:anim>
                                    <p:set>
                                      <p:cBhvr>
                                        <p:cTn id="73" dur="1" fill="hold">
                                          <p:stCondLst>
                                            <p:cond delay="9"/>
                                          </p:stCondLst>
                                        </p:cTn>
                                        <p:tgtEl>
                                          <p:spTgt spid="20"/>
                                        </p:tgtEl>
                                        <p:attrNameLst>
                                          <p:attrName>style.visibility</p:attrName>
                                        </p:attrNameLst>
                                      </p:cBhvr>
                                      <p:to>
                                        <p:strVal val="hidden"/>
                                      </p:to>
                                    </p:set>
                                  </p:childTnLst>
                                </p:cTn>
                              </p:par>
                            </p:childTnLst>
                          </p:cTn>
                        </p:par>
                      </p:childTnLst>
                    </p:cTn>
                  </p:par>
                  <p:par>
                    <p:cTn id="74" fill="hold">
                      <p:stCondLst>
                        <p:cond delay="indefinite"/>
                      </p:stCondLst>
                      <p:childTnLst>
                        <p:par>
                          <p:cTn id="75" fill="hold">
                            <p:stCondLst>
                              <p:cond delay="0"/>
                            </p:stCondLst>
                            <p:childTnLst>
                              <p:par>
                                <p:cTn id="76" presetID="14" presetClass="exit" presetSubtype="10" fill="hold" grpId="1" nodeType="clickEffect">
                                  <p:stCondLst>
                                    <p:cond delay="0"/>
                                  </p:stCondLst>
                                  <p:childTnLst>
                                    <p:animEffect transition="out" filter="randombar(horizontal)">
                                      <p:cBhvr>
                                        <p:cTn id="77" dur="500"/>
                                        <p:tgtEl>
                                          <p:spTgt spid="17"/>
                                        </p:tgtEl>
                                      </p:cBhvr>
                                    </p:animEffect>
                                    <p:set>
                                      <p:cBhvr>
                                        <p:cTn id="78" dur="1" fill="hold">
                                          <p:stCondLst>
                                            <p:cond delay="499"/>
                                          </p:stCondLst>
                                        </p:cTn>
                                        <p:tgtEl>
                                          <p:spTgt spid="17"/>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50" presetClass="exit" presetSubtype="0" accel="100000" fill="hold" grpId="1" nodeType="clickEffect">
                                  <p:stCondLst>
                                    <p:cond delay="0"/>
                                  </p:stCondLst>
                                  <p:childTnLst>
                                    <p:anim calcmode="lin" valueType="num">
                                      <p:cBhvr>
                                        <p:cTn id="82" dur="1000"/>
                                        <p:tgtEl>
                                          <p:spTgt spid="19"/>
                                        </p:tgtEl>
                                        <p:attrNameLst>
                                          <p:attrName>ppt_w</p:attrName>
                                        </p:attrNameLst>
                                      </p:cBhvr>
                                      <p:tavLst>
                                        <p:tav tm="0">
                                          <p:val>
                                            <p:strVal val="ppt_w"/>
                                          </p:val>
                                        </p:tav>
                                        <p:tav tm="100000">
                                          <p:val>
                                            <p:strVal val="ppt_w+.3"/>
                                          </p:val>
                                        </p:tav>
                                      </p:tavLst>
                                    </p:anim>
                                    <p:anim calcmode="lin" valueType="num">
                                      <p:cBhvr>
                                        <p:cTn id="83" dur="1000"/>
                                        <p:tgtEl>
                                          <p:spTgt spid="19"/>
                                        </p:tgtEl>
                                        <p:attrNameLst>
                                          <p:attrName>ppt_h</p:attrName>
                                        </p:attrNameLst>
                                      </p:cBhvr>
                                      <p:tavLst>
                                        <p:tav tm="0">
                                          <p:val>
                                            <p:strVal val="ppt_h"/>
                                          </p:val>
                                        </p:tav>
                                        <p:tav tm="100000">
                                          <p:val>
                                            <p:strVal val="ppt_h"/>
                                          </p:val>
                                        </p:tav>
                                      </p:tavLst>
                                    </p:anim>
                                    <p:animEffect transition="out" filter="fade">
                                      <p:cBhvr>
                                        <p:cTn id="84" dur="1000"/>
                                        <p:tgtEl>
                                          <p:spTgt spid="19"/>
                                        </p:tgtEl>
                                      </p:cBhvr>
                                    </p:animEffect>
                                    <p:set>
                                      <p:cBhvr>
                                        <p:cTn id="85" dur="1" fill="hold">
                                          <p:stCondLst>
                                            <p:cond delay="999"/>
                                          </p:stCondLst>
                                        </p:cTn>
                                        <p:tgtEl>
                                          <p:spTgt spid="19"/>
                                        </p:tgtEl>
                                        <p:attrNameLst>
                                          <p:attrName>style.visibility</p:attrName>
                                        </p:attrNameLst>
                                      </p:cBhvr>
                                      <p:to>
                                        <p:strVal val="hidden"/>
                                      </p:to>
                                    </p:set>
                                  </p:childTnLst>
                                </p:cTn>
                              </p:par>
                              <p:par>
                                <p:cTn id="86" presetID="50" presetClass="exit" presetSubtype="0" accel="100000" fill="hold" nodeType="withEffect">
                                  <p:stCondLst>
                                    <p:cond delay="0"/>
                                  </p:stCondLst>
                                  <p:childTnLst>
                                    <p:anim calcmode="lin" valueType="num">
                                      <p:cBhvr>
                                        <p:cTn id="87" dur="1000"/>
                                        <p:tgtEl>
                                          <p:spTgt spid="14"/>
                                        </p:tgtEl>
                                        <p:attrNameLst>
                                          <p:attrName>ppt_w</p:attrName>
                                        </p:attrNameLst>
                                      </p:cBhvr>
                                      <p:tavLst>
                                        <p:tav tm="0">
                                          <p:val>
                                            <p:strVal val="ppt_w"/>
                                          </p:val>
                                        </p:tav>
                                        <p:tav tm="100000">
                                          <p:val>
                                            <p:strVal val="ppt_w+.3"/>
                                          </p:val>
                                        </p:tav>
                                      </p:tavLst>
                                    </p:anim>
                                    <p:anim calcmode="lin" valueType="num">
                                      <p:cBhvr>
                                        <p:cTn id="88" dur="1000"/>
                                        <p:tgtEl>
                                          <p:spTgt spid="14"/>
                                        </p:tgtEl>
                                        <p:attrNameLst>
                                          <p:attrName>ppt_h</p:attrName>
                                        </p:attrNameLst>
                                      </p:cBhvr>
                                      <p:tavLst>
                                        <p:tav tm="0">
                                          <p:val>
                                            <p:strVal val="ppt_h"/>
                                          </p:val>
                                        </p:tav>
                                        <p:tav tm="100000">
                                          <p:val>
                                            <p:strVal val="ppt_h"/>
                                          </p:val>
                                        </p:tav>
                                      </p:tavLst>
                                    </p:anim>
                                    <p:animEffect transition="out" filter="fade">
                                      <p:cBhvr>
                                        <p:cTn id="89" dur="1000"/>
                                        <p:tgtEl>
                                          <p:spTgt spid="14"/>
                                        </p:tgtEl>
                                      </p:cBhvr>
                                    </p:animEffect>
                                    <p:set>
                                      <p:cBhvr>
                                        <p:cTn id="90" dur="1" fill="hold">
                                          <p:stCondLst>
                                            <p:cond delay="999"/>
                                          </p:stCondLst>
                                        </p:cTn>
                                        <p:tgtEl>
                                          <p:spTgt spid="14"/>
                                        </p:tgtEl>
                                        <p:attrNameLst>
                                          <p:attrName>style.visibility</p:attrName>
                                        </p:attrNameLst>
                                      </p:cBhvr>
                                      <p:to>
                                        <p:strVal val="hidden"/>
                                      </p:to>
                                    </p:set>
                                  </p:childTnLst>
                                </p:cTn>
                              </p:par>
                              <p:par>
                                <p:cTn id="91" presetID="50" presetClass="exit" presetSubtype="0" accel="100000" fill="hold" grpId="1" nodeType="withEffect">
                                  <p:stCondLst>
                                    <p:cond delay="0"/>
                                  </p:stCondLst>
                                  <p:childTnLst>
                                    <p:anim calcmode="lin" valueType="num">
                                      <p:cBhvr>
                                        <p:cTn id="92" dur="1000"/>
                                        <p:tgtEl>
                                          <p:spTgt spid="18"/>
                                        </p:tgtEl>
                                        <p:attrNameLst>
                                          <p:attrName>ppt_w</p:attrName>
                                        </p:attrNameLst>
                                      </p:cBhvr>
                                      <p:tavLst>
                                        <p:tav tm="0">
                                          <p:val>
                                            <p:strVal val="ppt_w"/>
                                          </p:val>
                                        </p:tav>
                                        <p:tav tm="100000">
                                          <p:val>
                                            <p:strVal val="ppt_w+.3"/>
                                          </p:val>
                                        </p:tav>
                                      </p:tavLst>
                                    </p:anim>
                                    <p:anim calcmode="lin" valueType="num">
                                      <p:cBhvr>
                                        <p:cTn id="93" dur="1000"/>
                                        <p:tgtEl>
                                          <p:spTgt spid="18"/>
                                        </p:tgtEl>
                                        <p:attrNameLst>
                                          <p:attrName>ppt_h</p:attrName>
                                        </p:attrNameLst>
                                      </p:cBhvr>
                                      <p:tavLst>
                                        <p:tav tm="0">
                                          <p:val>
                                            <p:strVal val="ppt_h"/>
                                          </p:val>
                                        </p:tav>
                                        <p:tav tm="100000">
                                          <p:val>
                                            <p:strVal val="ppt_h"/>
                                          </p:val>
                                        </p:tav>
                                      </p:tavLst>
                                    </p:anim>
                                    <p:animEffect transition="out" filter="fade">
                                      <p:cBhvr>
                                        <p:cTn id="94" dur="1000"/>
                                        <p:tgtEl>
                                          <p:spTgt spid="18"/>
                                        </p:tgtEl>
                                      </p:cBhvr>
                                    </p:animEffect>
                                    <p:set>
                                      <p:cBhvr>
                                        <p:cTn id="95" dur="1" fill="hold">
                                          <p:stCondLst>
                                            <p:cond delay="999"/>
                                          </p:stCondLst>
                                        </p:cTn>
                                        <p:tgtEl>
                                          <p:spTgt spid="18"/>
                                        </p:tgtEl>
                                        <p:attrNameLst>
                                          <p:attrName>style.visibility</p:attrName>
                                        </p:attrNameLst>
                                      </p:cBhvr>
                                      <p:to>
                                        <p:strVal val="hidden"/>
                                      </p:to>
                                    </p:set>
                                  </p:childTnLst>
                                </p:cTn>
                              </p:par>
                              <p:par>
                                <p:cTn id="96" presetID="50" presetClass="exit" presetSubtype="0" accel="100000" fill="hold" grpId="2" nodeType="withEffect">
                                  <p:stCondLst>
                                    <p:cond delay="0"/>
                                  </p:stCondLst>
                                  <p:childTnLst>
                                    <p:anim calcmode="lin" valueType="num">
                                      <p:cBhvr>
                                        <p:cTn id="97" dur="1000"/>
                                        <p:tgtEl>
                                          <p:spTgt spid="20"/>
                                        </p:tgtEl>
                                        <p:attrNameLst>
                                          <p:attrName>ppt_w</p:attrName>
                                        </p:attrNameLst>
                                      </p:cBhvr>
                                      <p:tavLst>
                                        <p:tav tm="0">
                                          <p:val>
                                            <p:strVal val="ppt_w"/>
                                          </p:val>
                                        </p:tav>
                                        <p:tav tm="100000">
                                          <p:val>
                                            <p:strVal val="ppt_w+.3"/>
                                          </p:val>
                                        </p:tav>
                                      </p:tavLst>
                                    </p:anim>
                                    <p:anim calcmode="lin" valueType="num">
                                      <p:cBhvr>
                                        <p:cTn id="98" dur="1000"/>
                                        <p:tgtEl>
                                          <p:spTgt spid="20"/>
                                        </p:tgtEl>
                                        <p:attrNameLst>
                                          <p:attrName>ppt_h</p:attrName>
                                        </p:attrNameLst>
                                      </p:cBhvr>
                                      <p:tavLst>
                                        <p:tav tm="0">
                                          <p:val>
                                            <p:strVal val="ppt_h"/>
                                          </p:val>
                                        </p:tav>
                                        <p:tav tm="100000">
                                          <p:val>
                                            <p:strVal val="ppt_h"/>
                                          </p:val>
                                        </p:tav>
                                      </p:tavLst>
                                    </p:anim>
                                    <p:animEffect transition="out" filter="fade">
                                      <p:cBhvr>
                                        <p:cTn id="99" dur="1000"/>
                                        <p:tgtEl>
                                          <p:spTgt spid="20"/>
                                        </p:tgtEl>
                                      </p:cBhvr>
                                    </p:animEffect>
                                    <p:set>
                                      <p:cBhvr>
                                        <p:cTn id="100" dur="1" fill="hold">
                                          <p:stCondLst>
                                            <p:cond delay="999"/>
                                          </p:stCondLst>
                                        </p:cTn>
                                        <p:tgtEl>
                                          <p:spTgt spid="20"/>
                                        </p:tgtEl>
                                        <p:attrNameLst>
                                          <p:attrName>style.visibility</p:attrName>
                                        </p:attrNameLst>
                                      </p:cBhvr>
                                      <p:to>
                                        <p:strVal val="hidden"/>
                                      </p:to>
                                    </p:set>
                                  </p:childTnLst>
                                </p:cTn>
                              </p:par>
                              <p:par>
                                <p:cTn id="101" presetID="50" presetClass="exit" presetSubtype="0" accel="100000" fill="hold" grpId="1" nodeType="withEffect">
                                  <p:stCondLst>
                                    <p:cond delay="0"/>
                                  </p:stCondLst>
                                  <p:childTnLst>
                                    <p:anim calcmode="lin" valueType="num">
                                      <p:cBhvr>
                                        <p:cTn id="102" dur="1000"/>
                                        <p:tgtEl>
                                          <p:spTgt spid="21"/>
                                        </p:tgtEl>
                                        <p:attrNameLst>
                                          <p:attrName>ppt_w</p:attrName>
                                        </p:attrNameLst>
                                      </p:cBhvr>
                                      <p:tavLst>
                                        <p:tav tm="0">
                                          <p:val>
                                            <p:strVal val="ppt_w"/>
                                          </p:val>
                                        </p:tav>
                                        <p:tav tm="100000">
                                          <p:val>
                                            <p:strVal val="ppt_w+.3"/>
                                          </p:val>
                                        </p:tav>
                                      </p:tavLst>
                                    </p:anim>
                                    <p:anim calcmode="lin" valueType="num">
                                      <p:cBhvr>
                                        <p:cTn id="103" dur="1000"/>
                                        <p:tgtEl>
                                          <p:spTgt spid="21"/>
                                        </p:tgtEl>
                                        <p:attrNameLst>
                                          <p:attrName>ppt_h</p:attrName>
                                        </p:attrNameLst>
                                      </p:cBhvr>
                                      <p:tavLst>
                                        <p:tav tm="0">
                                          <p:val>
                                            <p:strVal val="ppt_h"/>
                                          </p:val>
                                        </p:tav>
                                        <p:tav tm="100000">
                                          <p:val>
                                            <p:strVal val="ppt_h"/>
                                          </p:val>
                                        </p:tav>
                                      </p:tavLst>
                                    </p:anim>
                                    <p:animEffect transition="out" filter="fade">
                                      <p:cBhvr>
                                        <p:cTn id="104" dur="1000"/>
                                        <p:tgtEl>
                                          <p:spTgt spid="21"/>
                                        </p:tgtEl>
                                      </p:cBhvr>
                                    </p:animEffect>
                                    <p:set>
                                      <p:cBhvr>
                                        <p:cTn id="105" dur="1" fill="hold">
                                          <p:stCondLst>
                                            <p:cond delay="999"/>
                                          </p:stCondLst>
                                        </p:cTn>
                                        <p:tgtEl>
                                          <p:spTgt spid="21"/>
                                        </p:tgtEl>
                                        <p:attrNameLst>
                                          <p:attrName>style.visibility</p:attrName>
                                        </p:attrNameLst>
                                      </p:cBhvr>
                                      <p:to>
                                        <p:strVal val="hidden"/>
                                      </p:to>
                                    </p:set>
                                  </p:childTnLst>
                                </p:cTn>
                              </p:par>
                              <p:par>
                                <p:cTn id="106" presetID="50" presetClass="exit" presetSubtype="0" accel="100000" fill="hold" grpId="1" nodeType="withEffect">
                                  <p:stCondLst>
                                    <p:cond delay="0"/>
                                  </p:stCondLst>
                                  <p:iterate type="lt">
                                    <p:tmPct val="0"/>
                                  </p:iterate>
                                  <p:childTnLst>
                                    <p:anim calcmode="lin" valueType="num">
                                      <p:cBhvr>
                                        <p:cTn id="107" dur="250"/>
                                        <p:tgtEl>
                                          <p:spTgt spid="22"/>
                                        </p:tgtEl>
                                        <p:attrNameLst>
                                          <p:attrName>ppt_w</p:attrName>
                                        </p:attrNameLst>
                                      </p:cBhvr>
                                      <p:tavLst>
                                        <p:tav tm="0">
                                          <p:val>
                                            <p:strVal val="ppt_w"/>
                                          </p:val>
                                        </p:tav>
                                        <p:tav tm="100000">
                                          <p:val>
                                            <p:strVal val="ppt_w+.3"/>
                                          </p:val>
                                        </p:tav>
                                      </p:tavLst>
                                    </p:anim>
                                    <p:anim calcmode="lin" valueType="num">
                                      <p:cBhvr>
                                        <p:cTn id="108" dur="250"/>
                                        <p:tgtEl>
                                          <p:spTgt spid="22"/>
                                        </p:tgtEl>
                                        <p:attrNameLst>
                                          <p:attrName>ppt_h</p:attrName>
                                        </p:attrNameLst>
                                      </p:cBhvr>
                                      <p:tavLst>
                                        <p:tav tm="0">
                                          <p:val>
                                            <p:strVal val="ppt_h"/>
                                          </p:val>
                                        </p:tav>
                                        <p:tav tm="100000">
                                          <p:val>
                                            <p:strVal val="ppt_h"/>
                                          </p:val>
                                        </p:tav>
                                      </p:tavLst>
                                    </p:anim>
                                    <p:animEffect transition="out" filter="fade">
                                      <p:cBhvr>
                                        <p:cTn id="109" dur="250"/>
                                        <p:tgtEl>
                                          <p:spTgt spid="22"/>
                                        </p:tgtEl>
                                      </p:cBhvr>
                                    </p:animEffect>
                                    <p:set>
                                      <p:cBhvr>
                                        <p:cTn id="110" dur="1" fill="hold">
                                          <p:stCondLst>
                                            <p:cond delay="249"/>
                                          </p:stCondLst>
                                        </p:cTn>
                                        <p:tgtEl>
                                          <p:spTgt spid="22"/>
                                        </p:tgtEl>
                                        <p:attrNameLst>
                                          <p:attrName>style.visibility</p:attrName>
                                        </p:attrNameLst>
                                      </p:cBhvr>
                                      <p:to>
                                        <p:strVal val="hidden"/>
                                      </p:to>
                                    </p:set>
                                  </p:childTnLst>
                                </p:cTn>
                              </p:par>
                              <p:par>
                                <p:cTn id="111" presetID="50" presetClass="exit" presetSubtype="0" accel="100000" fill="hold" grpId="1" nodeType="withEffect">
                                  <p:stCondLst>
                                    <p:cond delay="0"/>
                                  </p:stCondLst>
                                  <p:iterate type="lt">
                                    <p:tmPct val="0"/>
                                  </p:iterate>
                                  <p:childTnLst>
                                    <p:anim calcmode="lin" valueType="num">
                                      <p:cBhvr>
                                        <p:cTn id="112" dur="250"/>
                                        <p:tgtEl>
                                          <p:spTgt spid="23"/>
                                        </p:tgtEl>
                                        <p:attrNameLst>
                                          <p:attrName>ppt_w</p:attrName>
                                        </p:attrNameLst>
                                      </p:cBhvr>
                                      <p:tavLst>
                                        <p:tav tm="0">
                                          <p:val>
                                            <p:strVal val="ppt_w"/>
                                          </p:val>
                                        </p:tav>
                                        <p:tav tm="100000">
                                          <p:val>
                                            <p:strVal val="ppt_w+.3"/>
                                          </p:val>
                                        </p:tav>
                                      </p:tavLst>
                                    </p:anim>
                                    <p:anim calcmode="lin" valueType="num">
                                      <p:cBhvr>
                                        <p:cTn id="113" dur="250"/>
                                        <p:tgtEl>
                                          <p:spTgt spid="23"/>
                                        </p:tgtEl>
                                        <p:attrNameLst>
                                          <p:attrName>ppt_h</p:attrName>
                                        </p:attrNameLst>
                                      </p:cBhvr>
                                      <p:tavLst>
                                        <p:tav tm="0">
                                          <p:val>
                                            <p:strVal val="ppt_h"/>
                                          </p:val>
                                        </p:tav>
                                        <p:tav tm="100000">
                                          <p:val>
                                            <p:strVal val="ppt_h"/>
                                          </p:val>
                                        </p:tav>
                                      </p:tavLst>
                                    </p:anim>
                                    <p:animEffect transition="out" filter="fade">
                                      <p:cBhvr>
                                        <p:cTn id="114" dur="250"/>
                                        <p:tgtEl>
                                          <p:spTgt spid="23"/>
                                        </p:tgtEl>
                                      </p:cBhvr>
                                    </p:animEffect>
                                    <p:set>
                                      <p:cBhvr>
                                        <p:cTn id="115" dur="1" fill="hold">
                                          <p:stCondLst>
                                            <p:cond delay="249"/>
                                          </p:stCondLst>
                                        </p:cTn>
                                        <p:tgtEl>
                                          <p:spTgt spid="23"/>
                                        </p:tgtEl>
                                        <p:attrNameLst>
                                          <p:attrName>style.visibility</p:attrName>
                                        </p:attrNameLst>
                                      </p:cBhvr>
                                      <p:to>
                                        <p:strVal val="hidden"/>
                                      </p:to>
                                    </p:set>
                                  </p:childTnLst>
                                </p:cTn>
                              </p:par>
                              <p:par>
                                <p:cTn id="116" presetID="50" presetClass="exit" presetSubtype="0" accel="100000" fill="hold" grpId="1" nodeType="withEffect">
                                  <p:stCondLst>
                                    <p:cond delay="0"/>
                                  </p:stCondLst>
                                  <p:iterate type="lt">
                                    <p:tmPct val="0"/>
                                  </p:iterate>
                                  <p:childTnLst>
                                    <p:anim calcmode="lin" valueType="num">
                                      <p:cBhvr>
                                        <p:cTn id="117" dur="250"/>
                                        <p:tgtEl>
                                          <p:spTgt spid="24"/>
                                        </p:tgtEl>
                                        <p:attrNameLst>
                                          <p:attrName>ppt_w</p:attrName>
                                        </p:attrNameLst>
                                      </p:cBhvr>
                                      <p:tavLst>
                                        <p:tav tm="0">
                                          <p:val>
                                            <p:strVal val="ppt_w"/>
                                          </p:val>
                                        </p:tav>
                                        <p:tav tm="100000">
                                          <p:val>
                                            <p:strVal val="ppt_w+.3"/>
                                          </p:val>
                                        </p:tav>
                                      </p:tavLst>
                                    </p:anim>
                                    <p:anim calcmode="lin" valueType="num">
                                      <p:cBhvr>
                                        <p:cTn id="118" dur="250"/>
                                        <p:tgtEl>
                                          <p:spTgt spid="24"/>
                                        </p:tgtEl>
                                        <p:attrNameLst>
                                          <p:attrName>ppt_h</p:attrName>
                                        </p:attrNameLst>
                                      </p:cBhvr>
                                      <p:tavLst>
                                        <p:tav tm="0">
                                          <p:val>
                                            <p:strVal val="ppt_h"/>
                                          </p:val>
                                        </p:tav>
                                        <p:tav tm="100000">
                                          <p:val>
                                            <p:strVal val="ppt_h"/>
                                          </p:val>
                                        </p:tav>
                                      </p:tavLst>
                                    </p:anim>
                                    <p:animEffect transition="out" filter="fade">
                                      <p:cBhvr>
                                        <p:cTn id="119" dur="250"/>
                                        <p:tgtEl>
                                          <p:spTgt spid="24"/>
                                        </p:tgtEl>
                                      </p:cBhvr>
                                    </p:animEffect>
                                    <p:set>
                                      <p:cBhvr>
                                        <p:cTn id="120" dur="1" fill="hold">
                                          <p:stCondLst>
                                            <p:cond delay="249"/>
                                          </p:stCondLst>
                                        </p:cTn>
                                        <p:tgtEl>
                                          <p:spTgt spid="24"/>
                                        </p:tgtEl>
                                        <p:attrNameLst>
                                          <p:attrName>style.visibility</p:attrName>
                                        </p:attrNameLst>
                                      </p:cBhvr>
                                      <p:to>
                                        <p:strVal val="hidden"/>
                                      </p:to>
                                    </p:set>
                                  </p:childTnLst>
                                </p:cTn>
                              </p:par>
                            </p:childTnLst>
                          </p:cTn>
                        </p:par>
                      </p:childTnLst>
                    </p:cTn>
                  </p:par>
                  <p:par>
                    <p:cTn id="121" fill="hold">
                      <p:stCondLst>
                        <p:cond delay="indefinite"/>
                      </p:stCondLst>
                      <p:childTnLst>
                        <p:par>
                          <p:cTn id="122" fill="hold">
                            <p:stCondLst>
                              <p:cond delay="0"/>
                            </p:stCondLst>
                            <p:childTnLst>
                              <p:par>
                                <p:cTn id="123" presetID="47" presetClass="entr" presetSubtype="0" fill="hold" grpId="0" nodeType="clickEffect">
                                  <p:stCondLst>
                                    <p:cond delay="0"/>
                                  </p:stCondLst>
                                  <p:childTnLst>
                                    <p:set>
                                      <p:cBhvr>
                                        <p:cTn id="124" dur="1" fill="hold">
                                          <p:stCondLst>
                                            <p:cond delay="0"/>
                                          </p:stCondLst>
                                        </p:cTn>
                                        <p:tgtEl>
                                          <p:spTgt spid="3"/>
                                        </p:tgtEl>
                                        <p:attrNameLst>
                                          <p:attrName>style.visibility</p:attrName>
                                        </p:attrNameLst>
                                      </p:cBhvr>
                                      <p:to>
                                        <p:strVal val="visible"/>
                                      </p:to>
                                    </p:set>
                                    <p:animEffect transition="in" filter="fade">
                                      <p:cBhvr>
                                        <p:cTn id="125" dur="1000"/>
                                        <p:tgtEl>
                                          <p:spTgt spid="3"/>
                                        </p:tgtEl>
                                      </p:cBhvr>
                                    </p:animEffect>
                                    <p:anim calcmode="lin" valueType="num">
                                      <p:cBhvr>
                                        <p:cTn id="126" dur="1000" fill="hold"/>
                                        <p:tgtEl>
                                          <p:spTgt spid="3"/>
                                        </p:tgtEl>
                                        <p:attrNameLst>
                                          <p:attrName>ppt_x</p:attrName>
                                        </p:attrNameLst>
                                      </p:cBhvr>
                                      <p:tavLst>
                                        <p:tav tm="0">
                                          <p:val>
                                            <p:strVal val="#ppt_x"/>
                                          </p:val>
                                        </p:tav>
                                        <p:tav tm="100000">
                                          <p:val>
                                            <p:strVal val="#ppt_x"/>
                                          </p:val>
                                        </p:tav>
                                      </p:tavLst>
                                    </p:anim>
                                    <p:anim calcmode="lin" valueType="num">
                                      <p:cBhvr>
                                        <p:cTn id="127" dur="1000" fill="hold"/>
                                        <p:tgtEl>
                                          <p:spTgt spid="3"/>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fade">
                                      <p:cBhvr>
                                        <p:cTn id="130" dur="1000"/>
                                        <p:tgtEl>
                                          <p:spTgt spid="16"/>
                                        </p:tgtEl>
                                      </p:cBhvr>
                                    </p:animEffect>
                                    <p:anim calcmode="lin" valueType="num">
                                      <p:cBhvr>
                                        <p:cTn id="131" dur="1000" fill="hold"/>
                                        <p:tgtEl>
                                          <p:spTgt spid="16"/>
                                        </p:tgtEl>
                                        <p:attrNameLst>
                                          <p:attrName>ppt_x</p:attrName>
                                        </p:attrNameLst>
                                      </p:cBhvr>
                                      <p:tavLst>
                                        <p:tav tm="0">
                                          <p:val>
                                            <p:strVal val="#ppt_x"/>
                                          </p:val>
                                        </p:tav>
                                        <p:tav tm="100000">
                                          <p:val>
                                            <p:strVal val="#ppt_x"/>
                                          </p:val>
                                        </p:tav>
                                      </p:tavLst>
                                    </p:anim>
                                    <p:anim calcmode="lin" valueType="num">
                                      <p:cBhvr>
                                        <p:cTn id="13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fade">
                                      <p:cBhvr>
                                        <p:cTn id="137" dur="1000"/>
                                        <p:tgtEl>
                                          <p:spTgt spid="26"/>
                                        </p:tgtEl>
                                      </p:cBhvr>
                                    </p:animEffect>
                                    <p:anim calcmode="lin" valueType="num">
                                      <p:cBhvr>
                                        <p:cTn id="138" dur="1000" fill="hold"/>
                                        <p:tgtEl>
                                          <p:spTgt spid="26"/>
                                        </p:tgtEl>
                                        <p:attrNameLst>
                                          <p:attrName>ppt_x</p:attrName>
                                        </p:attrNameLst>
                                      </p:cBhvr>
                                      <p:tavLst>
                                        <p:tav tm="0">
                                          <p:val>
                                            <p:strVal val="#ppt_x"/>
                                          </p:val>
                                        </p:tav>
                                        <p:tav tm="100000">
                                          <p:val>
                                            <p:strVal val="#ppt_x"/>
                                          </p:val>
                                        </p:tav>
                                      </p:tavLst>
                                    </p:anim>
                                    <p:anim calcmode="lin" valueType="num">
                                      <p:cBhvr>
                                        <p:cTn id="1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6" presetClass="emph" presetSubtype="0" fill="hold" grpId="1" nodeType="clickEffect">
                                  <p:stCondLst>
                                    <p:cond delay="0"/>
                                  </p:stCondLst>
                                  <p:childTnLst>
                                    <p:animScale>
                                      <p:cBhvr>
                                        <p:cTn id="143" dur="2000" fill="hold"/>
                                        <p:tgtEl>
                                          <p:spTgt spid="26"/>
                                        </p:tgtEl>
                                      </p:cBhvr>
                                      <p:by x="150000" y="150000"/>
                                    </p:animScale>
                                  </p:childTnLst>
                                </p:cTn>
                              </p:par>
                            </p:childTnLst>
                          </p:cTn>
                        </p:par>
                      </p:childTnLst>
                    </p:cTn>
                  </p:par>
                  <p:par>
                    <p:cTn id="144" fill="hold">
                      <p:stCondLst>
                        <p:cond delay="indefinite"/>
                      </p:stCondLst>
                      <p:childTnLst>
                        <p:par>
                          <p:cTn id="145" fill="hold">
                            <p:stCondLst>
                              <p:cond delay="0"/>
                            </p:stCondLst>
                            <p:childTnLst>
                              <p:par>
                                <p:cTn id="146" presetID="42" presetClass="entr" presetSubtype="0" fill="hold" grpId="0" nodeType="clickEffect">
                                  <p:stCondLst>
                                    <p:cond delay="0"/>
                                  </p:stCondLst>
                                  <p:childTnLst>
                                    <p:set>
                                      <p:cBhvr>
                                        <p:cTn id="147" dur="1" fill="hold">
                                          <p:stCondLst>
                                            <p:cond delay="0"/>
                                          </p:stCondLst>
                                        </p:cTn>
                                        <p:tgtEl>
                                          <p:spTgt spid="28"/>
                                        </p:tgtEl>
                                        <p:attrNameLst>
                                          <p:attrName>style.visibility</p:attrName>
                                        </p:attrNameLst>
                                      </p:cBhvr>
                                      <p:to>
                                        <p:strVal val="visible"/>
                                      </p:to>
                                    </p:set>
                                    <p:animEffect transition="in" filter="fade">
                                      <p:cBhvr>
                                        <p:cTn id="148" dur="1000"/>
                                        <p:tgtEl>
                                          <p:spTgt spid="28"/>
                                        </p:tgtEl>
                                      </p:cBhvr>
                                    </p:animEffect>
                                    <p:anim calcmode="lin" valueType="num">
                                      <p:cBhvr>
                                        <p:cTn id="149" dur="1000" fill="hold"/>
                                        <p:tgtEl>
                                          <p:spTgt spid="28"/>
                                        </p:tgtEl>
                                        <p:attrNameLst>
                                          <p:attrName>ppt_x</p:attrName>
                                        </p:attrNameLst>
                                      </p:cBhvr>
                                      <p:tavLst>
                                        <p:tav tm="0">
                                          <p:val>
                                            <p:strVal val="#ppt_x"/>
                                          </p:val>
                                        </p:tav>
                                        <p:tav tm="100000">
                                          <p:val>
                                            <p:strVal val="#ppt_x"/>
                                          </p:val>
                                        </p:tav>
                                      </p:tavLst>
                                    </p:anim>
                                    <p:anim calcmode="lin" valueType="num">
                                      <p:cBhvr>
                                        <p:cTn id="15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51" fill="hold">
                      <p:stCondLst>
                        <p:cond delay="indefinite"/>
                      </p:stCondLst>
                      <p:childTnLst>
                        <p:par>
                          <p:cTn id="152" fill="hold">
                            <p:stCondLst>
                              <p:cond delay="0"/>
                            </p:stCondLst>
                            <p:childTnLst>
                              <p:par>
                                <p:cTn id="153" presetID="6" presetClass="emph" presetSubtype="0" fill="hold" grpId="1" nodeType="clickEffect">
                                  <p:stCondLst>
                                    <p:cond delay="0"/>
                                  </p:stCondLst>
                                  <p:childTnLst>
                                    <p:animScale>
                                      <p:cBhvr>
                                        <p:cTn id="154" dur="2000" fill="hold"/>
                                        <p:tgtEl>
                                          <p:spTgt spid="28"/>
                                        </p:tgtEl>
                                      </p:cBhvr>
                                      <p:by x="150000" y="150000"/>
                                    </p:animScale>
                                  </p:childTnLst>
                                </p:cTn>
                              </p:par>
                            </p:childTnLst>
                          </p:cTn>
                        </p:par>
                      </p:childTnLst>
                    </p:cTn>
                  </p:par>
                  <p:par>
                    <p:cTn id="155" fill="hold">
                      <p:stCondLst>
                        <p:cond delay="indefinite"/>
                      </p:stCondLst>
                      <p:childTnLst>
                        <p:par>
                          <p:cTn id="156" fill="hold">
                            <p:stCondLst>
                              <p:cond delay="0"/>
                            </p:stCondLst>
                            <p:childTnLst>
                              <p:par>
                                <p:cTn id="157" presetID="42" presetClass="entr" presetSubtype="0" fill="hold" grpId="0" nodeType="clickEffect">
                                  <p:stCondLst>
                                    <p:cond delay="0"/>
                                  </p:stCondLst>
                                  <p:childTnLst>
                                    <p:set>
                                      <p:cBhvr>
                                        <p:cTn id="158" dur="1" fill="hold">
                                          <p:stCondLst>
                                            <p:cond delay="0"/>
                                          </p:stCondLst>
                                        </p:cTn>
                                        <p:tgtEl>
                                          <p:spTgt spid="29"/>
                                        </p:tgtEl>
                                        <p:attrNameLst>
                                          <p:attrName>style.visibility</p:attrName>
                                        </p:attrNameLst>
                                      </p:cBhvr>
                                      <p:to>
                                        <p:strVal val="visible"/>
                                      </p:to>
                                    </p:set>
                                    <p:animEffect transition="in" filter="fade">
                                      <p:cBhvr>
                                        <p:cTn id="159" dur="1000"/>
                                        <p:tgtEl>
                                          <p:spTgt spid="29"/>
                                        </p:tgtEl>
                                      </p:cBhvr>
                                    </p:animEffect>
                                    <p:anim calcmode="lin" valueType="num">
                                      <p:cBhvr>
                                        <p:cTn id="160" dur="1000" fill="hold"/>
                                        <p:tgtEl>
                                          <p:spTgt spid="29"/>
                                        </p:tgtEl>
                                        <p:attrNameLst>
                                          <p:attrName>ppt_x</p:attrName>
                                        </p:attrNameLst>
                                      </p:cBhvr>
                                      <p:tavLst>
                                        <p:tav tm="0">
                                          <p:val>
                                            <p:strVal val="#ppt_x"/>
                                          </p:val>
                                        </p:tav>
                                        <p:tav tm="100000">
                                          <p:val>
                                            <p:strVal val="#ppt_x"/>
                                          </p:val>
                                        </p:tav>
                                      </p:tavLst>
                                    </p:anim>
                                    <p:anim calcmode="lin" valueType="num">
                                      <p:cBhvr>
                                        <p:cTn id="161"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62" fill="hold">
                      <p:stCondLst>
                        <p:cond delay="indefinite"/>
                      </p:stCondLst>
                      <p:childTnLst>
                        <p:par>
                          <p:cTn id="163" fill="hold">
                            <p:stCondLst>
                              <p:cond delay="0"/>
                            </p:stCondLst>
                            <p:childTnLst>
                              <p:par>
                                <p:cTn id="164" presetID="6" presetClass="emph" presetSubtype="0" fill="hold" grpId="1" nodeType="clickEffect">
                                  <p:stCondLst>
                                    <p:cond delay="0"/>
                                  </p:stCondLst>
                                  <p:childTnLst>
                                    <p:animScale>
                                      <p:cBhvr>
                                        <p:cTn id="165" dur="2000" fill="hold"/>
                                        <p:tgtEl>
                                          <p:spTgt spid="29"/>
                                        </p:tgtEl>
                                      </p:cBhvr>
                                      <p:by x="150000" y="150000"/>
                                    </p:animScale>
                                  </p:childTnLst>
                                </p:cTn>
                              </p:par>
                            </p:childTnLst>
                          </p:cTn>
                        </p:par>
                      </p:childTnLst>
                    </p:cTn>
                  </p:par>
                  <p:par>
                    <p:cTn id="166" fill="hold">
                      <p:stCondLst>
                        <p:cond delay="indefinite"/>
                      </p:stCondLst>
                      <p:childTnLst>
                        <p:par>
                          <p:cTn id="167" fill="hold">
                            <p:stCondLst>
                              <p:cond delay="0"/>
                            </p:stCondLst>
                            <p:childTnLst>
                              <p:par>
                                <p:cTn id="168" presetID="42" presetClass="entr" presetSubtype="0" fill="hold" grpId="0" nodeType="clickEffect">
                                  <p:stCondLst>
                                    <p:cond delay="0"/>
                                  </p:stCondLst>
                                  <p:childTnLst>
                                    <p:set>
                                      <p:cBhvr>
                                        <p:cTn id="169" dur="1" fill="hold">
                                          <p:stCondLst>
                                            <p:cond delay="0"/>
                                          </p:stCondLst>
                                        </p:cTn>
                                        <p:tgtEl>
                                          <p:spTgt spid="30"/>
                                        </p:tgtEl>
                                        <p:attrNameLst>
                                          <p:attrName>style.visibility</p:attrName>
                                        </p:attrNameLst>
                                      </p:cBhvr>
                                      <p:to>
                                        <p:strVal val="visible"/>
                                      </p:to>
                                    </p:set>
                                    <p:animEffect transition="in" filter="fade">
                                      <p:cBhvr>
                                        <p:cTn id="170" dur="1000"/>
                                        <p:tgtEl>
                                          <p:spTgt spid="30"/>
                                        </p:tgtEl>
                                      </p:cBhvr>
                                    </p:animEffect>
                                    <p:anim calcmode="lin" valueType="num">
                                      <p:cBhvr>
                                        <p:cTn id="171" dur="1000" fill="hold"/>
                                        <p:tgtEl>
                                          <p:spTgt spid="30"/>
                                        </p:tgtEl>
                                        <p:attrNameLst>
                                          <p:attrName>ppt_x</p:attrName>
                                        </p:attrNameLst>
                                      </p:cBhvr>
                                      <p:tavLst>
                                        <p:tav tm="0">
                                          <p:val>
                                            <p:strVal val="#ppt_x"/>
                                          </p:val>
                                        </p:tav>
                                        <p:tav tm="100000">
                                          <p:val>
                                            <p:strVal val="#ppt_x"/>
                                          </p:val>
                                        </p:tav>
                                      </p:tavLst>
                                    </p:anim>
                                    <p:anim calcmode="lin" valueType="num">
                                      <p:cBhvr>
                                        <p:cTn id="17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73" fill="hold">
                      <p:stCondLst>
                        <p:cond delay="indefinite"/>
                      </p:stCondLst>
                      <p:childTnLst>
                        <p:par>
                          <p:cTn id="174" fill="hold">
                            <p:stCondLst>
                              <p:cond delay="0"/>
                            </p:stCondLst>
                            <p:childTnLst>
                              <p:par>
                                <p:cTn id="175" presetID="6" presetClass="emph" presetSubtype="0" fill="hold" grpId="1" nodeType="clickEffect">
                                  <p:stCondLst>
                                    <p:cond delay="0"/>
                                  </p:stCondLst>
                                  <p:childTnLst>
                                    <p:animScale>
                                      <p:cBhvr>
                                        <p:cTn id="176" dur="2000" fill="hold"/>
                                        <p:tgtEl>
                                          <p:spTgt spid="30"/>
                                        </p:tgtEl>
                                      </p:cBhvr>
                                      <p:by x="150000" y="150000"/>
                                    </p:animScale>
                                  </p:childTnLst>
                                </p:cTn>
                              </p:par>
                            </p:childTnLst>
                          </p:cTn>
                        </p:par>
                      </p:childTnLst>
                    </p:cTn>
                  </p:par>
                  <p:par>
                    <p:cTn id="177" fill="hold">
                      <p:stCondLst>
                        <p:cond delay="indefinite"/>
                      </p:stCondLst>
                      <p:childTnLst>
                        <p:par>
                          <p:cTn id="178" fill="hold">
                            <p:stCondLst>
                              <p:cond delay="0"/>
                            </p:stCondLst>
                            <p:childTnLst>
                              <p:par>
                                <p:cTn id="179" presetID="17" presetClass="entr" presetSubtype="10" fill="hold" grpId="0" nodeType="clickEffect">
                                  <p:stCondLst>
                                    <p:cond delay="0"/>
                                  </p:stCondLst>
                                  <p:childTnLst>
                                    <p:set>
                                      <p:cBhvr>
                                        <p:cTn id="180" dur="1" fill="hold">
                                          <p:stCondLst>
                                            <p:cond delay="0"/>
                                          </p:stCondLst>
                                        </p:cTn>
                                        <p:tgtEl>
                                          <p:spTgt spid="31"/>
                                        </p:tgtEl>
                                        <p:attrNameLst>
                                          <p:attrName>style.visibility</p:attrName>
                                        </p:attrNameLst>
                                      </p:cBhvr>
                                      <p:to>
                                        <p:strVal val="visible"/>
                                      </p:to>
                                    </p:set>
                                    <p:anim calcmode="lin" valueType="num">
                                      <p:cBhvr>
                                        <p:cTn id="181" dur="500" fill="hold"/>
                                        <p:tgtEl>
                                          <p:spTgt spid="31"/>
                                        </p:tgtEl>
                                        <p:attrNameLst>
                                          <p:attrName>ppt_w</p:attrName>
                                        </p:attrNameLst>
                                      </p:cBhvr>
                                      <p:tavLst>
                                        <p:tav tm="0">
                                          <p:val>
                                            <p:fltVal val="0"/>
                                          </p:val>
                                        </p:tav>
                                        <p:tav tm="100000">
                                          <p:val>
                                            <p:strVal val="#ppt_w"/>
                                          </p:val>
                                        </p:tav>
                                      </p:tavLst>
                                    </p:anim>
                                    <p:anim calcmode="lin" valueType="num">
                                      <p:cBhvr>
                                        <p:cTn id="182" dur="500" fill="hold"/>
                                        <p:tgtEl>
                                          <p:spTgt spid="31"/>
                                        </p:tgtEl>
                                        <p:attrNameLst>
                                          <p:attrName>ppt_h</p:attrName>
                                        </p:attrNameLst>
                                      </p:cBhvr>
                                      <p:tavLst>
                                        <p:tav tm="0">
                                          <p:val>
                                            <p:strVal val="#ppt_h"/>
                                          </p:val>
                                        </p:tav>
                                        <p:tav tm="100000">
                                          <p:val>
                                            <p:strVal val="#ppt_h"/>
                                          </p:val>
                                        </p:tav>
                                      </p:tavLst>
                                    </p:anim>
                                  </p:childTnLst>
                                </p:cTn>
                              </p:par>
                              <p:par>
                                <p:cTn id="183" presetID="17" presetClass="entr" presetSubtype="10" fill="hold" grpId="0" nodeType="withEffect">
                                  <p:stCondLst>
                                    <p:cond delay="0"/>
                                  </p:stCondLst>
                                  <p:childTnLst>
                                    <p:set>
                                      <p:cBhvr>
                                        <p:cTn id="184" dur="1" fill="hold">
                                          <p:stCondLst>
                                            <p:cond delay="0"/>
                                          </p:stCondLst>
                                        </p:cTn>
                                        <p:tgtEl>
                                          <p:spTgt spid="32"/>
                                        </p:tgtEl>
                                        <p:attrNameLst>
                                          <p:attrName>style.visibility</p:attrName>
                                        </p:attrNameLst>
                                      </p:cBhvr>
                                      <p:to>
                                        <p:strVal val="visible"/>
                                      </p:to>
                                    </p:set>
                                    <p:anim calcmode="lin" valueType="num">
                                      <p:cBhvr>
                                        <p:cTn id="185" dur="500" fill="hold"/>
                                        <p:tgtEl>
                                          <p:spTgt spid="32"/>
                                        </p:tgtEl>
                                        <p:attrNameLst>
                                          <p:attrName>ppt_w</p:attrName>
                                        </p:attrNameLst>
                                      </p:cBhvr>
                                      <p:tavLst>
                                        <p:tav tm="0">
                                          <p:val>
                                            <p:fltVal val="0"/>
                                          </p:val>
                                        </p:tav>
                                        <p:tav tm="100000">
                                          <p:val>
                                            <p:strVal val="#ppt_w"/>
                                          </p:val>
                                        </p:tav>
                                      </p:tavLst>
                                    </p:anim>
                                    <p:anim calcmode="lin" valueType="num">
                                      <p:cBhvr>
                                        <p:cTn id="186"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187" fill="hold">
                      <p:stCondLst>
                        <p:cond delay="indefinite"/>
                      </p:stCondLst>
                      <p:childTnLst>
                        <p:par>
                          <p:cTn id="188" fill="hold">
                            <p:stCondLst>
                              <p:cond delay="0"/>
                            </p:stCondLst>
                            <p:childTnLst>
                              <p:par>
                                <p:cTn id="189" presetID="17" presetClass="entr" presetSubtype="10" fill="hold" grpId="0" nodeType="clickEffect">
                                  <p:stCondLst>
                                    <p:cond delay="0"/>
                                  </p:stCondLst>
                                  <p:childTnLst>
                                    <p:set>
                                      <p:cBhvr>
                                        <p:cTn id="190" dur="1" fill="hold">
                                          <p:stCondLst>
                                            <p:cond delay="0"/>
                                          </p:stCondLst>
                                        </p:cTn>
                                        <p:tgtEl>
                                          <p:spTgt spid="33"/>
                                        </p:tgtEl>
                                        <p:attrNameLst>
                                          <p:attrName>style.visibility</p:attrName>
                                        </p:attrNameLst>
                                      </p:cBhvr>
                                      <p:to>
                                        <p:strVal val="visible"/>
                                      </p:to>
                                    </p:set>
                                    <p:anim calcmode="lin" valueType="num">
                                      <p:cBhvr>
                                        <p:cTn id="191" dur="500" fill="hold"/>
                                        <p:tgtEl>
                                          <p:spTgt spid="33"/>
                                        </p:tgtEl>
                                        <p:attrNameLst>
                                          <p:attrName>ppt_w</p:attrName>
                                        </p:attrNameLst>
                                      </p:cBhvr>
                                      <p:tavLst>
                                        <p:tav tm="0">
                                          <p:val>
                                            <p:fltVal val="0"/>
                                          </p:val>
                                        </p:tav>
                                        <p:tav tm="100000">
                                          <p:val>
                                            <p:strVal val="#ppt_w"/>
                                          </p:val>
                                        </p:tav>
                                      </p:tavLst>
                                    </p:anim>
                                    <p:anim calcmode="lin" valueType="num">
                                      <p:cBhvr>
                                        <p:cTn id="192" dur="500" fill="hold"/>
                                        <p:tgtEl>
                                          <p:spTgt spid="33"/>
                                        </p:tgtEl>
                                        <p:attrNameLst>
                                          <p:attrName>ppt_h</p:attrName>
                                        </p:attrNameLst>
                                      </p:cBhvr>
                                      <p:tavLst>
                                        <p:tav tm="0">
                                          <p:val>
                                            <p:strVal val="#ppt_h"/>
                                          </p:val>
                                        </p:tav>
                                        <p:tav tm="100000">
                                          <p:val>
                                            <p:strVal val="#ppt_h"/>
                                          </p:val>
                                        </p:tav>
                                      </p:tavLst>
                                    </p:anim>
                                  </p:childTnLst>
                                </p:cTn>
                              </p:par>
                            </p:childTnLst>
                          </p:cTn>
                        </p:par>
                      </p:childTnLst>
                    </p:cTn>
                  </p:par>
                  <p:par>
                    <p:cTn id="193" fill="hold">
                      <p:stCondLst>
                        <p:cond delay="indefinite"/>
                      </p:stCondLst>
                      <p:childTnLst>
                        <p:par>
                          <p:cTn id="194" fill="hold">
                            <p:stCondLst>
                              <p:cond delay="0"/>
                            </p:stCondLst>
                            <p:childTnLst>
                              <p:par>
                                <p:cTn id="195" presetID="6" presetClass="emph" presetSubtype="0" fill="hold" grpId="1" nodeType="clickEffect">
                                  <p:stCondLst>
                                    <p:cond delay="0"/>
                                  </p:stCondLst>
                                  <p:childTnLst>
                                    <p:animScale>
                                      <p:cBhvr>
                                        <p:cTn id="196" dur="2000" fill="hold"/>
                                        <p:tgtEl>
                                          <p:spTgt spid="33"/>
                                        </p:tgtEl>
                                      </p:cBhvr>
                                      <p:by x="150000" y="150000"/>
                                    </p:animScale>
                                  </p:childTnLst>
                                </p:cTn>
                              </p:par>
                            </p:childTnLst>
                          </p:cTn>
                        </p:par>
                      </p:childTnLst>
                    </p:cTn>
                  </p:par>
                  <p:par>
                    <p:cTn id="197" fill="hold">
                      <p:stCondLst>
                        <p:cond delay="indefinite"/>
                      </p:stCondLst>
                      <p:childTnLst>
                        <p:par>
                          <p:cTn id="198" fill="hold">
                            <p:stCondLst>
                              <p:cond delay="0"/>
                            </p:stCondLst>
                            <p:childTnLst>
                              <p:par>
                                <p:cTn id="199" presetID="17" presetClass="entr" presetSubtype="10" fill="hold" grpId="0" nodeType="clickEffect">
                                  <p:stCondLst>
                                    <p:cond delay="0"/>
                                  </p:stCondLst>
                                  <p:childTnLst>
                                    <p:set>
                                      <p:cBhvr>
                                        <p:cTn id="200" dur="1" fill="hold">
                                          <p:stCondLst>
                                            <p:cond delay="0"/>
                                          </p:stCondLst>
                                        </p:cTn>
                                        <p:tgtEl>
                                          <p:spTgt spid="38"/>
                                        </p:tgtEl>
                                        <p:attrNameLst>
                                          <p:attrName>style.visibility</p:attrName>
                                        </p:attrNameLst>
                                      </p:cBhvr>
                                      <p:to>
                                        <p:strVal val="visible"/>
                                      </p:to>
                                    </p:set>
                                    <p:anim calcmode="lin" valueType="num">
                                      <p:cBhvr>
                                        <p:cTn id="201" dur="500" fill="hold"/>
                                        <p:tgtEl>
                                          <p:spTgt spid="38"/>
                                        </p:tgtEl>
                                        <p:attrNameLst>
                                          <p:attrName>ppt_w</p:attrName>
                                        </p:attrNameLst>
                                      </p:cBhvr>
                                      <p:tavLst>
                                        <p:tav tm="0">
                                          <p:val>
                                            <p:fltVal val="0"/>
                                          </p:val>
                                        </p:tav>
                                        <p:tav tm="100000">
                                          <p:val>
                                            <p:strVal val="#ppt_w"/>
                                          </p:val>
                                        </p:tav>
                                      </p:tavLst>
                                    </p:anim>
                                    <p:anim calcmode="lin" valueType="num">
                                      <p:cBhvr>
                                        <p:cTn id="202" dur="500" fill="hold"/>
                                        <p:tgtEl>
                                          <p:spTgt spid="38"/>
                                        </p:tgtEl>
                                        <p:attrNameLst>
                                          <p:attrName>ppt_h</p:attrName>
                                        </p:attrNameLst>
                                      </p:cBhvr>
                                      <p:tavLst>
                                        <p:tav tm="0">
                                          <p:val>
                                            <p:strVal val="#ppt_h"/>
                                          </p:val>
                                        </p:tav>
                                        <p:tav tm="100000">
                                          <p:val>
                                            <p:strVal val="#ppt_h"/>
                                          </p:val>
                                        </p:tav>
                                      </p:tavLst>
                                    </p:anim>
                                  </p:childTnLst>
                                </p:cTn>
                              </p:par>
                            </p:childTnLst>
                          </p:cTn>
                        </p:par>
                      </p:childTnLst>
                    </p:cTn>
                  </p:par>
                  <p:par>
                    <p:cTn id="203" fill="hold">
                      <p:stCondLst>
                        <p:cond delay="indefinite"/>
                      </p:stCondLst>
                      <p:childTnLst>
                        <p:par>
                          <p:cTn id="204" fill="hold">
                            <p:stCondLst>
                              <p:cond delay="0"/>
                            </p:stCondLst>
                            <p:childTnLst>
                              <p:par>
                                <p:cTn id="205" presetID="6" presetClass="emph" presetSubtype="0" fill="hold" grpId="1" nodeType="clickEffect">
                                  <p:stCondLst>
                                    <p:cond delay="0"/>
                                  </p:stCondLst>
                                  <p:childTnLst>
                                    <p:animScale>
                                      <p:cBhvr>
                                        <p:cTn id="206" dur="2000" fill="hold"/>
                                        <p:tgtEl>
                                          <p:spTgt spid="38"/>
                                        </p:tgtEl>
                                      </p:cBhvr>
                                      <p:by x="150000" y="150000"/>
                                    </p:animScale>
                                  </p:childTnLst>
                                </p:cTn>
                              </p:par>
                            </p:childTnLst>
                          </p:cTn>
                        </p:par>
                      </p:childTnLst>
                    </p:cTn>
                  </p:par>
                  <p:par>
                    <p:cTn id="207" fill="hold">
                      <p:stCondLst>
                        <p:cond delay="indefinite"/>
                      </p:stCondLst>
                      <p:childTnLst>
                        <p:par>
                          <p:cTn id="208" fill="hold">
                            <p:stCondLst>
                              <p:cond delay="0"/>
                            </p:stCondLst>
                            <p:childTnLst>
                              <p:par>
                                <p:cTn id="209" presetID="17" presetClass="entr" presetSubtype="10" fill="hold" grpId="0" nodeType="click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strVal val="#ppt_h"/>
                                          </p:val>
                                        </p:tav>
                                        <p:tav tm="100000">
                                          <p:val>
                                            <p:strVal val="#ppt_h"/>
                                          </p:val>
                                        </p:tav>
                                      </p:tavLst>
                                    </p:anim>
                                  </p:childTnLst>
                                </p:cTn>
                              </p:par>
                            </p:childTnLst>
                          </p:cTn>
                        </p:par>
                      </p:childTnLst>
                    </p:cTn>
                  </p:par>
                  <p:par>
                    <p:cTn id="213" fill="hold">
                      <p:stCondLst>
                        <p:cond delay="indefinite"/>
                      </p:stCondLst>
                      <p:childTnLst>
                        <p:par>
                          <p:cTn id="214" fill="hold">
                            <p:stCondLst>
                              <p:cond delay="0"/>
                            </p:stCondLst>
                            <p:childTnLst>
                              <p:par>
                                <p:cTn id="215" presetID="6" presetClass="emph" presetSubtype="0" fill="hold" grpId="1" nodeType="clickEffect">
                                  <p:stCondLst>
                                    <p:cond delay="0"/>
                                  </p:stCondLst>
                                  <p:childTnLst>
                                    <p:animScale>
                                      <p:cBhvr>
                                        <p:cTn id="216" dur="2000" fill="hold"/>
                                        <p:tgtEl>
                                          <p:spTgt spid="39"/>
                                        </p:tgtEl>
                                      </p:cBhvr>
                                      <p:by x="150000" y="150000"/>
                                    </p:animScale>
                                  </p:childTnLst>
                                </p:cTn>
                              </p:par>
                            </p:childTnLst>
                          </p:cTn>
                        </p:par>
                      </p:childTnLst>
                    </p:cTn>
                  </p:par>
                  <p:par>
                    <p:cTn id="217" fill="hold">
                      <p:stCondLst>
                        <p:cond delay="indefinite"/>
                      </p:stCondLst>
                      <p:childTnLst>
                        <p:par>
                          <p:cTn id="218" fill="hold">
                            <p:stCondLst>
                              <p:cond delay="0"/>
                            </p:stCondLst>
                            <p:childTnLst>
                              <p:par>
                                <p:cTn id="219" presetID="17" presetClass="entr" presetSubtype="10" fill="hold" grpId="0" nodeType="clickEffect">
                                  <p:stCondLst>
                                    <p:cond delay="0"/>
                                  </p:stCondLst>
                                  <p:childTnLst>
                                    <p:set>
                                      <p:cBhvr>
                                        <p:cTn id="220" dur="1" fill="hold">
                                          <p:stCondLst>
                                            <p:cond delay="0"/>
                                          </p:stCondLst>
                                        </p:cTn>
                                        <p:tgtEl>
                                          <p:spTgt spid="40"/>
                                        </p:tgtEl>
                                        <p:attrNameLst>
                                          <p:attrName>style.visibility</p:attrName>
                                        </p:attrNameLst>
                                      </p:cBhvr>
                                      <p:to>
                                        <p:strVal val="visible"/>
                                      </p:to>
                                    </p:set>
                                    <p:anim calcmode="lin" valueType="num">
                                      <p:cBhvr>
                                        <p:cTn id="221" dur="500" fill="hold"/>
                                        <p:tgtEl>
                                          <p:spTgt spid="40"/>
                                        </p:tgtEl>
                                        <p:attrNameLst>
                                          <p:attrName>ppt_w</p:attrName>
                                        </p:attrNameLst>
                                      </p:cBhvr>
                                      <p:tavLst>
                                        <p:tav tm="0">
                                          <p:val>
                                            <p:fltVal val="0"/>
                                          </p:val>
                                        </p:tav>
                                        <p:tav tm="100000">
                                          <p:val>
                                            <p:strVal val="#ppt_w"/>
                                          </p:val>
                                        </p:tav>
                                      </p:tavLst>
                                    </p:anim>
                                    <p:anim calcmode="lin" valueType="num">
                                      <p:cBhvr>
                                        <p:cTn id="222" dur="500" fill="hold"/>
                                        <p:tgtEl>
                                          <p:spTgt spid="40"/>
                                        </p:tgtEl>
                                        <p:attrNameLst>
                                          <p:attrName>ppt_h</p:attrName>
                                        </p:attrNameLst>
                                      </p:cBhvr>
                                      <p:tavLst>
                                        <p:tav tm="0">
                                          <p:val>
                                            <p:strVal val="#ppt_h"/>
                                          </p:val>
                                        </p:tav>
                                        <p:tav tm="100000">
                                          <p:val>
                                            <p:strVal val="#ppt_h"/>
                                          </p:val>
                                        </p:tav>
                                      </p:tavLst>
                                    </p:anim>
                                  </p:childTnLst>
                                </p:cTn>
                              </p:par>
                            </p:childTnLst>
                          </p:cTn>
                        </p:par>
                      </p:childTnLst>
                    </p:cTn>
                  </p:par>
                  <p:par>
                    <p:cTn id="223" fill="hold">
                      <p:stCondLst>
                        <p:cond delay="indefinite"/>
                      </p:stCondLst>
                      <p:childTnLst>
                        <p:par>
                          <p:cTn id="224" fill="hold">
                            <p:stCondLst>
                              <p:cond delay="0"/>
                            </p:stCondLst>
                            <p:childTnLst>
                              <p:par>
                                <p:cTn id="225" presetID="6" presetClass="emph" presetSubtype="0" fill="hold" grpId="1" nodeType="clickEffect">
                                  <p:stCondLst>
                                    <p:cond delay="0"/>
                                  </p:stCondLst>
                                  <p:childTnLst>
                                    <p:animScale>
                                      <p:cBhvr>
                                        <p:cTn id="226" dur="2000" fill="hold"/>
                                        <p:tgtEl>
                                          <p:spTgt spid="4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p:bldP spid="18" grpId="1"/>
      <p:bldP spid="19" grpId="0"/>
      <p:bldP spid="19" grpId="1"/>
      <p:bldP spid="20" grpId="0" animBg="1"/>
      <p:bldP spid="20" grpId="1" animBg="1"/>
      <p:bldP spid="20" grpId="2" animBg="1"/>
      <p:bldP spid="21" grpId="0" animBg="1"/>
      <p:bldP spid="21" grpId="1" animBg="1"/>
      <p:bldP spid="22" grpId="0"/>
      <p:bldP spid="22" grpId="1"/>
      <p:bldP spid="23" grpId="0"/>
      <p:bldP spid="23" grpId="1"/>
      <p:bldP spid="24" grpId="0"/>
      <p:bldP spid="24" grpId="1"/>
      <p:bldP spid="3" grpId="0" animBg="1"/>
      <p:bldP spid="16" grpId="0" animBg="1"/>
      <p:bldP spid="26" grpId="0" animBg="1"/>
      <p:bldP spid="26" grpId="1" animBg="1"/>
      <p:bldP spid="28" grpId="0" animBg="1"/>
      <p:bldP spid="28" grpId="1" animBg="1"/>
      <p:bldP spid="29" grpId="0" animBg="1"/>
      <p:bldP spid="29" grpId="1" animBg="1"/>
      <p:bldP spid="30" grpId="0" animBg="1"/>
      <p:bldP spid="30" grpId="1" animBg="1"/>
      <p:bldP spid="31" grpId="0" animBg="1"/>
      <p:bldP spid="32" grpId="0" animBg="1"/>
      <p:bldP spid="33" grpId="0" animBg="1"/>
      <p:bldP spid="33" grpId="1" animBg="1"/>
      <p:bldP spid="38" grpId="0" animBg="1"/>
      <p:bldP spid="38" grpId="1" animBg="1"/>
      <p:bldP spid="39" grpId="0" animBg="1"/>
      <p:bldP spid="39" grpId="1" animBg="1"/>
      <p:bldP spid="40" grpId="0" animBg="1"/>
      <p:bldP spid="40"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4015"/>
            <a:ext cx="12192000" cy="6858000"/>
          </a:xfrm>
          <a:prstGeom prst="rect">
            <a:avLst/>
          </a:prstGeom>
        </p:spPr>
      </p:pic>
      <p:sp>
        <p:nvSpPr>
          <p:cNvPr id="7" name="Pentagone 6"/>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8" name="Chevron 7"/>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0" name="Chevron 9"/>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11" name="Pentagone 10"/>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2" name="Chevron 11"/>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Pentagone 12"/>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4" name="Chevron 13"/>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5" name="Rectangle 14"/>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34" name="Rectangle à coins arrondis 33"/>
          <p:cNvSpPr/>
          <p:nvPr/>
        </p:nvSpPr>
        <p:spPr>
          <a:xfrm>
            <a:off x="3155324" y="1056067"/>
            <a:ext cx="5544996" cy="837127"/>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chemeClr val="tx1"/>
                </a:solidFill>
                <a:effectLst>
                  <a:outerShdw blurRad="38100" dist="38100" dir="2700000" algn="tl">
                    <a:srgbClr val="000000">
                      <a:alpha val="43137"/>
                    </a:srgbClr>
                  </a:outerShdw>
                </a:effectLst>
                <a:latin typeface="Bahnschrift Light" panose="020B0502040204020203" pitchFamily="34" charset="0"/>
              </a:rPr>
              <a:t>Production d’hydrogène par  Énergie éolienne </a:t>
            </a:r>
          </a:p>
        </p:txBody>
      </p:sp>
      <p:pic>
        <p:nvPicPr>
          <p:cNvPr id="35" name="Image 34" descr="https://staticb3.batirama.com/images/_03%20hydrogene%20figure%203.jpg"/>
          <p:cNvPicPr/>
          <p:nvPr/>
        </p:nvPicPr>
        <p:blipFill>
          <a:blip r:embed="rId4"/>
          <a:srcRect/>
          <a:stretch>
            <a:fillRect/>
          </a:stretch>
        </p:blipFill>
        <p:spPr bwMode="auto">
          <a:xfrm>
            <a:off x="7292901" y="2393539"/>
            <a:ext cx="4543747" cy="3384331"/>
          </a:xfrm>
          <a:prstGeom prst="rect">
            <a:avLst/>
          </a:prstGeom>
          <a:noFill/>
          <a:ln w="9525">
            <a:solidFill>
              <a:schemeClr val="accent1"/>
            </a:solidFill>
            <a:miter lim="800000"/>
            <a:headEnd/>
            <a:tailEnd/>
          </a:ln>
        </p:spPr>
      </p:pic>
      <p:sp>
        <p:nvSpPr>
          <p:cNvPr id="36" name="ZoneTexte 35"/>
          <p:cNvSpPr txBox="1"/>
          <p:nvPr/>
        </p:nvSpPr>
        <p:spPr>
          <a:xfrm>
            <a:off x="6891196" y="5948603"/>
            <a:ext cx="5347156" cy="369332"/>
          </a:xfrm>
          <a:prstGeom prst="rect">
            <a:avLst/>
          </a:prstGeom>
          <a:noFill/>
        </p:spPr>
        <p:txBody>
          <a:bodyPr wrap="square" rtlCol="0">
            <a:spAutoFit/>
          </a:bodyPr>
          <a:lstStyle/>
          <a:p>
            <a:r>
              <a:rPr lang="fr-FR" b="1" dirty="0">
                <a:effectLst>
                  <a:outerShdw blurRad="38100" dist="38100" dir="2700000" algn="tl">
                    <a:srgbClr val="000000">
                      <a:alpha val="43137"/>
                    </a:srgbClr>
                  </a:outerShdw>
                </a:effectLst>
                <a:latin typeface="Bahnschrift Light" panose="020B0502040204020203" pitchFamily="34" charset="0"/>
              </a:rPr>
              <a:t>la production d'hydrogène par l'énergie éolienne</a:t>
            </a:r>
          </a:p>
        </p:txBody>
      </p:sp>
      <p:sp>
        <p:nvSpPr>
          <p:cNvPr id="37" name="ZoneTexte 36"/>
          <p:cNvSpPr txBox="1"/>
          <p:nvPr/>
        </p:nvSpPr>
        <p:spPr>
          <a:xfrm>
            <a:off x="871053" y="3528812"/>
            <a:ext cx="5550795" cy="1323439"/>
          </a:xfrm>
          <a:prstGeom prst="rect">
            <a:avLst/>
          </a:prstGeom>
          <a:noFill/>
        </p:spPr>
        <p:txBody>
          <a:bodyPr wrap="square" rtlCol="0">
            <a:spAutoFit/>
          </a:bodyPr>
          <a:lstStyle/>
          <a:p>
            <a:r>
              <a:rPr lang="fr-FR" sz="2000" b="1" dirty="0" smtClean="0">
                <a:effectLst>
                  <a:outerShdw blurRad="38100" dist="38100" dir="2700000" algn="tl">
                    <a:srgbClr val="000000">
                      <a:alpha val="43137"/>
                    </a:srgbClr>
                  </a:outerShdw>
                </a:effectLst>
                <a:latin typeface="Bahnschrift Light" panose="020B0502040204020203" pitchFamily="34" charset="0"/>
              </a:rPr>
              <a:t>L’énergie éolienne est utilisée pour alimenter un électrolyseur, qui divise l’eau en hydrogène et en oxygéné par électrolyse, produisant ainsi de l’hydrogène gazeux pur   </a:t>
            </a:r>
            <a:endParaRPr lang="fr-FR" sz="2000" b="1" dirty="0">
              <a:effectLst>
                <a:outerShdw blurRad="38100" dist="38100" dir="2700000" algn="tl">
                  <a:srgbClr val="000000">
                    <a:alpha val="43137"/>
                  </a:srgbClr>
                </a:outerShdw>
              </a:effectLst>
              <a:latin typeface="Bahnschrift Light" panose="020B0502040204020203" pitchFamily="34" charset="0"/>
            </a:endParaRPr>
          </a:p>
        </p:txBody>
      </p:sp>
      <p:sp>
        <p:nvSpPr>
          <p:cNvPr id="38" name="Rectangle à coins arrondis 37"/>
          <p:cNvSpPr/>
          <p:nvPr/>
        </p:nvSpPr>
        <p:spPr>
          <a:xfrm>
            <a:off x="3747752" y="2087427"/>
            <a:ext cx="4446111" cy="895671"/>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latin typeface="Algerian" panose="04020705040A02060702" pitchFamily="82" charset="0"/>
              </a:rPr>
              <a:t>Défis et opportunités </a:t>
            </a:r>
          </a:p>
        </p:txBody>
      </p:sp>
      <p:sp>
        <p:nvSpPr>
          <p:cNvPr id="40" name="Flèche courbée vers le haut 39"/>
          <p:cNvSpPr/>
          <p:nvPr/>
        </p:nvSpPr>
        <p:spPr>
          <a:xfrm rot="10121722">
            <a:off x="2409600" y="2167037"/>
            <a:ext cx="1491446" cy="895671"/>
          </a:xfrm>
          <a:prstGeom prst="curvedUpArrow">
            <a:avLst/>
          </a:prstGeom>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42" name="Flèche courbée vers la gauche 41"/>
          <p:cNvSpPr/>
          <p:nvPr/>
        </p:nvSpPr>
        <p:spPr>
          <a:xfrm rot="17092297">
            <a:off x="8311929" y="2116938"/>
            <a:ext cx="721217" cy="1197735"/>
          </a:xfrm>
          <a:prstGeom prst="curvedLeftArrow">
            <a:avLst/>
          </a:prstGeom>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43" name="Plaque 42"/>
          <p:cNvSpPr/>
          <p:nvPr/>
        </p:nvSpPr>
        <p:spPr>
          <a:xfrm>
            <a:off x="1685687" y="3146974"/>
            <a:ext cx="2069481" cy="69678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latin typeface="Algerian" panose="04020705040A02060702" pitchFamily="82" charset="0"/>
              </a:rPr>
              <a:t>Défis</a:t>
            </a:r>
            <a:endParaRPr lang="fr-FR" dirty="0"/>
          </a:p>
        </p:txBody>
      </p:sp>
      <p:sp>
        <p:nvSpPr>
          <p:cNvPr id="44" name="Plaque 43"/>
          <p:cNvSpPr/>
          <p:nvPr/>
        </p:nvSpPr>
        <p:spPr>
          <a:xfrm>
            <a:off x="7982693" y="3163063"/>
            <a:ext cx="2069481" cy="69678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latin typeface="Algerian" panose="04020705040A02060702" pitchFamily="82" charset="0"/>
              </a:rPr>
              <a:t>opportunités</a:t>
            </a:r>
            <a:endParaRPr lang="fr-FR" dirty="0"/>
          </a:p>
        </p:txBody>
      </p:sp>
      <p:sp>
        <p:nvSpPr>
          <p:cNvPr id="45" name="ZoneTexte 44"/>
          <p:cNvSpPr txBox="1"/>
          <p:nvPr/>
        </p:nvSpPr>
        <p:spPr>
          <a:xfrm>
            <a:off x="247547" y="4267559"/>
            <a:ext cx="4177465" cy="523220"/>
          </a:xfrm>
          <a:prstGeom prst="rect">
            <a:avLst/>
          </a:prstGeom>
          <a:noFill/>
        </p:spPr>
        <p:txBody>
          <a:bodyPr wrap="square" rtlCol="0">
            <a:spAutoFit/>
          </a:bodyPr>
          <a:lstStyle/>
          <a:p>
            <a:pPr marL="457200" indent="-457200">
              <a:buFont typeface="Wingdings" panose="05000000000000000000" pitchFamily="2" charset="2"/>
              <a:buChar char="q"/>
            </a:pPr>
            <a:r>
              <a:rPr lang="fr-FR" sz="2800" b="1" dirty="0" smtClean="0">
                <a:effectLst>
                  <a:outerShdw blurRad="38100" dist="38100" dir="2700000" algn="tl">
                    <a:srgbClr val="000000">
                      <a:alpha val="43137"/>
                    </a:srgbClr>
                  </a:outerShdw>
                </a:effectLst>
                <a:latin typeface="Bahnschrift Light" panose="020B0502040204020203" pitchFamily="34" charset="0"/>
              </a:rPr>
              <a:t>Cout initiale élevé </a:t>
            </a:r>
            <a:endParaRPr lang="fr-FR" sz="2800" b="1" dirty="0">
              <a:effectLst>
                <a:outerShdw blurRad="38100" dist="38100" dir="2700000" algn="tl">
                  <a:srgbClr val="000000">
                    <a:alpha val="43137"/>
                  </a:srgbClr>
                </a:outerShdw>
              </a:effectLst>
              <a:latin typeface="Bahnschrift Light" panose="020B0502040204020203" pitchFamily="34" charset="0"/>
            </a:endParaRPr>
          </a:p>
        </p:txBody>
      </p:sp>
      <p:sp>
        <p:nvSpPr>
          <p:cNvPr id="46" name="ZoneTexte 45"/>
          <p:cNvSpPr txBox="1"/>
          <p:nvPr/>
        </p:nvSpPr>
        <p:spPr>
          <a:xfrm>
            <a:off x="309682" y="5117815"/>
            <a:ext cx="6424054" cy="523220"/>
          </a:xfrm>
          <a:prstGeom prst="rect">
            <a:avLst/>
          </a:prstGeom>
          <a:noFill/>
        </p:spPr>
        <p:txBody>
          <a:bodyPr wrap="square" rtlCol="0">
            <a:spAutoFit/>
          </a:bodyPr>
          <a:lstStyle/>
          <a:p>
            <a:pPr marL="457200" indent="-457200">
              <a:buFont typeface="Wingdings" panose="05000000000000000000" pitchFamily="2" charset="2"/>
              <a:buChar char="q"/>
            </a:pPr>
            <a:r>
              <a:rPr lang="fr-FR" sz="2800" b="1" dirty="0" smtClean="0">
                <a:effectLst>
                  <a:outerShdw blurRad="38100" dist="38100" dir="2700000" algn="tl">
                    <a:srgbClr val="000000">
                      <a:alpha val="43137"/>
                    </a:srgbClr>
                  </a:outerShdw>
                </a:effectLst>
                <a:latin typeface="Bahnschrift Light" panose="020B0502040204020203" pitchFamily="34" charset="0"/>
              </a:rPr>
              <a:t>Intermittence de l’énergie éolienne  </a:t>
            </a:r>
            <a:endParaRPr lang="fr-FR" sz="2800" b="1" dirty="0">
              <a:effectLst>
                <a:outerShdw blurRad="38100" dist="38100" dir="2700000" algn="tl">
                  <a:srgbClr val="000000">
                    <a:alpha val="43137"/>
                  </a:srgbClr>
                </a:outerShdw>
              </a:effectLst>
              <a:latin typeface="Bahnschrift Light" panose="020B0502040204020203" pitchFamily="34" charset="0"/>
            </a:endParaRPr>
          </a:p>
        </p:txBody>
      </p:sp>
      <p:sp>
        <p:nvSpPr>
          <p:cNvPr id="47" name="ZoneTexte 46"/>
          <p:cNvSpPr txBox="1"/>
          <p:nvPr/>
        </p:nvSpPr>
        <p:spPr>
          <a:xfrm>
            <a:off x="255279" y="5845128"/>
            <a:ext cx="6532861" cy="523220"/>
          </a:xfrm>
          <a:prstGeom prst="rect">
            <a:avLst/>
          </a:prstGeom>
          <a:noFill/>
        </p:spPr>
        <p:txBody>
          <a:bodyPr wrap="square" rtlCol="0">
            <a:spAutoFit/>
          </a:bodyPr>
          <a:lstStyle/>
          <a:p>
            <a:pPr marL="457200" indent="-457200">
              <a:buFont typeface="Wingdings" panose="05000000000000000000" pitchFamily="2" charset="2"/>
              <a:buChar char="q"/>
            </a:pPr>
            <a:r>
              <a:rPr lang="fr-FR" sz="2800" b="1" dirty="0" smtClean="0">
                <a:effectLst>
                  <a:outerShdw blurRad="38100" dist="38100" dir="2700000" algn="tl">
                    <a:srgbClr val="000000">
                      <a:alpha val="43137"/>
                    </a:srgbClr>
                  </a:outerShdw>
                </a:effectLst>
                <a:latin typeface="Bahnschrift Light" panose="020B0502040204020203" pitchFamily="34" charset="0"/>
              </a:rPr>
              <a:t>Besoin d’infrastructures adaptées  </a:t>
            </a:r>
            <a:endParaRPr lang="fr-FR" sz="2800" b="1" dirty="0">
              <a:effectLst>
                <a:outerShdw blurRad="38100" dist="38100" dir="2700000" algn="tl">
                  <a:srgbClr val="000000">
                    <a:alpha val="43137"/>
                  </a:srgbClr>
                </a:outerShdw>
              </a:effectLst>
              <a:latin typeface="Bahnschrift Light" panose="020B0502040204020203" pitchFamily="34" charset="0"/>
            </a:endParaRPr>
          </a:p>
        </p:txBody>
      </p:sp>
      <p:sp>
        <p:nvSpPr>
          <p:cNvPr id="48" name="ZoneTexte 47"/>
          <p:cNvSpPr txBox="1"/>
          <p:nvPr/>
        </p:nvSpPr>
        <p:spPr>
          <a:xfrm>
            <a:off x="6788140" y="4137023"/>
            <a:ext cx="5494859" cy="830997"/>
          </a:xfrm>
          <a:prstGeom prst="rect">
            <a:avLst/>
          </a:prstGeom>
          <a:noFill/>
        </p:spPr>
        <p:txBody>
          <a:bodyPr wrap="square" rtlCol="0">
            <a:spAutoFit/>
          </a:bodyPr>
          <a:lstStyle/>
          <a:p>
            <a:pPr marL="342900" indent="-342900">
              <a:buFont typeface="Wingdings" panose="05000000000000000000" pitchFamily="2" charset="2"/>
              <a:buChar char="q"/>
            </a:pPr>
            <a:r>
              <a:rPr lang="fr-FR" sz="2400" b="1" dirty="0" smtClean="0">
                <a:effectLst>
                  <a:outerShdw blurRad="38100" dist="38100" dir="2700000" algn="tl">
                    <a:srgbClr val="000000">
                      <a:alpha val="43137"/>
                    </a:srgbClr>
                  </a:outerShdw>
                </a:effectLst>
              </a:rPr>
              <a:t>Réduction des émission de gaz a effet de serre</a:t>
            </a:r>
            <a:endParaRPr lang="fr-FR" sz="2400" b="1" dirty="0">
              <a:effectLst>
                <a:outerShdw blurRad="38100" dist="38100" dir="2700000" algn="tl">
                  <a:srgbClr val="000000">
                    <a:alpha val="43137"/>
                  </a:srgbClr>
                </a:outerShdw>
              </a:effectLst>
            </a:endParaRPr>
          </a:p>
        </p:txBody>
      </p:sp>
      <p:sp>
        <p:nvSpPr>
          <p:cNvPr id="49" name="ZoneTexte 48"/>
          <p:cNvSpPr txBox="1"/>
          <p:nvPr/>
        </p:nvSpPr>
        <p:spPr>
          <a:xfrm>
            <a:off x="6891196" y="4957447"/>
            <a:ext cx="5150550" cy="830997"/>
          </a:xfrm>
          <a:prstGeom prst="rect">
            <a:avLst/>
          </a:prstGeom>
          <a:noFill/>
        </p:spPr>
        <p:txBody>
          <a:bodyPr wrap="square" rtlCol="0">
            <a:spAutoFit/>
          </a:bodyPr>
          <a:lstStyle/>
          <a:p>
            <a:pPr marL="342900" indent="-342900">
              <a:buFont typeface="Wingdings" panose="05000000000000000000" pitchFamily="2" charset="2"/>
              <a:buChar char="q"/>
            </a:pPr>
            <a:r>
              <a:rPr lang="fr-FR" sz="2400" b="1" dirty="0">
                <a:effectLst>
                  <a:outerShdw blurRad="38100" dist="38100" dir="2700000" algn="tl">
                    <a:srgbClr val="000000">
                      <a:alpha val="43137"/>
                    </a:srgbClr>
                  </a:outerShdw>
                </a:effectLst>
                <a:latin typeface="Bahnschrift Light" panose="020B0502040204020203" pitchFamily="34" charset="0"/>
              </a:rPr>
              <a:t>Diversification de la production énergétique</a:t>
            </a:r>
          </a:p>
        </p:txBody>
      </p:sp>
      <p:sp>
        <p:nvSpPr>
          <p:cNvPr id="50" name="ZoneTexte 49"/>
          <p:cNvSpPr txBox="1"/>
          <p:nvPr/>
        </p:nvSpPr>
        <p:spPr>
          <a:xfrm>
            <a:off x="6891196" y="5783355"/>
            <a:ext cx="4804980" cy="830997"/>
          </a:xfrm>
          <a:prstGeom prst="rect">
            <a:avLst/>
          </a:prstGeom>
          <a:noFill/>
        </p:spPr>
        <p:txBody>
          <a:bodyPr wrap="square" rtlCol="0">
            <a:spAutoFit/>
          </a:bodyPr>
          <a:lstStyle/>
          <a:p>
            <a:pPr marL="457200" indent="-457200">
              <a:buFont typeface="Wingdings" panose="05000000000000000000" pitchFamily="2" charset="2"/>
              <a:buChar char="q"/>
            </a:pPr>
            <a:r>
              <a:rPr lang="fr-FR" sz="2400" b="1" dirty="0">
                <a:effectLst>
                  <a:outerShdw blurRad="38100" dist="38100" dir="2700000" algn="tl">
                    <a:srgbClr val="000000">
                      <a:alpha val="43137"/>
                    </a:srgbClr>
                  </a:outerShdw>
                </a:effectLst>
                <a:latin typeface="Bahnschrift Light" panose="020B0502040204020203" pitchFamily="34" charset="0"/>
              </a:rPr>
              <a:t>Intégration dans les secteurs industriels et des transports</a:t>
            </a:r>
          </a:p>
        </p:txBody>
      </p:sp>
    </p:spTree>
    <p:custDataLst>
      <p:tags r:id="rId1"/>
    </p:custDataLst>
    <p:extLst>
      <p:ext uri="{BB962C8B-B14F-4D97-AF65-F5344CB8AC3E}">
        <p14:creationId xmlns:p14="http://schemas.microsoft.com/office/powerpoint/2010/main" val="2785105295"/>
      </p:ext>
    </p:extLst>
  </p:cSld>
  <p:clrMapOvr>
    <a:masterClrMapping/>
  </p:clrMapOvr>
  <mc:AlternateContent xmlns:mc="http://schemas.openxmlformats.org/markup-compatibility/2006" xmlns:p14="http://schemas.microsoft.com/office/powerpoint/2010/main">
    <mc:Choice Requires="p14">
      <p:transition spd="slow" p14:dur="2000" advTm="9748"/>
    </mc:Choice>
    <mc:Fallback xmlns="">
      <p:transition spd="slow" advTm="97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fade">
                                      <p:cBhvr>
                                        <p:cTn id="14" dur="1000"/>
                                        <p:tgtEl>
                                          <p:spTgt spid="36"/>
                                        </p:tgtEl>
                                      </p:cBhvr>
                                    </p:animEffect>
                                    <p:anim calcmode="lin" valueType="num">
                                      <p:cBhvr>
                                        <p:cTn id="15" dur="1000" fill="hold"/>
                                        <p:tgtEl>
                                          <p:spTgt spid="36"/>
                                        </p:tgtEl>
                                        <p:attrNameLst>
                                          <p:attrName>ppt_x</p:attrName>
                                        </p:attrNameLst>
                                      </p:cBhvr>
                                      <p:tavLst>
                                        <p:tav tm="0">
                                          <p:val>
                                            <p:strVal val="#ppt_x"/>
                                          </p:val>
                                        </p:tav>
                                        <p:tav tm="100000">
                                          <p:val>
                                            <p:strVal val="#ppt_x"/>
                                          </p:val>
                                        </p:tav>
                                      </p:tavLst>
                                    </p:anim>
                                    <p:anim calcmode="lin" valueType="num">
                                      <p:cBhvr>
                                        <p:cTn id="1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5"/>
                                        </p:tgtEl>
                                        <p:attrNameLst>
                                          <p:attrName>ppt_w</p:attrName>
                                        </p:attrNameLst>
                                      </p:cBhvr>
                                      <p:tavLst>
                                        <p:tav tm="0">
                                          <p:val>
                                            <p:strVal val="ppt_w"/>
                                          </p:val>
                                        </p:tav>
                                        <p:tav tm="100000">
                                          <p:val>
                                            <p:fltVal val="0"/>
                                          </p:val>
                                        </p:tav>
                                      </p:tavLst>
                                    </p:anim>
                                    <p:anim calcmode="lin" valueType="num">
                                      <p:cBhvr>
                                        <p:cTn id="28" dur="500"/>
                                        <p:tgtEl>
                                          <p:spTgt spid="35"/>
                                        </p:tgtEl>
                                        <p:attrNameLst>
                                          <p:attrName>ppt_h</p:attrName>
                                        </p:attrNameLst>
                                      </p:cBhvr>
                                      <p:tavLst>
                                        <p:tav tm="0">
                                          <p:val>
                                            <p:strVal val="ppt_h"/>
                                          </p:val>
                                        </p:tav>
                                        <p:tav tm="100000">
                                          <p:val>
                                            <p:fltVal val="0"/>
                                          </p:val>
                                        </p:tav>
                                      </p:tavLst>
                                    </p:anim>
                                    <p:animEffect transition="out" filter="fade">
                                      <p:cBhvr>
                                        <p:cTn id="29" dur="500"/>
                                        <p:tgtEl>
                                          <p:spTgt spid="35"/>
                                        </p:tgtEl>
                                      </p:cBhvr>
                                    </p:animEffect>
                                    <p:set>
                                      <p:cBhvr>
                                        <p:cTn id="30" dur="1" fill="hold">
                                          <p:stCondLst>
                                            <p:cond delay="499"/>
                                          </p:stCondLst>
                                        </p:cTn>
                                        <p:tgtEl>
                                          <p:spTgt spid="35"/>
                                        </p:tgtEl>
                                        <p:attrNameLst>
                                          <p:attrName>style.visibility</p:attrName>
                                        </p:attrNameLst>
                                      </p:cBhvr>
                                      <p:to>
                                        <p:strVal val="hidden"/>
                                      </p:to>
                                    </p:set>
                                  </p:childTnLst>
                                </p:cTn>
                              </p:par>
                              <p:par>
                                <p:cTn id="31" presetID="53" presetClass="exit" presetSubtype="32" fill="hold" grpId="1" nodeType="withEffect">
                                  <p:stCondLst>
                                    <p:cond delay="0"/>
                                  </p:stCondLst>
                                  <p:childTnLst>
                                    <p:anim calcmode="lin" valueType="num">
                                      <p:cBhvr>
                                        <p:cTn id="32" dur="500"/>
                                        <p:tgtEl>
                                          <p:spTgt spid="36"/>
                                        </p:tgtEl>
                                        <p:attrNameLst>
                                          <p:attrName>ppt_w</p:attrName>
                                        </p:attrNameLst>
                                      </p:cBhvr>
                                      <p:tavLst>
                                        <p:tav tm="0">
                                          <p:val>
                                            <p:strVal val="ppt_w"/>
                                          </p:val>
                                        </p:tav>
                                        <p:tav tm="100000">
                                          <p:val>
                                            <p:fltVal val="0"/>
                                          </p:val>
                                        </p:tav>
                                      </p:tavLst>
                                    </p:anim>
                                    <p:anim calcmode="lin" valueType="num">
                                      <p:cBhvr>
                                        <p:cTn id="33" dur="500"/>
                                        <p:tgtEl>
                                          <p:spTgt spid="36"/>
                                        </p:tgtEl>
                                        <p:attrNameLst>
                                          <p:attrName>ppt_h</p:attrName>
                                        </p:attrNameLst>
                                      </p:cBhvr>
                                      <p:tavLst>
                                        <p:tav tm="0">
                                          <p:val>
                                            <p:strVal val="ppt_h"/>
                                          </p:val>
                                        </p:tav>
                                        <p:tav tm="100000">
                                          <p:val>
                                            <p:fltVal val="0"/>
                                          </p:val>
                                        </p:tav>
                                      </p:tavLst>
                                    </p:anim>
                                    <p:animEffect transition="out" filter="fade">
                                      <p:cBhvr>
                                        <p:cTn id="34" dur="500"/>
                                        <p:tgtEl>
                                          <p:spTgt spid="36"/>
                                        </p:tgtEl>
                                      </p:cBhvr>
                                    </p:animEffect>
                                    <p:set>
                                      <p:cBhvr>
                                        <p:cTn id="35" dur="1" fill="hold">
                                          <p:stCondLst>
                                            <p:cond delay="499"/>
                                          </p:stCondLst>
                                        </p:cTn>
                                        <p:tgtEl>
                                          <p:spTgt spid="36"/>
                                        </p:tgtEl>
                                        <p:attrNameLst>
                                          <p:attrName>style.visibility</p:attrName>
                                        </p:attrNameLst>
                                      </p:cBhvr>
                                      <p:to>
                                        <p:strVal val="hidden"/>
                                      </p:to>
                                    </p:set>
                                  </p:childTnLst>
                                </p:cTn>
                              </p:par>
                              <p:par>
                                <p:cTn id="36" presetID="53" presetClass="exit" presetSubtype="32" fill="hold" grpId="1" nodeType="withEffect">
                                  <p:stCondLst>
                                    <p:cond delay="0"/>
                                  </p:stCondLst>
                                  <p:childTnLst>
                                    <p:anim calcmode="lin" valueType="num">
                                      <p:cBhvr>
                                        <p:cTn id="37" dur="500"/>
                                        <p:tgtEl>
                                          <p:spTgt spid="37"/>
                                        </p:tgtEl>
                                        <p:attrNameLst>
                                          <p:attrName>ppt_w</p:attrName>
                                        </p:attrNameLst>
                                      </p:cBhvr>
                                      <p:tavLst>
                                        <p:tav tm="0">
                                          <p:val>
                                            <p:strVal val="ppt_w"/>
                                          </p:val>
                                        </p:tav>
                                        <p:tav tm="100000">
                                          <p:val>
                                            <p:fltVal val="0"/>
                                          </p:val>
                                        </p:tav>
                                      </p:tavLst>
                                    </p:anim>
                                    <p:anim calcmode="lin" valueType="num">
                                      <p:cBhvr>
                                        <p:cTn id="38" dur="500"/>
                                        <p:tgtEl>
                                          <p:spTgt spid="37"/>
                                        </p:tgtEl>
                                        <p:attrNameLst>
                                          <p:attrName>ppt_h</p:attrName>
                                        </p:attrNameLst>
                                      </p:cBhvr>
                                      <p:tavLst>
                                        <p:tav tm="0">
                                          <p:val>
                                            <p:strVal val="ppt_h"/>
                                          </p:val>
                                        </p:tav>
                                        <p:tav tm="100000">
                                          <p:val>
                                            <p:fltVal val="0"/>
                                          </p:val>
                                        </p:tav>
                                      </p:tavLst>
                                    </p:anim>
                                    <p:animEffect transition="out" filter="fade">
                                      <p:cBhvr>
                                        <p:cTn id="39" dur="500"/>
                                        <p:tgtEl>
                                          <p:spTgt spid="37"/>
                                        </p:tgtEl>
                                      </p:cBhvr>
                                    </p:animEffect>
                                    <p:set>
                                      <p:cBhvr>
                                        <p:cTn id="40" dur="1" fill="hold">
                                          <p:stCondLst>
                                            <p:cond delay="499"/>
                                          </p:stCondLst>
                                        </p:cTn>
                                        <p:tgtEl>
                                          <p:spTgt spid="37"/>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grpId="0" nodeType="click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1000"/>
                                        <p:tgtEl>
                                          <p:spTgt spid="38"/>
                                        </p:tgtEl>
                                      </p:cBhvr>
                                    </p:animEffect>
                                    <p:anim calcmode="lin" valueType="num">
                                      <p:cBhvr>
                                        <p:cTn id="46" dur="1000" fill="hold"/>
                                        <p:tgtEl>
                                          <p:spTgt spid="38"/>
                                        </p:tgtEl>
                                        <p:attrNameLst>
                                          <p:attrName>ppt_x</p:attrName>
                                        </p:attrNameLst>
                                      </p:cBhvr>
                                      <p:tavLst>
                                        <p:tav tm="0">
                                          <p:val>
                                            <p:strVal val="#ppt_x"/>
                                          </p:val>
                                        </p:tav>
                                        <p:tav tm="100000">
                                          <p:val>
                                            <p:strVal val="#ppt_x"/>
                                          </p:val>
                                        </p:tav>
                                      </p:tavLst>
                                    </p:anim>
                                    <p:anim calcmode="lin" valueType="num">
                                      <p:cBhvr>
                                        <p:cTn id="4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1000"/>
                                        <p:tgtEl>
                                          <p:spTgt spid="40"/>
                                        </p:tgtEl>
                                      </p:cBhvr>
                                    </p:animEffect>
                                    <p:anim calcmode="lin" valueType="num">
                                      <p:cBhvr>
                                        <p:cTn id="53" dur="1000" fill="hold"/>
                                        <p:tgtEl>
                                          <p:spTgt spid="40"/>
                                        </p:tgtEl>
                                        <p:attrNameLst>
                                          <p:attrName>ppt_x</p:attrName>
                                        </p:attrNameLst>
                                      </p:cBhvr>
                                      <p:tavLst>
                                        <p:tav tm="0">
                                          <p:val>
                                            <p:strVal val="#ppt_x"/>
                                          </p:val>
                                        </p:tav>
                                        <p:tav tm="100000">
                                          <p:val>
                                            <p:strVal val="#ppt_x"/>
                                          </p:val>
                                        </p:tav>
                                      </p:tavLst>
                                    </p:anim>
                                    <p:anim calcmode="lin" valueType="num">
                                      <p:cBhvr>
                                        <p:cTn id="54" dur="900" decel="100000" fill="hold"/>
                                        <p:tgtEl>
                                          <p:spTgt spid="40"/>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fade">
                                      <p:cBhvr>
                                        <p:cTn id="58" dur="1000"/>
                                        <p:tgtEl>
                                          <p:spTgt spid="43"/>
                                        </p:tgtEl>
                                      </p:cBhvr>
                                    </p:animEffect>
                                    <p:anim calcmode="lin" valueType="num">
                                      <p:cBhvr>
                                        <p:cTn id="59" dur="1000" fill="hold"/>
                                        <p:tgtEl>
                                          <p:spTgt spid="43"/>
                                        </p:tgtEl>
                                        <p:attrNameLst>
                                          <p:attrName>ppt_x</p:attrName>
                                        </p:attrNameLst>
                                      </p:cBhvr>
                                      <p:tavLst>
                                        <p:tav tm="0">
                                          <p:val>
                                            <p:strVal val="#ppt_x"/>
                                          </p:val>
                                        </p:tav>
                                        <p:tav tm="100000">
                                          <p:val>
                                            <p:strVal val="#ppt_x"/>
                                          </p:val>
                                        </p:tav>
                                      </p:tavLst>
                                    </p:anim>
                                    <p:anim calcmode="lin" valueType="num">
                                      <p:cBhvr>
                                        <p:cTn id="60" dur="900" decel="100000" fill="hold"/>
                                        <p:tgtEl>
                                          <p:spTgt spid="43"/>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1000"/>
                                        <p:tgtEl>
                                          <p:spTgt spid="45"/>
                                        </p:tgtEl>
                                      </p:cBhvr>
                                    </p:animEffect>
                                    <p:anim calcmode="lin" valueType="num">
                                      <p:cBhvr>
                                        <p:cTn id="67" dur="1000" fill="hold"/>
                                        <p:tgtEl>
                                          <p:spTgt spid="45"/>
                                        </p:tgtEl>
                                        <p:attrNameLst>
                                          <p:attrName>ppt_x</p:attrName>
                                        </p:attrNameLst>
                                      </p:cBhvr>
                                      <p:tavLst>
                                        <p:tav tm="0">
                                          <p:val>
                                            <p:strVal val="#ppt_x"/>
                                          </p:val>
                                        </p:tav>
                                        <p:tav tm="100000">
                                          <p:val>
                                            <p:strVal val="#ppt_x"/>
                                          </p:val>
                                        </p:tav>
                                      </p:tavLst>
                                    </p:anim>
                                    <p:anim calcmode="lin" valueType="num">
                                      <p:cBhvr>
                                        <p:cTn id="68"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1000"/>
                                        <p:tgtEl>
                                          <p:spTgt spid="46"/>
                                        </p:tgtEl>
                                      </p:cBhvr>
                                    </p:animEffect>
                                    <p:anim calcmode="lin" valueType="num">
                                      <p:cBhvr>
                                        <p:cTn id="74" dur="1000" fill="hold"/>
                                        <p:tgtEl>
                                          <p:spTgt spid="46"/>
                                        </p:tgtEl>
                                        <p:attrNameLst>
                                          <p:attrName>ppt_x</p:attrName>
                                        </p:attrNameLst>
                                      </p:cBhvr>
                                      <p:tavLst>
                                        <p:tav tm="0">
                                          <p:val>
                                            <p:strVal val="#ppt_x"/>
                                          </p:val>
                                        </p:tav>
                                        <p:tav tm="100000">
                                          <p:val>
                                            <p:strVal val="#ppt_x"/>
                                          </p:val>
                                        </p:tav>
                                      </p:tavLst>
                                    </p:anim>
                                    <p:anim calcmode="lin" valueType="num">
                                      <p:cBhvr>
                                        <p:cTn id="75"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47"/>
                                        </p:tgtEl>
                                        <p:attrNameLst>
                                          <p:attrName>style.visibility</p:attrName>
                                        </p:attrNameLst>
                                      </p:cBhvr>
                                      <p:to>
                                        <p:strVal val="visible"/>
                                      </p:to>
                                    </p:set>
                                    <p:animEffect transition="in" filter="fade">
                                      <p:cBhvr>
                                        <p:cTn id="80" dur="1000"/>
                                        <p:tgtEl>
                                          <p:spTgt spid="47"/>
                                        </p:tgtEl>
                                      </p:cBhvr>
                                    </p:animEffect>
                                    <p:anim calcmode="lin" valueType="num">
                                      <p:cBhvr>
                                        <p:cTn id="81" dur="1000" fill="hold"/>
                                        <p:tgtEl>
                                          <p:spTgt spid="47"/>
                                        </p:tgtEl>
                                        <p:attrNameLst>
                                          <p:attrName>ppt_x</p:attrName>
                                        </p:attrNameLst>
                                      </p:cBhvr>
                                      <p:tavLst>
                                        <p:tav tm="0">
                                          <p:val>
                                            <p:strVal val="#ppt_x"/>
                                          </p:val>
                                        </p:tav>
                                        <p:tav tm="100000">
                                          <p:val>
                                            <p:strVal val="#ppt_x"/>
                                          </p:val>
                                        </p:tav>
                                      </p:tavLst>
                                    </p:anim>
                                    <p:anim calcmode="lin" valueType="num">
                                      <p:cBhvr>
                                        <p:cTn id="82"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800" decel="100000"/>
                                        <p:tgtEl>
                                          <p:spTgt spid="44"/>
                                        </p:tgtEl>
                                      </p:cBhvr>
                                    </p:animEffect>
                                    <p:anim calcmode="lin" valueType="num">
                                      <p:cBhvr>
                                        <p:cTn id="88" dur="800" decel="100000" fill="hold"/>
                                        <p:tgtEl>
                                          <p:spTgt spid="44"/>
                                        </p:tgtEl>
                                        <p:attrNameLst>
                                          <p:attrName>style.rotation</p:attrName>
                                        </p:attrNameLst>
                                      </p:cBhvr>
                                      <p:tavLst>
                                        <p:tav tm="0">
                                          <p:val>
                                            <p:fltVal val="-90"/>
                                          </p:val>
                                        </p:tav>
                                        <p:tav tm="100000">
                                          <p:val>
                                            <p:fltVal val="0"/>
                                          </p:val>
                                        </p:tav>
                                      </p:tavLst>
                                    </p:anim>
                                    <p:anim calcmode="lin" valueType="num">
                                      <p:cBhvr>
                                        <p:cTn id="89" dur="800" decel="100000" fill="hold"/>
                                        <p:tgtEl>
                                          <p:spTgt spid="44"/>
                                        </p:tgtEl>
                                        <p:attrNameLst>
                                          <p:attrName>ppt_x</p:attrName>
                                        </p:attrNameLst>
                                      </p:cBhvr>
                                      <p:tavLst>
                                        <p:tav tm="0">
                                          <p:val>
                                            <p:strVal val="#ppt_x+0.4"/>
                                          </p:val>
                                        </p:tav>
                                        <p:tav tm="100000">
                                          <p:val>
                                            <p:strVal val="#ppt_x-0.05"/>
                                          </p:val>
                                        </p:tav>
                                      </p:tavLst>
                                    </p:anim>
                                    <p:anim calcmode="lin" valueType="num">
                                      <p:cBhvr>
                                        <p:cTn id="90" dur="800" decel="100000" fill="hold"/>
                                        <p:tgtEl>
                                          <p:spTgt spid="44"/>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par>
                                <p:cTn id="93" presetID="30" presetClass="entr" presetSubtype="0" fill="hold" grpId="0" nodeType="with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800" decel="100000"/>
                                        <p:tgtEl>
                                          <p:spTgt spid="42"/>
                                        </p:tgtEl>
                                      </p:cBhvr>
                                    </p:animEffect>
                                    <p:anim calcmode="lin" valueType="num">
                                      <p:cBhvr>
                                        <p:cTn id="96" dur="800" decel="100000" fill="hold"/>
                                        <p:tgtEl>
                                          <p:spTgt spid="42"/>
                                        </p:tgtEl>
                                        <p:attrNameLst>
                                          <p:attrName>style.rotation</p:attrName>
                                        </p:attrNameLst>
                                      </p:cBhvr>
                                      <p:tavLst>
                                        <p:tav tm="0">
                                          <p:val>
                                            <p:fltVal val="-90"/>
                                          </p:val>
                                        </p:tav>
                                        <p:tav tm="100000">
                                          <p:val>
                                            <p:fltVal val="0"/>
                                          </p:val>
                                        </p:tav>
                                      </p:tavLst>
                                    </p:anim>
                                    <p:anim calcmode="lin" valueType="num">
                                      <p:cBhvr>
                                        <p:cTn id="97" dur="800" decel="100000" fill="hold"/>
                                        <p:tgtEl>
                                          <p:spTgt spid="42"/>
                                        </p:tgtEl>
                                        <p:attrNameLst>
                                          <p:attrName>ppt_x</p:attrName>
                                        </p:attrNameLst>
                                      </p:cBhvr>
                                      <p:tavLst>
                                        <p:tav tm="0">
                                          <p:val>
                                            <p:strVal val="#ppt_x+0.4"/>
                                          </p:val>
                                        </p:tav>
                                        <p:tav tm="100000">
                                          <p:val>
                                            <p:strVal val="#ppt_x-0.05"/>
                                          </p:val>
                                        </p:tav>
                                      </p:tavLst>
                                    </p:anim>
                                    <p:anim calcmode="lin" valueType="num">
                                      <p:cBhvr>
                                        <p:cTn id="98" dur="800" decel="100000" fill="hold"/>
                                        <p:tgtEl>
                                          <p:spTgt spid="42"/>
                                        </p:tgtEl>
                                        <p:attrNameLst>
                                          <p:attrName>ppt_y</p:attrName>
                                        </p:attrNameLst>
                                      </p:cBhvr>
                                      <p:tavLst>
                                        <p:tav tm="0">
                                          <p:val>
                                            <p:strVal val="#ppt_y-0.4"/>
                                          </p:val>
                                        </p:tav>
                                        <p:tav tm="100000">
                                          <p:val>
                                            <p:strVal val="#ppt_y+0.1"/>
                                          </p:val>
                                        </p:tav>
                                      </p:tavLst>
                                    </p:anim>
                                    <p:anim calcmode="lin" valueType="num">
                                      <p:cBhvr>
                                        <p:cTn id="9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0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48"/>
                                        </p:tgtEl>
                                        <p:attrNameLst>
                                          <p:attrName>style.visibility</p:attrName>
                                        </p:attrNameLst>
                                      </p:cBhvr>
                                      <p:to>
                                        <p:strVal val="visible"/>
                                      </p:to>
                                    </p:set>
                                    <p:animEffect transition="in" filter="fade">
                                      <p:cBhvr>
                                        <p:cTn id="105" dur="1000"/>
                                        <p:tgtEl>
                                          <p:spTgt spid="48"/>
                                        </p:tgtEl>
                                      </p:cBhvr>
                                    </p:animEffect>
                                    <p:anim calcmode="lin" valueType="num">
                                      <p:cBhvr>
                                        <p:cTn id="106" dur="1000" fill="hold"/>
                                        <p:tgtEl>
                                          <p:spTgt spid="48"/>
                                        </p:tgtEl>
                                        <p:attrNameLst>
                                          <p:attrName>ppt_x</p:attrName>
                                        </p:attrNameLst>
                                      </p:cBhvr>
                                      <p:tavLst>
                                        <p:tav tm="0">
                                          <p:val>
                                            <p:strVal val="#ppt_x"/>
                                          </p:val>
                                        </p:tav>
                                        <p:tav tm="100000">
                                          <p:val>
                                            <p:strVal val="#ppt_x"/>
                                          </p:val>
                                        </p:tav>
                                      </p:tavLst>
                                    </p:anim>
                                    <p:anim calcmode="lin" valueType="num">
                                      <p:cBhvr>
                                        <p:cTn id="107"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fade">
                                      <p:cBhvr>
                                        <p:cTn id="119" dur="1000"/>
                                        <p:tgtEl>
                                          <p:spTgt spid="50"/>
                                        </p:tgtEl>
                                      </p:cBhvr>
                                    </p:animEffect>
                                    <p:anim calcmode="lin" valueType="num">
                                      <p:cBhvr>
                                        <p:cTn id="120" dur="1000" fill="hold"/>
                                        <p:tgtEl>
                                          <p:spTgt spid="50"/>
                                        </p:tgtEl>
                                        <p:attrNameLst>
                                          <p:attrName>ppt_x</p:attrName>
                                        </p:attrNameLst>
                                      </p:cBhvr>
                                      <p:tavLst>
                                        <p:tav tm="0">
                                          <p:val>
                                            <p:strVal val="#ppt_x"/>
                                          </p:val>
                                        </p:tav>
                                        <p:tav tm="100000">
                                          <p:val>
                                            <p:strVal val="#ppt_x"/>
                                          </p:val>
                                        </p:tav>
                                      </p:tavLst>
                                    </p:anim>
                                    <p:anim calcmode="lin" valueType="num">
                                      <p:cBhvr>
                                        <p:cTn id="121"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6" grpId="1"/>
      <p:bldP spid="37" grpId="0"/>
      <p:bldP spid="37" grpId="1"/>
      <p:bldP spid="38" grpId="0" animBg="1"/>
      <p:bldP spid="40" grpId="0" animBg="1"/>
      <p:bldP spid="42" grpId="0" animBg="1"/>
      <p:bldP spid="43" grpId="0" animBg="1"/>
      <p:bldP spid="44" grpId="0" animBg="1"/>
      <p:bldP spid="45" grpId="0"/>
      <p:bldP spid="46" grpId="0"/>
      <p:bldP spid="47" grpId="0"/>
      <p:bldP spid="48" grpId="0"/>
      <p:bldP spid="49" grpId="0"/>
      <p:bldP spid="5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960"/>
            <a:ext cx="12192000" cy="6858000"/>
          </a:xfrm>
          <a:prstGeom prst="rect">
            <a:avLst/>
          </a:prstGeom>
        </p:spPr>
      </p:pic>
      <p:sp>
        <p:nvSpPr>
          <p:cNvPr id="7" name="Cadre 6"/>
          <p:cNvSpPr/>
          <p:nvPr/>
        </p:nvSpPr>
        <p:spPr>
          <a:xfrm>
            <a:off x="1404936" y="812310"/>
            <a:ext cx="4739425" cy="1081825"/>
          </a:xfrm>
          <a:prstGeom prst="frame">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8" name="ZoneTexte 7"/>
          <p:cNvSpPr txBox="1"/>
          <p:nvPr/>
        </p:nvSpPr>
        <p:spPr>
          <a:xfrm>
            <a:off x="1694710" y="993158"/>
            <a:ext cx="4159876" cy="830997"/>
          </a:xfrm>
          <a:prstGeom prst="rect">
            <a:avLst/>
          </a:prstGeom>
          <a:noFill/>
        </p:spPr>
        <p:txBody>
          <a:bodyPr wrap="square" rtlCol="0">
            <a:spAutoFit/>
          </a:bodyPr>
          <a:lstStyle/>
          <a:p>
            <a:pPr algn="ctr"/>
            <a:r>
              <a:rPr lang="fr-FR" sz="2400" b="1" dirty="0" smtClean="0">
                <a:effectLst>
                  <a:outerShdw blurRad="38100" dist="38100" dir="2700000" algn="tl">
                    <a:srgbClr val="000000">
                      <a:alpha val="43137"/>
                    </a:srgbClr>
                  </a:outerShdw>
                </a:effectLst>
              </a:rPr>
              <a:t>Production d’hydrogène par la biomasse </a:t>
            </a:r>
            <a:endParaRPr lang="fr-FR" sz="2400" b="1" dirty="0">
              <a:effectLst>
                <a:outerShdw blurRad="38100" dist="38100" dir="2700000" algn="tl">
                  <a:srgbClr val="000000">
                    <a:alpha val="43137"/>
                  </a:srgbClr>
                </a:outerShdw>
              </a:effectLst>
            </a:endParaRPr>
          </a:p>
        </p:txBody>
      </p:sp>
      <p:sp>
        <p:nvSpPr>
          <p:cNvPr id="10" name="ZoneTexte 9"/>
          <p:cNvSpPr txBox="1"/>
          <p:nvPr/>
        </p:nvSpPr>
        <p:spPr>
          <a:xfrm>
            <a:off x="1312438" y="2006183"/>
            <a:ext cx="10879562" cy="1323439"/>
          </a:xfrm>
          <a:prstGeom prst="rect">
            <a:avLst/>
          </a:prstGeom>
          <a:noFill/>
        </p:spPr>
        <p:txBody>
          <a:bodyPr wrap="square" rtlCol="0">
            <a:spAutoFit/>
          </a:bodyPr>
          <a:lstStyle/>
          <a:p>
            <a:r>
              <a:rPr lang="fr-FR" sz="2000" dirty="0" smtClean="0">
                <a:latin typeface="Century" panose="02040604050505020304" pitchFamily="18" charset="0"/>
              </a:rPr>
              <a:t>En produisant de l’hydrogène à partir de la biomasse par gazéification , on utilise un processus chimique qui convertit la matière organique en un mélange de gaz  de synthèse ,principalement composé d’hydrogène (H2), de monoxyde de carbone (CO), de dioxyde de carbone (CO2</a:t>
            </a:r>
            <a:r>
              <a:rPr lang="fr-FR" sz="2000" dirty="0" smtClean="0">
                <a:latin typeface="Century" panose="02040604050505020304" pitchFamily="18" charset="0"/>
              </a:rPr>
              <a:t>). </a:t>
            </a:r>
            <a:endParaRPr lang="fr-FR" sz="2000" dirty="0">
              <a:latin typeface="Century" panose="02040604050505020304" pitchFamily="18" charset="0"/>
            </a:endParaRPr>
          </a:p>
        </p:txBody>
      </p:sp>
      <p:sp>
        <p:nvSpPr>
          <p:cNvPr id="11" name="Flèche courbée vers la droite 10"/>
          <p:cNvSpPr/>
          <p:nvPr/>
        </p:nvSpPr>
        <p:spPr>
          <a:xfrm>
            <a:off x="231183" y="1253683"/>
            <a:ext cx="1056068" cy="1450560"/>
          </a:xfrm>
          <a:prstGeom prst="curvedRightArrow">
            <a:avLst/>
          </a:prstGeom>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2" name="Flèche droite 11"/>
          <p:cNvSpPr/>
          <p:nvPr/>
        </p:nvSpPr>
        <p:spPr>
          <a:xfrm>
            <a:off x="437114" y="3640139"/>
            <a:ext cx="708338" cy="605307"/>
          </a:xfrm>
          <a:prstGeom prst="righ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à coins arrondis 12"/>
          <p:cNvSpPr/>
          <p:nvPr/>
        </p:nvSpPr>
        <p:spPr>
          <a:xfrm>
            <a:off x="1482211" y="3577355"/>
            <a:ext cx="3477296" cy="730876"/>
          </a:xfrm>
          <a:prstGeom prst="round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Gazéification de la biomasse </a:t>
            </a:r>
            <a:endParaRPr lang="fr-FR" dirty="0"/>
          </a:p>
        </p:txBody>
      </p:sp>
      <p:pic>
        <p:nvPicPr>
          <p:cNvPr id="14" name="Image 13" descr="Principe gazéification"/>
          <p:cNvPicPr/>
          <p:nvPr/>
        </p:nvPicPr>
        <p:blipFill>
          <a:blip r:embed="rId4"/>
          <a:srcRect/>
          <a:stretch>
            <a:fillRect/>
          </a:stretch>
        </p:blipFill>
        <p:spPr bwMode="auto">
          <a:xfrm>
            <a:off x="6273793" y="3447673"/>
            <a:ext cx="5445482" cy="3273246"/>
          </a:xfrm>
          <a:prstGeom prst="rect">
            <a:avLst/>
          </a:prstGeom>
          <a:noFill/>
          <a:ln w="9525">
            <a:solidFill>
              <a:schemeClr val="accent1"/>
            </a:solidFill>
            <a:miter lim="800000"/>
            <a:headEnd/>
            <a:tailEnd/>
          </a:ln>
        </p:spPr>
      </p:pic>
      <p:sp>
        <p:nvSpPr>
          <p:cNvPr id="15" name="Pentagone 1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16" name="Chevron 1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7" name="Pentagone 1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8" name="Chevron 1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19" name="Pentagone 1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20" name="Chevron 1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1" name="Pentagone 2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22" name="Chevron 2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23" name="Rectangle 2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2" name="ZoneTexte 1"/>
          <p:cNvSpPr txBox="1"/>
          <p:nvPr/>
        </p:nvSpPr>
        <p:spPr>
          <a:xfrm>
            <a:off x="1287251" y="4551378"/>
            <a:ext cx="4096118" cy="461665"/>
          </a:xfrm>
          <a:prstGeom prst="rect">
            <a:avLst/>
          </a:prstGeom>
          <a:noFill/>
        </p:spPr>
        <p:txBody>
          <a:bodyPr wrap="square" rtlCol="0">
            <a:spAutoFit/>
          </a:bodyPr>
          <a:lstStyle/>
          <a:p>
            <a:pPr marL="285750" indent="-285750">
              <a:buFont typeface="Courier New" panose="02070309020205020404" pitchFamily="49" charset="0"/>
              <a:buChar char="o"/>
            </a:pPr>
            <a:r>
              <a:rPr lang="fr-FR" sz="2400" b="1" dirty="0">
                <a:latin typeface="Bodoni MT" panose="02070603080606020203" pitchFamily="18" charset="0"/>
              </a:rPr>
              <a:t>Une phase de séchage</a:t>
            </a:r>
            <a:endParaRPr lang="fr-FR" sz="2400" dirty="0">
              <a:latin typeface="Bodoni MT" panose="02070603080606020203" pitchFamily="18" charset="0"/>
            </a:endParaRPr>
          </a:p>
        </p:txBody>
      </p:sp>
      <p:sp>
        <p:nvSpPr>
          <p:cNvPr id="3" name="ZoneTexte 2"/>
          <p:cNvSpPr txBox="1"/>
          <p:nvPr/>
        </p:nvSpPr>
        <p:spPr>
          <a:xfrm>
            <a:off x="819326" y="5214988"/>
            <a:ext cx="3577794" cy="461665"/>
          </a:xfrm>
          <a:prstGeom prst="rect">
            <a:avLst/>
          </a:prstGeom>
          <a:noFill/>
        </p:spPr>
        <p:txBody>
          <a:bodyPr wrap="square" rtlCol="0">
            <a:spAutoFit/>
          </a:bodyPr>
          <a:lstStyle/>
          <a:p>
            <a:pPr marL="285750" indent="-285750">
              <a:buFont typeface="Courier New" panose="02070309020205020404" pitchFamily="49" charset="0"/>
              <a:buChar char="o"/>
            </a:pPr>
            <a:r>
              <a:rPr lang="fr-FR" sz="2400" b="1" dirty="0">
                <a:latin typeface="Bodoni MT" panose="02070603080606020203" pitchFamily="18" charset="0"/>
              </a:rPr>
              <a:t>Une phase de pyrolyse</a:t>
            </a:r>
            <a:r>
              <a:rPr lang="fr-FR" sz="2400" dirty="0">
                <a:latin typeface="Bodoni MT" panose="02070603080606020203" pitchFamily="18" charset="0"/>
              </a:rPr>
              <a:t> </a:t>
            </a:r>
          </a:p>
        </p:txBody>
      </p:sp>
      <p:sp>
        <p:nvSpPr>
          <p:cNvPr id="4" name="ZoneTexte 3"/>
          <p:cNvSpPr txBox="1"/>
          <p:nvPr/>
        </p:nvSpPr>
        <p:spPr>
          <a:xfrm>
            <a:off x="1312438" y="5835795"/>
            <a:ext cx="3878569" cy="461665"/>
          </a:xfrm>
          <a:prstGeom prst="rect">
            <a:avLst/>
          </a:prstGeom>
          <a:noFill/>
        </p:spPr>
        <p:txBody>
          <a:bodyPr wrap="square" rtlCol="0">
            <a:spAutoFit/>
          </a:bodyPr>
          <a:lstStyle/>
          <a:p>
            <a:pPr marL="285750" indent="-285750">
              <a:buFont typeface="Courier New" panose="02070309020205020404" pitchFamily="49" charset="0"/>
              <a:buChar char="o"/>
            </a:pPr>
            <a:r>
              <a:rPr lang="fr-FR" sz="2400" b="1" dirty="0">
                <a:latin typeface="Bodoni MT" panose="02070603080606020203" pitchFamily="18" charset="0"/>
              </a:rPr>
              <a:t>Une phase de combustion</a:t>
            </a:r>
            <a:endParaRPr lang="fr-FR" sz="2400" dirty="0">
              <a:latin typeface="Bodoni MT" panose="02070603080606020203" pitchFamily="18" charset="0"/>
            </a:endParaRPr>
          </a:p>
        </p:txBody>
      </p:sp>
    </p:spTree>
    <p:custDataLst>
      <p:tags r:id="rId1"/>
    </p:custDataLst>
    <p:extLst>
      <p:ext uri="{BB962C8B-B14F-4D97-AF65-F5344CB8AC3E}">
        <p14:creationId xmlns:p14="http://schemas.microsoft.com/office/powerpoint/2010/main" val="1672658078"/>
      </p:ext>
    </p:extLst>
  </p:cSld>
  <p:clrMapOvr>
    <a:masterClrMapping/>
  </p:clrMapOvr>
  <mc:AlternateContent xmlns:mc="http://schemas.openxmlformats.org/markup-compatibility/2006" xmlns:p14="http://schemas.microsoft.com/office/powerpoint/2010/main">
    <mc:Choice Requires="p14">
      <p:transition spd="slow" p14:dur="2000" advTm="7726"/>
    </mc:Choice>
    <mc:Fallback xmlns="">
      <p:transition spd="slow" advTm="77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5"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21"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22"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23" dur="1000" fill="hold"/>
                                        <p:tgtEl>
                                          <p:spTgt spid="11"/>
                                        </p:tgtEl>
                                        <p:attrNameLst>
                                          <p:attrName>ppt_h</p:attrName>
                                        </p:attrNameLst>
                                      </p:cBhvr>
                                      <p:tavLst>
                                        <p:tav tm="0">
                                          <p:val>
                                            <p:strVal val="#ppt_h"/>
                                          </p:val>
                                        </p:tav>
                                        <p:tav tm="100000">
                                          <p:val>
                                            <p:strVal val="#ppt_h"/>
                                          </p:val>
                                        </p:tav>
                                      </p:tavLst>
                                    </p:anim>
                                    <p:anim calcmode="lin" valueType="num">
                                      <p:cBhvr>
                                        <p:cTn id="24"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25"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6"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27" dur="1000" decel="50000">
                                          <p:stCondLst>
                                            <p:cond delay="0"/>
                                          </p:stCondLst>
                                        </p:cTn>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37" presetClass="entr" presetSubtype="0" fill="hold" grpId="0" nodeType="click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1000"/>
                                        <p:tgtEl>
                                          <p:spTgt spid="2"/>
                                        </p:tgtEl>
                                      </p:cBhvr>
                                    </p:animEffect>
                                    <p:anim calcmode="lin" valueType="num">
                                      <p:cBhvr>
                                        <p:cTn id="57" dur="1000" fill="hold"/>
                                        <p:tgtEl>
                                          <p:spTgt spid="2"/>
                                        </p:tgtEl>
                                        <p:attrNameLst>
                                          <p:attrName>ppt_x</p:attrName>
                                        </p:attrNameLst>
                                      </p:cBhvr>
                                      <p:tavLst>
                                        <p:tav tm="0">
                                          <p:val>
                                            <p:strVal val="#ppt_x"/>
                                          </p:val>
                                        </p:tav>
                                        <p:tav tm="100000">
                                          <p:val>
                                            <p:strVal val="#ppt_x"/>
                                          </p:val>
                                        </p:tav>
                                      </p:tavLst>
                                    </p:anim>
                                    <p:anim calcmode="lin" valueType="num">
                                      <p:cBhvr>
                                        <p:cTn id="58" dur="900" decel="100000" fill="hold"/>
                                        <p:tgtEl>
                                          <p:spTgt spid="2"/>
                                        </p:tgtEl>
                                        <p:attrNameLst>
                                          <p:attrName>ppt_y</p:attrName>
                                        </p:attrNameLst>
                                      </p:cBhvr>
                                      <p:tavLst>
                                        <p:tav tm="0">
                                          <p:val>
                                            <p:strVal val="#ppt_y+1"/>
                                          </p:val>
                                        </p:tav>
                                        <p:tav tm="100000">
                                          <p:val>
                                            <p:strVal val="#ppt_y-.03"/>
                                          </p:val>
                                        </p:tav>
                                      </p:tavLst>
                                    </p:anim>
                                    <p:anim calcmode="lin" valueType="num">
                                      <p:cBhvr>
                                        <p:cTn id="59"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37" presetClass="entr" presetSubtype="0" fill="hold" grpId="0" nodeType="click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fade">
                                      <p:cBhvr>
                                        <p:cTn id="64" dur="1000"/>
                                        <p:tgtEl>
                                          <p:spTgt spid="3"/>
                                        </p:tgtEl>
                                      </p:cBhvr>
                                    </p:animEffect>
                                    <p:anim calcmode="lin" valueType="num">
                                      <p:cBhvr>
                                        <p:cTn id="65" dur="1000" fill="hold"/>
                                        <p:tgtEl>
                                          <p:spTgt spid="3"/>
                                        </p:tgtEl>
                                        <p:attrNameLst>
                                          <p:attrName>ppt_x</p:attrName>
                                        </p:attrNameLst>
                                      </p:cBhvr>
                                      <p:tavLst>
                                        <p:tav tm="0">
                                          <p:val>
                                            <p:strVal val="#ppt_x"/>
                                          </p:val>
                                        </p:tav>
                                        <p:tav tm="100000">
                                          <p:val>
                                            <p:strVal val="#ppt_x"/>
                                          </p:val>
                                        </p:tav>
                                      </p:tavLst>
                                    </p:anim>
                                    <p:anim calcmode="lin" valueType="num">
                                      <p:cBhvr>
                                        <p:cTn id="66" dur="900" decel="100000" fill="hold"/>
                                        <p:tgtEl>
                                          <p:spTgt spid="3"/>
                                        </p:tgtEl>
                                        <p:attrNameLst>
                                          <p:attrName>ppt_y</p:attrName>
                                        </p:attrNameLst>
                                      </p:cBhvr>
                                      <p:tavLst>
                                        <p:tav tm="0">
                                          <p:val>
                                            <p:strVal val="#ppt_y+1"/>
                                          </p:val>
                                        </p:tav>
                                        <p:tav tm="100000">
                                          <p:val>
                                            <p:strVal val="#ppt_y-.03"/>
                                          </p:val>
                                        </p:tav>
                                      </p:tavLst>
                                    </p:anim>
                                    <p:anim calcmode="lin" valueType="num">
                                      <p:cBhvr>
                                        <p:cTn id="6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7" presetClass="entr" presetSubtype="0" fill="hold" grpId="0" nodeType="click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1000"/>
                                        <p:tgtEl>
                                          <p:spTgt spid="4"/>
                                        </p:tgtEl>
                                      </p:cBhvr>
                                    </p:animEffect>
                                    <p:anim calcmode="lin" valueType="num">
                                      <p:cBhvr>
                                        <p:cTn id="73" dur="1000" fill="hold"/>
                                        <p:tgtEl>
                                          <p:spTgt spid="4"/>
                                        </p:tgtEl>
                                        <p:attrNameLst>
                                          <p:attrName>ppt_x</p:attrName>
                                        </p:attrNameLst>
                                      </p:cBhvr>
                                      <p:tavLst>
                                        <p:tav tm="0">
                                          <p:val>
                                            <p:strVal val="#ppt_x"/>
                                          </p:val>
                                        </p:tav>
                                        <p:tav tm="100000">
                                          <p:val>
                                            <p:strVal val="#ppt_x"/>
                                          </p:val>
                                        </p:tav>
                                      </p:tavLst>
                                    </p:anim>
                                    <p:anim calcmode="lin" valueType="num">
                                      <p:cBhvr>
                                        <p:cTn id="74" dur="900" decel="100000" fill="hold"/>
                                        <p:tgtEl>
                                          <p:spTgt spid="4"/>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xit" presetSubtype="4" fill="hold" grpId="1" nodeType="clickEffect">
                                  <p:stCondLst>
                                    <p:cond delay="0"/>
                                  </p:stCondLst>
                                  <p:childTnLst>
                                    <p:animEffect transition="out" filter="wipe(down)">
                                      <p:cBhvr>
                                        <p:cTn id="79" dur="500"/>
                                        <p:tgtEl>
                                          <p:spTgt spid="2"/>
                                        </p:tgtEl>
                                      </p:cBhvr>
                                    </p:animEffect>
                                    <p:set>
                                      <p:cBhvr>
                                        <p:cTn id="80" dur="1" fill="hold">
                                          <p:stCondLst>
                                            <p:cond delay="499"/>
                                          </p:stCondLst>
                                        </p:cTn>
                                        <p:tgtEl>
                                          <p:spTgt spid="2"/>
                                        </p:tgtEl>
                                        <p:attrNameLst>
                                          <p:attrName>style.visibility</p:attrName>
                                        </p:attrNameLst>
                                      </p:cBhvr>
                                      <p:to>
                                        <p:strVal val="hidden"/>
                                      </p:to>
                                    </p:set>
                                  </p:childTnLst>
                                </p:cTn>
                              </p:par>
                              <p:par>
                                <p:cTn id="81" presetID="22" presetClass="exit" presetSubtype="4" fill="hold" grpId="1" nodeType="withEffect">
                                  <p:stCondLst>
                                    <p:cond delay="0"/>
                                  </p:stCondLst>
                                  <p:childTnLst>
                                    <p:animEffect transition="out" filter="wipe(down)">
                                      <p:cBhvr>
                                        <p:cTn id="82" dur="500"/>
                                        <p:tgtEl>
                                          <p:spTgt spid="3"/>
                                        </p:tgtEl>
                                      </p:cBhvr>
                                    </p:animEffect>
                                    <p:set>
                                      <p:cBhvr>
                                        <p:cTn id="83" dur="1" fill="hold">
                                          <p:stCondLst>
                                            <p:cond delay="499"/>
                                          </p:stCondLst>
                                        </p:cTn>
                                        <p:tgtEl>
                                          <p:spTgt spid="3"/>
                                        </p:tgtEl>
                                        <p:attrNameLst>
                                          <p:attrName>style.visibility</p:attrName>
                                        </p:attrNameLst>
                                      </p:cBhvr>
                                      <p:to>
                                        <p:strVal val="hidden"/>
                                      </p:to>
                                    </p:set>
                                  </p:childTnLst>
                                </p:cTn>
                              </p:par>
                              <p:par>
                                <p:cTn id="84" presetID="22" presetClass="exit" presetSubtype="4" fill="hold" grpId="1" nodeType="withEffect">
                                  <p:stCondLst>
                                    <p:cond delay="0"/>
                                  </p:stCondLst>
                                  <p:childTnLst>
                                    <p:animEffect transition="out" filter="wipe(down)">
                                      <p:cBhvr>
                                        <p:cTn id="85" dur="500"/>
                                        <p:tgtEl>
                                          <p:spTgt spid="4"/>
                                        </p:tgtEl>
                                      </p:cBhvr>
                                    </p:animEffect>
                                    <p:set>
                                      <p:cBhvr>
                                        <p:cTn id="8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animBg="1"/>
      <p:bldP spid="12" grpId="0" animBg="1"/>
      <p:bldP spid="13" grpId="0" animBg="1"/>
      <p:bldP spid="2" grpId="0"/>
      <p:bldP spid="2" grpId="1"/>
      <p:bldP spid="3" grpId="0"/>
      <p:bldP spid="3" grpId="1"/>
      <p:bldP spid="4" grpId="0"/>
      <p:bldP spid="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4" name="Rectangle à coins arrondis 13"/>
          <p:cNvSpPr/>
          <p:nvPr/>
        </p:nvSpPr>
        <p:spPr>
          <a:xfrm>
            <a:off x="3631842" y="1081825"/>
            <a:ext cx="4262907" cy="862885"/>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sz="2400" dirty="0">
                <a:solidFill>
                  <a:schemeClr val="tx1"/>
                </a:solidFill>
                <a:latin typeface="Arial Black" panose="020B0A04020102020204" pitchFamily="34" charset="0"/>
              </a:rPr>
              <a:t>Électrolyse assistée par plasma </a:t>
            </a:r>
          </a:p>
        </p:txBody>
      </p:sp>
      <p:sp>
        <p:nvSpPr>
          <p:cNvPr id="15" name="ZoneTexte 14"/>
          <p:cNvSpPr txBox="1"/>
          <p:nvPr/>
        </p:nvSpPr>
        <p:spPr>
          <a:xfrm>
            <a:off x="994177" y="2129143"/>
            <a:ext cx="10006884" cy="1477328"/>
          </a:xfrm>
          <a:prstGeom prst="rect">
            <a:avLst/>
          </a:prstGeom>
          <a:noFill/>
        </p:spPr>
        <p:txBody>
          <a:bodyPr wrap="square" rtlCol="0">
            <a:spAutoFit/>
          </a:bodyPr>
          <a:lstStyle/>
          <a:p>
            <a:r>
              <a:rPr lang="fr-FR" b="1" dirty="0">
                <a:latin typeface="Bahnschrift Light" panose="020B0502040204020203" pitchFamily="34" charset="0"/>
              </a:rPr>
              <a:t>La production d'hydrogène par électrolyse assistée par plasma combine l'électrolyse de l'eau avec l'utilisation du plasma pour augmenter l'efficacité du processus. Le plasma accélère les réactions chimiques d'électrolyse, permettant une production plus rapide d'hydrogène pur. Cette technologie offre un potentiel d'amélioration de l'efficacité et de réduction de la consommation d'énergie.</a:t>
            </a:r>
          </a:p>
        </p:txBody>
      </p:sp>
      <p:pic>
        <p:nvPicPr>
          <p:cNvPr id="19" name="Image 18"/>
          <p:cNvPicPr>
            <a:picLocks noChangeAspect="1"/>
          </p:cNvPicPr>
          <p:nvPr/>
        </p:nvPicPr>
        <p:blipFill>
          <a:blip r:embed="rId4"/>
          <a:stretch>
            <a:fillRect/>
          </a:stretch>
        </p:blipFill>
        <p:spPr>
          <a:xfrm>
            <a:off x="2363831" y="3701557"/>
            <a:ext cx="7267575" cy="2857500"/>
          </a:xfrm>
          <a:prstGeom prst="rect">
            <a:avLst/>
          </a:prstGeom>
        </p:spPr>
      </p:pic>
      <p:sp>
        <p:nvSpPr>
          <p:cNvPr id="20" name="Rectangle 19"/>
          <p:cNvSpPr/>
          <p:nvPr/>
        </p:nvSpPr>
        <p:spPr>
          <a:xfrm>
            <a:off x="1985502" y="1034313"/>
            <a:ext cx="7268207" cy="104298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tlCol="0" anchor="ctr"/>
          <a:lstStyle/>
          <a:p>
            <a:pPr lvl="2" algn="ctr" fontAlgn="base"/>
            <a:r>
              <a:rPr lang="fr-FR" sz="2800" b="1" dirty="0">
                <a:latin typeface="MV Boli" panose="02000500030200090000" pitchFamily="2" charset="0"/>
                <a:cs typeface="MV Boli" panose="02000500030200090000" pitchFamily="2" charset="0"/>
              </a:rPr>
              <a:t>Production d'hydrogène par le Reformage Plasma </a:t>
            </a:r>
          </a:p>
        </p:txBody>
      </p:sp>
      <p:sp>
        <p:nvSpPr>
          <p:cNvPr id="21" name="ZoneTexte 20"/>
          <p:cNvSpPr txBox="1"/>
          <p:nvPr/>
        </p:nvSpPr>
        <p:spPr>
          <a:xfrm>
            <a:off x="678166" y="2765633"/>
            <a:ext cx="9882877" cy="523220"/>
          </a:xfrm>
          <a:prstGeom prst="rect">
            <a:avLst/>
          </a:prstGeom>
          <a:noFill/>
        </p:spPr>
        <p:txBody>
          <a:bodyPr wrap="square" rtlCol="0">
            <a:spAutoFit/>
          </a:bodyPr>
          <a:lstStyle/>
          <a:p>
            <a:pPr marL="342900" indent="-342900">
              <a:buFont typeface="Wingdings" panose="05000000000000000000" pitchFamily="2" charset="2"/>
              <a:buChar char="ü"/>
            </a:pPr>
            <a:r>
              <a:rPr lang="fr-FR" sz="2800" dirty="0" smtClean="0">
                <a:latin typeface="Elephant" panose="02020904090505020303" pitchFamily="18" charset="0"/>
              </a:rPr>
              <a:t>Préparez un réacteur a plasma propre et fonctionnel </a:t>
            </a:r>
            <a:endParaRPr lang="fr-FR" sz="2800" dirty="0">
              <a:latin typeface="Elephant" panose="02020904090505020303" pitchFamily="18" charset="0"/>
            </a:endParaRPr>
          </a:p>
        </p:txBody>
      </p:sp>
      <p:sp>
        <p:nvSpPr>
          <p:cNvPr id="22" name="ZoneTexte 21"/>
          <p:cNvSpPr txBox="1"/>
          <p:nvPr/>
        </p:nvSpPr>
        <p:spPr>
          <a:xfrm>
            <a:off x="678166" y="3843426"/>
            <a:ext cx="11114166" cy="523220"/>
          </a:xfrm>
          <a:prstGeom prst="rect">
            <a:avLst/>
          </a:prstGeom>
          <a:noFill/>
        </p:spPr>
        <p:txBody>
          <a:bodyPr wrap="square" rtlCol="0">
            <a:spAutoFit/>
          </a:bodyPr>
          <a:lstStyle/>
          <a:p>
            <a:pPr marL="457200" indent="-457200">
              <a:buFont typeface="Wingdings" panose="05000000000000000000" pitchFamily="2" charset="2"/>
              <a:buChar char="ü"/>
            </a:pPr>
            <a:r>
              <a:rPr lang="fr-FR" sz="2800" dirty="0" smtClean="0">
                <a:latin typeface="Elephant" panose="02020904090505020303" pitchFamily="18" charset="0"/>
              </a:rPr>
              <a:t>Introduisez des hydrocarbures dans le réacteur a plasma </a:t>
            </a:r>
            <a:endParaRPr lang="fr-FR" sz="2800" dirty="0">
              <a:latin typeface="Elephant" panose="02020904090505020303" pitchFamily="18" charset="0"/>
            </a:endParaRPr>
          </a:p>
        </p:txBody>
      </p:sp>
      <p:sp>
        <p:nvSpPr>
          <p:cNvPr id="23" name="ZoneTexte 22"/>
          <p:cNvSpPr txBox="1"/>
          <p:nvPr/>
        </p:nvSpPr>
        <p:spPr>
          <a:xfrm>
            <a:off x="678166" y="4919825"/>
            <a:ext cx="10345271" cy="1384995"/>
          </a:xfrm>
          <a:prstGeom prst="rect">
            <a:avLst/>
          </a:prstGeom>
          <a:noFill/>
        </p:spPr>
        <p:txBody>
          <a:bodyPr wrap="square" rtlCol="0">
            <a:spAutoFit/>
          </a:bodyPr>
          <a:lstStyle/>
          <a:p>
            <a:pPr marL="342900" indent="-342900">
              <a:buFont typeface="Wingdings" panose="05000000000000000000" pitchFamily="2" charset="2"/>
              <a:buChar char="ü"/>
            </a:pPr>
            <a:r>
              <a:rPr lang="fr-FR" sz="2800" dirty="0" smtClean="0">
                <a:latin typeface="Elephant" panose="02020904090505020303" pitchFamily="18" charset="0"/>
              </a:rPr>
              <a:t>Appliquez une source d’énergie pour générer un plasma chaud, provoquant la réaction de reformage et la production d’hydrogène </a:t>
            </a:r>
            <a:endParaRPr lang="fr-FR" sz="2800" dirty="0">
              <a:latin typeface="Elephant" panose="02020904090505020303" pitchFamily="18" charset="0"/>
            </a:endParaRPr>
          </a:p>
        </p:txBody>
      </p:sp>
    </p:spTree>
    <p:custDataLst>
      <p:tags r:id="rId1"/>
    </p:custDataLst>
    <p:extLst>
      <p:ext uri="{BB962C8B-B14F-4D97-AF65-F5344CB8AC3E}">
        <p14:creationId xmlns:p14="http://schemas.microsoft.com/office/powerpoint/2010/main" val="3216007140"/>
      </p:ext>
    </p:extLst>
  </p:cSld>
  <p:clrMapOvr>
    <a:masterClrMapping/>
  </p:clrMapOvr>
  <mc:AlternateContent xmlns:mc="http://schemas.openxmlformats.org/markup-compatibility/2006" xmlns:p14="http://schemas.microsoft.com/office/powerpoint/2010/main">
    <mc:Choice Requires="p14">
      <p:transition spd="slow" p14:dur="2000" advTm="7807"/>
    </mc:Choice>
    <mc:Fallback xmlns="">
      <p:transition spd="slow" advTm="78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4" presetClass="exit" presetSubtype="10" fill="hold" grpId="1" nodeType="clickEffect">
                                  <p:stCondLst>
                                    <p:cond delay="0"/>
                                  </p:stCondLst>
                                  <p:childTnLst>
                                    <p:animEffect transition="out" filter="randombar(horizontal)">
                                      <p:cBhvr>
                                        <p:cTn id="27" dur="500"/>
                                        <p:tgtEl>
                                          <p:spTgt spid="14"/>
                                        </p:tgtEl>
                                      </p:cBhvr>
                                    </p:animEffect>
                                    <p:set>
                                      <p:cBhvr>
                                        <p:cTn id="28" dur="1" fill="hold">
                                          <p:stCondLst>
                                            <p:cond delay="499"/>
                                          </p:stCondLst>
                                        </p:cTn>
                                        <p:tgtEl>
                                          <p:spTgt spid="14"/>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53" presetClass="exit" presetSubtype="32" fill="hold" grpId="1" nodeType="clickEffect">
                                  <p:stCondLst>
                                    <p:cond delay="0"/>
                                  </p:stCondLst>
                                  <p:childTnLst>
                                    <p:anim calcmode="lin" valueType="num">
                                      <p:cBhvr>
                                        <p:cTn id="32" dur="500"/>
                                        <p:tgtEl>
                                          <p:spTgt spid="15"/>
                                        </p:tgtEl>
                                        <p:attrNameLst>
                                          <p:attrName>ppt_w</p:attrName>
                                        </p:attrNameLst>
                                      </p:cBhvr>
                                      <p:tavLst>
                                        <p:tav tm="0">
                                          <p:val>
                                            <p:strVal val="ppt_w"/>
                                          </p:val>
                                        </p:tav>
                                        <p:tav tm="100000">
                                          <p:val>
                                            <p:fltVal val="0"/>
                                          </p:val>
                                        </p:tav>
                                      </p:tavLst>
                                    </p:anim>
                                    <p:anim calcmode="lin" valueType="num">
                                      <p:cBhvr>
                                        <p:cTn id="33" dur="500"/>
                                        <p:tgtEl>
                                          <p:spTgt spid="15"/>
                                        </p:tgtEl>
                                        <p:attrNameLst>
                                          <p:attrName>ppt_h</p:attrName>
                                        </p:attrNameLst>
                                      </p:cBhvr>
                                      <p:tavLst>
                                        <p:tav tm="0">
                                          <p:val>
                                            <p:strVal val="ppt_h"/>
                                          </p:val>
                                        </p:tav>
                                        <p:tav tm="100000">
                                          <p:val>
                                            <p:fltVal val="0"/>
                                          </p:val>
                                        </p:tav>
                                      </p:tavLst>
                                    </p:anim>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par>
                                <p:cTn id="36" presetID="53" presetClass="exit" presetSubtype="32" fill="hold" nodeType="withEffect">
                                  <p:stCondLst>
                                    <p:cond delay="0"/>
                                  </p:stCondLst>
                                  <p:childTnLst>
                                    <p:anim calcmode="lin" valueType="num">
                                      <p:cBhvr>
                                        <p:cTn id="37" dur="500"/>
                                        <p:tgtEl>
                                          <p:spTgt spid="19"/>
                                        </p:tgtEl>
                                        <p:attrNameLst>
                                          <p:attrName>ppt_w</p:attrName>
                                        </p:attrNameLst>
                                      </p:cBhvr>
                                      <p:tavLst>
                                        <p:tav tm="0">
                                          <p:val>
                                            <p:strVal val="ppt_w"/>
                                          </p:val>
                                        </p:tav>
                                        <p:tav tm="100000">
                                          <p:val>
                                            <p:fltVal val="0"/>
                                          </p:val>
                                        </p:tav>
                                      </p:tavLst>
                                    </p:anim>
                                    <p:anim calcmode="lin" valueType="num">
                                      <p:cBhvr>
                                        <p:cTn id="38" dur="500"/>
                                        <p:tgtEl>
                                          <p:spTgt spid="19"/>
                                        </p:tgtEl>
                                        <p:attrNameLst>
                                          <p:attrName>ppt_h</p:attrName>
                                        </p:attrNameLst>
                                      </p:cBhvr>
                                      <p:tavLst>
                                        <p:tav tm="0">
                                          <p:val>
                                            <p:strVal val="ppt_h"/>
                                          </p:val>
                                        </p:tav>
                                        <p:tav tm="100000">
                                          <p:val>
                                            <p:fltVal val="0"/>
                                          </p:val>
                                        </p:tav>
                                      </p:tavLst>
                                    </p:anim>
                                    <p:animEffect transition="out" filter="fade">
                                      <p:cBhvr>
                                        <p:cTn id="39" dur="500"/>
                                        <p:tgtEl>
                                          <p:spTgt spid="19"/>
                                        </p:tgtEl>
                                      </p:cBhvr>
                                    </p:animEffect>
                                    <p:set>
                                      <p:cBhvr>
                                        <p:cTn id="40" dur="1" fill="hold">
                                          <p:stCondLst>
                                            <p:cond delay="499"/>
                                          </p:stCondLst>
                                        </p:cTn>
                                        <p:tgtEl>
                                          <p:spTgt spid="19"/>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1000"/>
                                        <p:tgtEl>
                                          <p:spTgt spid="20"/>
                                        </p:tgtEl>
                                      </p:cBhvr>
                                    </p:animEffect>
                                    <p:anim calcmode="lin" valueType="num">
                                      <p:cBhvr>
                                        <p:cTn id="46" dur="1000" fill="hold"/>
                                        <p:tgtEl>
                                          <p:spTgt spid="20"/>
                                        </p:tgtEl>
                                        <p:attrNameLst>
                                          <p:attrName>ppt_x</p:attrName>
                                        </p:attrNameLst>
                                      </p:cBhvr>
                                      <p:tavLst>
                                        <p:tav tm="0">
                                          <p:val>
                                            <p:strVal val="#ppt_x"/>
                                          </p:val>
                                        </p:tav>
                                        <p:tav tm="100000">
                                          <p:val>
                                            <p:strVal val="#ppt_x"/>
                                          </p:val>
                                        </p:tav>
                                      </p:tavLst>
                                    </p:anim>
                                    <p:anim calcmode="lin" valueType="num">
                                      <p:cBhvr>
                                        <p:cTn id="4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grpId="0" nodeType="clickEffect">
                                  <p:stCondLst>
                                    <p:cond delay="0"/>
                                  </p:stCondLst>
                                  <p:iterate type="lt">
                                    <p:tmPct val="10000"/>
                                  </p:iterate>
                                  <p:childTnLst>
                                    <p:set>
                                      <p:cBhvr>
                                        <p:cTn id="51" dur="1" fill="hold">
                                          <p:stCondLst>
                                            <p:cond delay="0"/>
                                          </p:stCondLst>
                                        </p:cTn>
                                        <p:tgtEl>
                                          <p:spTgt spid="21"/>
                                        </p:tgtEl>
                                        <p:attrNameLst>
                                          <p:attrName>style.visibility</p:attrName>
                                        </p:attrNameLst>
                                      </p:cBhvr>
                                      <p:to>
                                        <p:strVal val="visible"/>
                                      </p:to>
                                    </p:set>
                                    <p:anim calcmode="lin" valueType="num">
                                      <p:cBhvr>
                                        <p:cTn id="52" dur="25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53" dur="250" fill="hold"/>
                                        <p:tgtEl>
                                          <p:spTgt spid="21"/>
                                        </p:tgtEl>
                                        <p:attrNameLst>
                                          <p:attrName>ppt_y</p:attrName>
                                        </p:attrNameLst>
                                      </p:cBhvr>
                                      <p:tavLst>
                                        <p:tav tm="0">
                                          <p:val>
                                            <p:strVal val="#ppt_y"/>
                                          </p:val>
                                        </p:tav>
                                        <p:tav tm="100000">
                                          <p:val>
                                            <p:strVal val="#ppt_y"/>
                                          </p:val>
                                        </p:tav>
                                      </p:tavLst>
                                    </p:anim>
                                    <p:anim calcmode="lin" valueType="num">
                                      <p:cBhvr>
                                        <p:cTn id="54" dur="25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55" dur="25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56" dur="250" tmFilter="0,0; .5, 1; 1, 1"/>
                                        <p:tgtEl>
                                          <p:spTgt spid="21"/>
                                        </p:tgtEl>
                                      </p:cBhvr>
                                    </p:animEffect>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22"/>
                                        </p:tgtEl>
                                        <p:attrNameLst>
                                          <p:attrName>style.visibility</p:attrName>
                                        </p:attrNameLst>
                                      </p:cBhvr>
                                      <p:to>
                                        <p:strVal val="visible"/>
                                      </p:to>
                                    </p:set>
                                    <p:anim calcmode="lin" valueType="num">
                                      <p:cBhvr>
                                        <p:cTn id="61"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62" dur="250" fill="hold"/>
                                        <p:tgtEl>
                                          <p:spTgt spid="22"/>
                                        </p:tgtEl>
                                        <p:attrNameLst>
                                          <p:attrName>ppt_y</p:attrName>
                                        </p:attrNameLst>
                                      </p:cBhvr>
                                      <p:tavLst>
                                        <p:tav tm="0">
                                          <p:val>
                                            <p:strVal val="#ppt_y"/>
                                          </p:val>
                                        </p:tav>
                                        <p:tav tm="100000">
                                          <p:val>
                                            <p:strVal val="#ppt_y"/>
                                          </p:val>
                                        </p:tav>
                                      </p:tavLst>
                                    </p:anim>
                                    <p:anim calcmode="lin" valueType="num">
                                      <p:cBhvr>
                                        <p:cTn id="63"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64"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65" dur="250" tmFilter="0,0; .5, 1; 1, 1"/>
                                        <p:tgtEl>
                                          <p:spTgt spid="22"/>
                                        </p:tgtEl>
                                      </p:cBhvr>
                                    </p:animEffect>
                                  </p:childTnLst>
                                </p:cTn>
                              </p:par>
                            </p:childTnLst>
                          </p:cTn>
                        </p:par>
                      </p:childTnLst>
                    </p:cTn>
                  </p:par>
                  <p:par>
                    <p:cTn id="66" fill="hold">
                      <p:stCondLst>
                        <p:cond delay="indefinite"/>
                      </p:stCondLst>
                      <p:childTnLst>
                        <p:par>
                          <p:cTn id="67" fill="hold">
                            <p:stCondLst>
                              <p:cond delay="0"/>
                            </p:stCondLst>
                            <p:childTnLst>
                              <p:par>
                                <p:cTn id="68" presetID="41" presetClass="entr" presetSubtype="0" fill="hold" grpId="0" nodeType="clickEffect">
                                  <p:stCondLst>
                                    <p:cond delay="0"/>
                                  </p:stCondLst>
                                  <p:iterate type="lt">
                                    <p:tmPct val="10000"/>
                                  </p:iterate>
                                  <p:childTnLst>
                                    <p:set>
                                      <p:cBhvr>
                                        <p:cTn id="69" dur="1" fill="hold">
                                          <p:stCondLst>
                                            <p:cond delay="0"/>
                                          </p:stCondLst>
                                        </p:cTn>
                                        <p:tgtEl>
                                          <p:spTgt spid="23"/>
                                        </p:tgtEl>
                                        <p:attrNameLst>
                                          <p:attrName>style.visibility</p:attrName>
                                        </p:attrNameLst>
                                      </p:cBhvr>
                                      <p:to>
                                        <p:strVal val="visible"/>
                                      </p:to>
                                    </p:set>
                                    <p:anim calcmode="lin" valueType="num">
                                      <p:cBhvr>
                                        <p:cTn id="70" dur="25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71" dur="250" fill="hold"/>
                                        <p:tgtEl>
                                          <p:spTgt spid="23"/>
                                        </p:tgtEl>
                                        <p:attrNameLst>
                                          <p:attrName>ppt_y</p:attrName>
                                        </p:attrNameLst>
                                      </p:cBhvr>
                                      <p:tavLst>
                                        <p:tav tm="0">
                                          <p:val>
                                            <p:strVal val="#ppt_y"/>
                                          </p:val>
                                        </p:tav>
                                        <p:tav tm="100000">
                                          <p:val>
                                            <p:strVal val="#ppt_y"/>
                                          </p:val>
                                        </p:tav>
                                      </p:tavLst>
                                    </p:anim>
                                    <p:anim calcmode="lin" valueType="num">
                                      <p:cBhvr>
                                        <p:cTn id="72" dur="25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73" dur="25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74" dur="250" tmFilter="0,0; .5, 1; 1, 1"/>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p:bldP spid="15" grpId="1"/>
      <p:bldP spid="20" grpId="0" animBg="1"/>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3" name="Image 2"/>
          <p:cNvPicPr>
            <a:picLocks noChangeAspect="1"/>
          </p:cNvPicPr>
          <p:nvPr/>
        </p:nvPicPr>
        <p:blipFill>
          <a:blip r:embed="rId3"/>
          <a:stretch>
            <a:fillRect/>
          </a:stretch>
        </p:blipFill>
        <p:spPr>
          <a:xfrm>
            <a:off x="6375042" y="0"/>
            <a:ext cx="5816957" cy="6857999"/>
          </a:xfrm>
          <a:prstGeom prst="rect">
            <a:avLst/>
          </a:prstGeom>
        </p:spPr>
      </p:pic>
      <p:sp>
        <p:nvSpPr>
          <p:cNvPr id="4" name="ZoneTexte 3"/>
          <p:cNvSpPr txBox="1"/>
          <p:nvPr/>
        </p:nvSpPr>
        <p:spPr>
          <a:xfrm>
            <a:off x="508715" y="1056068"/>
            <a:ext cx="5151549" cy="4524315"/>
          </a:xfrm>
          <a:prstGeom prst="rect">
            <a:avLst/>
          </a:prstGeom>
          <a:noFill/>
        </p:spPr>
        <p:txBody>
          <a:bodyPr wrap="square" rtlCol="0">
            <a:spAutoFit/>
          </a:bodyPr>
          <a:lstStyle/>
          <a:p>
            <a:pPr algn="ctr"/>
            <a:r>
              <a:rPr lang="fr-FR" sz="4800" b="1" dirty="0">
                <a:solidFill>
                  <a:schemeClr val="bg1"/>
                </a:solidFill>
                <a:effectLst>
                  <a:outerShdw blurRad="38100" dist="38100" dir="2700000" algn="tl">
                    <a:srgbClr val="000000">
                      <a:alpha val="43137"/>
                    </a:srgbClr>
                  </a:outerShdw>
                </a:effectLst>
                <a:latin typeface="Cooper Black" panose="0208090404030B020404" pitchFamily="18" charset="0"/>
              </a:rPr>
              <a:t>Potentiel de la production d'hydrogène à base d'énergies solaire en Algérie</a:t>
            </a:r>
          </a:p>
        </p:txBody>
      </p:sp>
      <p:sp>
        <p:nvSpPr>
          <p:cNvPr id="5" name="ZoneTexte 4"/>
          <p:cNvSpPr txBox="1"/>
          <p:nvPr/>
        </p:nvSpPr>
        <p:spPr>
          <a:xfrm>
            <a:off x="6563933" y="5705340"/>
            <a:ext cx="5628067" cy="1323439"/>
          </a:xfrm>
          <a:prstGeom prst="rect">
            <a:avLst/>
          </a:prstGeom>
          <a:noFill/>
        </p:spPr>
        <p:txBody>
          <a:bodyPr wrap="square" rtlCol="0">
            <a:spAutoFit/>
          </a:bodyPr>
          <a:lstStyle/>
          <a:p>
            <a:r>
              <a:rPr lang="fr-FR" sz="2000" dirty="0" smtClean="0">
                <a:latin typeface="Engravers MT" panose="02090707080505020304" pitchFamily="18" charset="0"/>
              </a:rPr>
              <a:t>L'hydrogène </a:t>
            </a:r>
            <a:r>
              <a:rPr lang="fr-FR" sz="2000" dirty="0">
                <a:latin typeface="Engravers MT" panose="02090707080505020304" pitchFamily="18" charset="0"/>
              </a:rPr>
              <a:t>est envisageable à </a:t>
            </a:r>
            <a:r>
              <a:rPr lang="fr-FR" sz="2000" dirty="0" smtClean="0">
                <a:latin typeface="Engravers MT" panose="02090707080505020304" pitchFamily="18" charset="0"/>
              </a:rPr>
              <a:t>l'avenir en Algérie</a:t>
            </a:r>
            <a:endParaRPr lang="fr-FR" sz="2000" dirty="0">
              <a:latin typeface="Engravers MT" panose="02090707080505020304" pitchFamily="18" charset="0"/>
            </a:endParaRPr>
          </a:p>
          <a:p>
            <a:endParaRPr lang="fr-FR" sz="2000" dirty="0">
              <a:latin typeface="Engravers MT" panose="02090707080505020304" pitchFamily="18" charset="0"/>
            </a:endParaRPr>
          </a:p>
        </p:txBody>
      </p:sp>
    </p:spTree>
    <p:extLst>
      <p:ext uri="{BB962C8B-B14F-4D97-AF65-F5344CB8AC3E}">
        <p14:creationId xmlns:p14="http://schemas.microsoft.com/office/powerpoint/2010/main" val="76804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04"/>
            <a:ext cx="12192000" cy="6858000"/>
          </a:xfrm>
          <a:prstGeom prst="rect">
            <a:avLst/>
          </a:prstGeom>
        </p:spPr>
      </p:pic>
      <p:sp>
        <p:nvSpPr>
          <p:cNvPr id="7" name="Pentagone 6"/>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8" name="Chevron 7"/>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9" name="Pentagone 8"/>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10" name="Chevron 9"/>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2" name="Chevron 11"/>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Pentagone 12"/>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4" name="Chevron 13"/>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5" name="Rectangle 14"/>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6" name="ZoneTexte 15"/>
          <p:cNvSpPr txBox="1"/>
          <p:nvPr/>
        </p:nvSpPr>
        <p:spPr>
          <a:xfrm>
            <a:off x="309093" y="1820592"/>
            <a:ext cx="11882907" cy="1569660"/>
          </a:xfrm>
          <a:prstGeom prst="rect">
            <a:avLst/>
          </a:prstGeom>
          <a:noFill/>
        </p:spPr>
        <p:txBody>
          <a:bodyPr wrap="square" rtlCol="0">
            <a:spAutoFit/>
          </a:bodyPr>
          <a:lstStyle/>
          <a:p>
            <a:r>
              <a:rPr lang="fr-FR" sz="2400" dirty="0">
                <a:latin typeface="Bahnschrift" panose="020B0502040204020203" pitchFamily="34" charset="0"/>
              </a:rPr>
              <a:t>L'Algérie possède un potentiel solaire élevé pour la production d'hydrogène grâce à son ensoleillement abondant.</a:t>
            </a:r>
          </a:p>
          <a:p>
            <a:r>
              <a:rPr lang="fr-FR" sz="2400" dirty="0">
                <a:latin typeface="Bahnschrift" panose="020B0502040204020203" pitchFamily="34" charset="0"/>
              </a:rPr>
              <a:t>Les vastes régions désertiques, notamment le Sahara, offrent des conditions optimales pour l'installation de centrales solaires à grande échelle.</a:t>
            </a:r>
          </a:p>
        </p:txBody>
      </p:sp>
      <p:sp>
        <p:nvSpPr>
          <p:cNvPr id="18" name="ZoneTexte 17"/>
          <p:cNvSpPr txBox="1"/>
          <p:nvPr/>
        </p:nvSpPr>
        <p:spPr>
          <a:xfrm>
            <a:off x="157425" y="4806813"/>
            <a:ext cx="11965437" cy="1569660"/>
          </a:xfrm>
          <a:prstGeom prst="rect">
            <a:avLst/>
          </a:prstGeom>
          <a:noFill/>
        </p:spPr>
        <p:txBody>
          <a:bodyPr wrap="square" rtlCol="0">
            <a:spAutoFit/>
          </a:bodyPr>
          <a:lstStyle/>
          <a:p>
            <a:r>
              <a:rPr lang="fr-FR" sz="2400" dirty="0">
                <a:latin typeface="Bahnschrift" panose="020B0502040204020203" pitchFamily="34" charset="0"/>
              </a:rPr>
              <a:t>Une estimation précise de la production d'hydrogène en Algérie n'est pas disponible sans données </a:t>
            </a:r>
            <a:r>
              <a:rPr lang="fr-FR" sz="2400" dirty="0" smtClean="0">
                <a:latin typeface="Bahnschrift" panose="020B0502040204020203" pitchFamily="34" charset="0"/>
              </a:rPr>
              <a:t>spécifiques </a:t>
            </a:r>
            <a:r>
              <a:rPr lang="fr-FR" sz="2400" dirty="0">
                <a:latin typeface="Bahnschrift" panose="020B0502040204020203" pitchFamily="34" charset="0"/>
              </a:rPr>
              <a:t>sur les projets en cours. Cependant, avec le potentiel solaire élevé du pays, notamment dans les régions désertiques, une production significative d'hydrogène est envisageable à l'avenir</a:t>
            </a:r>
          </a:p>
        </p:txBody>
      </p:sp>
      <p:sp>
        <p:nvSpPr>
          <p:cNvPr id="20" name="Rectangle 19"/>
          <p:cNvSpPr/>
          <p:nvPr/>
        </p:nvSpPr>
        <p:spPr>
          <a:xfrm>
            <a:off x="2083824" y="3769920"/>
            <a:ext cx="8024352" cy="65722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3"/>
          </a:lnRef>
          <a:fillRef idx="1">
            <a:schemeClr val="lt1"/>
          </a:fillRef>
          <a:effectRef idx="0">
            <a:schemeClr val="accent3"/>
          </a:effectRef>
          <a:fontRef idx="minor">
            <a:schemeClr val="dk1"/>
          </a:fontRef>
        </p:style>
        <p:txBody>
          <a:bodyPr rtlCol="0" anchor="ctr"/>
          <a:lstStyle/>
          <a:p>
            <a:pPr lvl="2" fontAlgn="base"/>
            <a:r>
              <a:rPr lang="fr-FR" sz="2800" b="1" dirty="0" smtClean="0">
                <a:latin typeface="Agency FB" panose="020B0503020202020204" pitchFamily="34" charset="0"/>
              </a:rPr>
              <a:t>Estimation de la production d’hydrogène en Algérie </a:t>
            </a:r>
            <a:endParaRPr lang="fr-FR" sz="2800" b="1" dirty="0">
              <a:latin typeface="Agency FB" panose="020B0503020202020204" pitchFamily="34" charset="0"/>
            </a:endParaRPr>
          </a:p>
        </p:txBody>
      </p:sp>
      <p:sp>
        <p:nvSpPr>
          <p:cNvPr id="19" name="Rectangle 18"/>
          <p:cNvSpPr/>
          <p:nvPr/>
        </p:nvSpPr>
        <p:spPr>
          <a:xfrm>
            <a:off x="2127967" y="944540"/>
            <a:ext cx="8024352" cy="65722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3"/>
          </a:lnRef>
          <a:fillRef idx="1">
            <a:schemeClr val="lt1"/>
          </a:fillRef>
          <a:effectRef idx="0">
            <a:schemeClr val="accent3"/>
          </a:effectRef>
          <a:fontRef idx="minor">
            <a:schemeClr val="dk1"/>
          </a:fontRef>
        </p:style>
        <p:txBody>
          <a:bodyPr rtlCol="0" anchor="ctr"/>
          <a:lstStyle/>
          <a:p>
            <a:pPr algn="ctr"/>
            <a:endParaRPr lang="fr-FR" sz="2400" b="1" dirty="0" smtClean="0">
              <a:solidFill>
                <a:schemeClr val="tx1"/>
              </a:solidFill>
              <a:latin typeface="Agency FB" panose="020B0503020202020204" pitchFamily="34" charset="0"/>
            </a:endParaRPr>
          </a:p>
          <a:p>
            <a:pPr algn="ctr"/>
            <a:endParaRPr lang="fr-FR" sz="2400" b="1" dirty="0">
              <a:solidFill>
                <a:schemeClr val="tx1"/>
              </a:solidFill>
              <a:latin typeface="Agency FB" panose="020B0503020202020204" pitchFamily="34" charset="0"/>
            </a:endParaRPr>
          </a:p>
          <a:p>
            <a:pPr algn="ctr"/>
            <a:r>
              <a:rPr lang="fr-FR" sz="2400" b="1" dirty="0" smtClean="0">
                <a:solidFill>
                  <a:schemeClr val="tx1"/>
                </a:solidFill>
                <a:latin typeface="Agency FB" panose="020B0503020202020204" pitchFamily="34" charset="0"/>
              </a:rPr>
              <a:t>Potentiel </a:t>
            </a:r>
            <a:r>
              <a:rPr lang="fr-FR" sz="2400" b="1" dirty="0">
                <a:solidFill>
                  <a:schemeClr val="tx1"/>
                </a:solidFill>
                <a:latin typeface="Agency FB" panose="020B0503020202020204" pitchFamily="34" charset="0"/>
              </a:rPr>
              <a:t>solaire en Algérie pour la production d'hydrogène </a:t>
            </a:r>
          </a:p>
          <a:p>
            <a:endParaRPr lang="fr-FR" sz="2400" b="1" dirty="0">
              <a:solidFill>
                <a:schemeClr val="tx1"/>
              </a:solidFill>
              <a:latin typeface="Agency FB" panose="020B0503020202020204" pitchFamily="34" charset="0"/>
            </a:endParaRPr>
          </a:p>
          <a:p>
            <a:endParaRPr lang="fr-FR" sz="2400" b="1" dirty="0">
              <a:solidFill>
                <a:schemeClr val="tx1"/>
              </a:solidFill>
              <a:latin typeface="Agency FB" panose="020B0503020202020204" pitchFamily="34" charset="0"/>
            </a:endParaRPr>
          </a:p>
        </p:txBody>
      </p:sp>
    </p:spTree>
    <p:custDataLst>
      <p:tags r:id="rId1"/>
    </p:custDataLst>
    <p:extLst>
      <p:ext uri="{BB962C8B-B14F-4D97-AF65-F5344CB8AC3E}">
        <p14:creationId xmlns:p14="http://schemas.microsoft.com/office/powerpoint/2010/main" val="3504989115"/>
      </p:ext>
    </p:extLst>
  </p:cSld>
  <p:clrMapOvr>
    <a:masterClrMapping/>
  </p:clrMapOvr>
  <mc:AlternateContent xmlns:mc="http://schemas.openxmlformats.org/markup-compatibility/2006" xmlns:p14="http://schemas.microsoft.com/office/powerpoint/2010/main">
    <mc:Choice Requires="p14">
      <p:transition spd="slow" p14:dur="2000" advTm="3407"/>
    </mc:Choice>
    <mc:Fallback xmlns="">
      <p:transition spd="slow" advTm="34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strVal val="#ppt_w*0.70"/>
                                          </p:val>
                                        </p:tav>
                                        <p:tav tm="100000">
                                          <p:val>
                                            <p:strVal val="#ppt_w"/>
                                          </p:val>
                                        </p:tav>
                                      </p:tavLst>
                                    </p:anim>
                                    <p:anim calcmode="lin" valueType="num">
                                      <p:cBhvr>
                                        <p:cTn id="8" dur="1000" fill="hold"/>
                                        <p:tgtEl>
                                          <p:spTgt spid="19"/>
                                        </p:tgtEl>
                                        <p:attrNameLst>
                                          <p:attrName>ppt_h</p:attrName>
                                        </p:attrNameLst>
                                      </p:cBhvr>
                                      <p:tavLst>
                                        <p:tav tm="0">
                                          <p:val>
                                            <p:strVal val="#ppt_h"/>
                                          </p:val>
                                        </p:tav>
                                        <p:tav tm="100000">
                                          <p:val>
                                            <p:strVal val="#ppt_h"/>
                                          </p:val>
                                        </p:tav>
                                      </p:tavLst>
                                    </p:anim>
                                    <p:animEffect transition="in" filter="fade">
                                      <p:cBhvr>
                                        <p:cTn id="9" dur="10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1000" fill="hold"/>
                                        <p:tgtEl>
                                          <p:spTgt spid="20"/>
                                        </p:tgtEl>
                                        <p:attrNameLst>
                                          <p:attrName>ppt_w</p:attrName>
                                        </p:attrNameLst>
                                      </p:cBhvr>
                                      <p:tavLst>
                                        <p:tav tm="0">
                                          <p:val>
                                            <p:strVal val="#ppt_w*0.70"/>
                                          </p:val>
                                        </p:tav>
                                        <p:tav tm="100000">
                                          <p:val>
                                            <p:strVal val="#ppt_w"/>
                                          </p:val>
                                        </p:tav>
                                      </p:tavLst>
                                    </p:anim>
                                    <p:anim calcmode="lin" valueType="num">
                                      <p:cBhvr>
                                        <p:cTn id="22" dur="1000" fill="hold"/>
                                        <p:tgtEl>
                                          <p:spTgt spid="20"/>
                                        </p:tgtEl>
                                        <p:attrNameLst>
                                          <p:attrName>ppt_h</p:attrName>
                                        </p:attrNameLst>
                                      </p:cBhvr>
                                      <p:tavLst>
                                        <p:tav tm="0">
                                          <p:val>
                                            <p:strVal val="#ppt_h"/>
                                          </p:val>
                                        </p:tav>
                                        <p:tav tm="100000">
                                          <p:val>
                                            <p:strVal val="#ppt_h"/>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0" grpId="0"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4" name="ZoneTexte 13"/>
          <p:cNvSpPr txBox="1"/>
          <p:nvPr/>
        </p:nvSpPr>
        <p:spPr>
          <a:xfrm>
            <a:off x="2522106" y="805631"/>
            <a:ext cx="7299960" cy="461665"/>
          </a:xfrm>
          <a:prstGeom prst="rect">
            <a:avLst/>
          </a:prstGeom>
          <a:noFill/>
        </p:spPr>
        <p:txBody>
          <a:bodyPr wrap="square" rtlCol="0">
            <a:spAutoFit/>
          </a:bodyPr>
          <a:lstStyle/>
          <a:p>
            <a:pPr algn="ctr"/>
            <a:r>
              <a:rPr lang="fr-FR" sz="2400" b="1" dirty="0">
                <a:effectLst>
                  <a:outerShdw blurRad="38100" dist="38100" dir="2700000" algn="tl">
                    <a:srgbClr val="000000">
                      <a:alpha val="43137"/>
                    </a:srgbClr>
                  </a:outerShdw>
                </a:effectLst>
              </a:rPr>
              <a:t>Potentiel de Production annuelle d’hydrogène (l/m2/j) </a:t>
            </a:r>
          </a:p>
        </p:txBody>
      </p:sp>
      <p:sp>
        <p:nvSpPr>
          <p:cNvPr id="15" name="Cadre 14"/>
          <p:cNvSpPr/>
          <p:nvPr/>
        </p:nvSpPr>
        <p:spPr>
          <a:xfrm>
            <a:off x="655319" y="1508708"/>
            <a:ext cx="10973165" cy="4511092"/>
          </a:xfrm>
          <a:prstGeom prst="frame">
            <a:avLst>
              <a:gd name="adj1" fmla="val 22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cxnSp>
        <p:nvCxnSpPr>
          <p:cNvPr id="17" name="Connecteur droit 16"/>
          <p:cNvCxnSpPr/>
          <p:nvPr/>
        </p:nvCxnSpPr>
        <p:spPr>
          <a:xfrm>
            <a:off x="2446020" y="1508708"/>
            <a:ext cx="0" cy="44653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a:off x="4176404" y="1508708"/>
            <a:ext cx="0" cy="44653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5896204" y="1508708"/>
            <a:ext cx="0" cy="448823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a:off x="9418980" y="1554519"/>
            <a:ext cx="0" cy="448903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2" name="Connecteur droit 21"/>
          <p:cNvCxnSpPr/>
          <p:nvPr/>
        </p:nvCxnSpPr>
        <p:spPr>
          <a:xfrm flipV="1">
            <a:off x="655318" y="2467884"/>
            <a:ext cx="10885116" cy="4083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Connecteur droit 24"/>
          <p:cNvCxnSpPr/>
          <p:nvPr/>
        </p:nvCxnSpPr>
        <p:spPr>
          <a:xfrm flipV="1">
            <a:off x="655318" y="3185371"/>
            <a:ext cx="10885116" cy="4437"/>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6" name="Connecteur droit 25"/>
          <p:cNvCxnSpPr>
            <a:endCxn id="15" idx="3"/>
          </p:cNvCxnSpPr>
          <p:nvPr/>
        </p:nvCxnSpPr>
        <p:spPr>
          <a:xfrm flipV="1">
            <a:off x="655318" y="3764254"/>
            <a:ext cx="10973166" cy="16766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flipV="1">
            <a:off x="655318" y="4635377"/>
            <a:ext cx="10885116" cy="5734"/>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Connecteur droit 27"/>
          <p:cNvCxnSpPr/>
          <p:nvPr/>
        </p:nvCxnSpPr>
        <p:spPr>
          <a:xfrm flipV="1">
            <a:off x="762000" y="5296166"/>
            <a:ext cx="10778434" cy="16818"/>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9" name="ZoneTexte 28"/>
          <p:cNvSpPr txBox="1"/>
          <p:nvPr/>
        </p:nvSpPr>
        <p:spPr>
          <a:xfrm>
            <a:off x="1203146" y="1863981"/>
            <a:ext cx="1890404" cy="461665"/>
          </a:xfrm>
          <a:prstGeom prst="rect">
            <a:avLst/>
          </a:prstGeom>
          <a:noFill/>
        </p:spPr>
        <p:txBody>
          <a:bodyPr wrap="square" rtlCol="0">
            <a:spAutoFit/>
          </a:bodyPr>
          <a:lstStyle/>
          <a:p>
            <a:r>
              <a:rPr lang="fr-FR" sz="2400" b="1" dirty="0"/>
              <a:t>Site </a:t>
            </a:r>
          </a:p>
        </p:txBody>
      </p:sp>
      <p:sp>
        <p:nvSpPr>
          <p:cNvPr id="30" name="Rectangle 29"/>
          <p:cNvSpPr/>
          <p:nvPr/>
        </p:nvSpPr>
        <p:spPr>
          <a:xfrm>
            <a:off x="6411945" y="1839735"/>
            <a:ext cx="733919" cy="461665"/>
          </a:xfrm>
          <a:prstGeom prst="rect">
            <a:avLst/>
          </a:prstGeom>
        </p:spPr>
        <p:txBody>
          <a:bodyPr wrap="none">
            <a:spAutoFit/>
          </a:bodyPr>
          <a:lstStyle/>
          <a:p>
            <a:r>
              <a:rPr lang="fr-FR" sz="2400" b="1" dirty="0"/>
              <a:t>Site</a:t>
            </a:r>
            <a:r>
              <a:rPr lang="fr-FR" sz="2400" dirty="0"/>
              <a:t> </a:t>
            </a:r>
          </a:p>
        </p:txBody>
      </p:sp>
      <p:cxnSp>
        <p:nvCxnSpPr>
          <p:cNvPr id="43" name="Connecteur droit 42"/>
          <p:cNvCxnSpPr/>
          <p:nvPr/>
        </p:nvCxnSpPr>
        <p:spPr>
          <a:xfrm>
            <a:off x="7669161" y="1508708"/>
            <a:ext cx="0" cy="4581466"/>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4" name="ZoneTexte 43"/>
          <p:cNvSpPr txBox="1"/>
          <p:nvPr/>
        </p:nvSpPr>
        <p:spPr>
          <a:xfrm>
            <a:off x="2446020" y="1684842"/>
            <a:ext cx="1730384" cy="646331"/>
          </a:xfrm>
          <a:prstGeom prst="rect">
            <a:avLst/>
          </a:prstGeom>
          <a:noFill/>
        </p:spPr>
        <p:txBody>
          <a:bodyPr wrap="square" rtlCol="0">
            <a:spAutoFit/>
          </a:bodyPr>
          <a:lstStyle/>
          <a:p>
            <a:pPr algn="ctr"/>
            <a:r>
              <a:rPr lang="fr-FR" b="1" dirty="0"/>
              <a:t>Insolation</a:t>
            </a:r>
          </a:p>
          <a:p>
            <a:pPr algn="ctr"/>
            <a:r>
              <a:rPr lang="fr-FR" b="1" dirty="0"/>
              <a:t>(kWh/m2/jour)</a:t>
            </a:r>
          </a:p>
        </p:txBody>
      </p:sp>
      <p:sp>
        <p:nvSpPr>
          <p:cNvPr id="45" name="Rectangle 44"/>
          <p:cNvSpPr/>
          <p:nvPr/>
        </p:nvSpPr>
        <p:spPr>
          <a:xfrm>
            <a:off x="7669161" y="1686476"/>
            <a:ext cx="1801286" cy="646331"/>
          </a:xfrm>
          <a:prstGeom prst="rect">
            <a:avLst/>
          </a:prstGeom>
        </p:spPr>
        <p:txBody>
          <a:bodyPr wrap="square">
            <a:spAutoFit/>
          </a:bodyPr>
          <a:lstStyle/>
          <a:p>
            <a:pPr algn="ctr"/>
            <a:r>
              <a:rPr lang="fr-FR" b="1" dirty="0"/>
              <a:t>Insolation</a:t>
            </a:r>
          </a:p>
          <a:p>
            <a:pPr algn="ctr"/>
            <a:r>
              <a:rPr lang="fr-FR" b="1" dirty="0"/>
              <a:t>(kWh/m2/jour)</a:t>
            </a:r>
          </a:p>
        </p:txBody>
      </p:sp>
      <p:sp>
        <p:nvSpPr>
          <p:cNvPr id="46" name="ZoneTexte 45"/>
          <p:cNvSpPr txBox="1"/>
          <p:nvPr/>
        </p:nvSpPr>
        <p:spPr>
          <a:xfrm>
            <a:off x="4326488" y="1565438"/>
            <a:ext cx="1950718" cy="923330"/>
          </a:xfrm>
          <a:prstGeom prst="rect">
            <a:avLst/>
          </a:prstGeom>
          <a:noFill/>
        </p:spPr>
        <p:txBody>
          <a:bodyPr wrap="square" rtlCol="0">
            <a:spAutoFit/>
          </a:bodyPr>
          <a:lstStyle/>
          <a:p>
            <a:r>
              <a:rPr lang="fr-FR" b="1" dirty="0"/>
              <a:t>Potentiel hydrogène</a:t>
            </a:r>
          </a:p>
          <a:p>
            <a:r>
              <a:rPr lang="fr-FR" b="1" dirty="0"/>
              <a:t>(</a:t>
            </a:r>
            <a:r>
              <a:rPr lang="fr-FR" b="1" dirty="0" smtClean="0"/>
              <a:t>l/m2/j)</a:t>
            </a:r>
            <a:endParaRPr lang="fr-FR" b="1" dirty="0"/>
          </a:p>
        </p:txBody>
      </p:sp>
      <p:sp>
        <p:nvSpPr>
          <p:cNvPr id="56" name="Rectangle 55"/>
          <p:cNvSpPr/>
          <p:nvPr/>
        </p:nvSpPr>
        <p:spPr>
          <a:xfrm>
            <a:off x="9923949" y="1554519"/>
            <a:ext cx="1848142" cy="923330"/>
          </a:xfrm>
          <a:prstGeom prst="rect">
            <a:avLst/>
          </a:prstGeom>
        </p:spPr>
        <p:txBody>
          <a:bodyPr wrap="square">
            <a:spAutoFit/>
          </a:bodyPr>
          <a:lstStyle/>
          <a:p>
            <a:r>
              <a:rPr lang="fr-FR" b="1" dirty="0"/>
              <a:t>Potentiel hydrogène</a:t>
            </a:r>
          </a:p>
          <a:p>
            <a:r>
              <a:rPr lang="fr-FR" b="1" dirty="0"/>
              <a:t>(l/m2/j)</a:t>
            </a:r>
          </a:p>
        </p:txBody>
      </p:sp>
      <p:sp>
        <p:nvSpPr>
          <p:cNvPr id="58" name="ZoneTexte 57"/>
          <p:cNvSpPr txBox="1"/>
          <p:nvPr/>
        </p:nvSpPr>
        <p:spPr>
          <a:xfrm>
            <a:off x="749644" y="2650637"/>
            <a:ext cx="1644910" cy="400110"/>
          </a:xfrm>
          <a:prstGeom prst="rect">
            <a:avLst/>
          </a:prstGeom>
          <a:noFill/>
        </p:spPr>
        <p:txBody>
          <a:bodyPr wrap="square" rtlCol="0">
            <a:spAutoFit/>
          </a:bodyPr>
          <a:lstStyle/>
          <a:p>
            <a:pPr algn="ctr"/>
            <a:r>
              <a:rPr lang="fr-FR" sz="2000" b="1" dirty="0" smtClean="0"/>
              <a:t>Adrar</a:t>
            </a:r>
            <a:endParaRPr lang="fr-FR" sz="2000" b="1" dirty="0"/>
          </a:p>
        </p:txBody>
      </p:sp>
      <p:sp>
        <p:nvSpPr>
          <p:cNvPr id="59" name="Rectangle 58"/>
          <p:cNvSpPr/>
          <p:nvPr/>
        </p:nvSpPr>
        <p:spPr>
          <a:xfrm>
            <a:off x="899058" y="3381294"/>
            <a:ext cx="1503681" cy="400110"/>
          </a:xfrm>
          <a:prstGeom prst="rect">
            <a:avLst/>
          </a:prstGeom>
        </p:spPr>
        <p:txBody>
          <a:bodyPr wrap="none">
            <a:spAutoFit/>
          </a:bodyPr>
          <a:lstStyle/>
          <a:p>
            <a:pPr algn="ctr"/>
            <a:r>
              <a:rPr lang="fr-FR" sz="2000" b="1" dirty="0" smtClean="0"/>
              <a:t>tamanrasset</a:t>
            </a:r>
            <a:endParaRPr lang="fr-FR" sz="2000" b="1" dirty="0"/>
          </a:p>
        </p:txBody>
      </p:sp>
      <p:sp>
        <p:nvSpPr>
          <p:cNvPr id="60" name="Rectangle 59"/>
          <p:cNvSpPr/>
          <p:nvPr/>
        </p:nvSpPr>
        <p:spPr>
          <a:xfrm>
            <a:off x="917482" y="4083259"/>
            <a:ext cx="1384931" cy="400110"/>
          </a:xfrm>
          <a:prstGeom prst="rect">
            <a:avLst/>
          </a:prstGeom>
        </p:spPr>
        <p:txBody>
          <a:bodyPr wrap="none">
            <a:spAutoFit/>
          </a:bodyPr>
          <a:lstStyle/>
          <a:p>
            <a:pPr algn="ctr"/>
            <a:r>
              <a:rPr lang="fr-FR" sz="2000" b="1" dirty="0"/>
              <a:t>I-</a:t>
            </a:r>
            <a:r>
              <a:rPr lang="fr-FR" sz="2000" b="1" dirty="0" err="1"/>
              <a:t>geuezzem</a:t>
            </a:r>
            <a:endParaRPr lang="fr-FR" sz="2000" b="1" dirty="0"/>
          </a:p>
        </p:txBody>
      </p:sp>
      <p:sp>
        <p:nvSpPr>
          <p:cNvPr id="62" name="Rectangle 61"/>
          <p:cNvSpPr/>
          <p:nvPr/>
        </p:nvSpPr>
        <p:spPr>
          <a:xfrm>
            <a:off x="701382" y="4768583"/>
            <a:ext cx="1776448" cy="400110"/>
          </a:xfrm>
          <a:prstGeom prst="rect">
            <a:avLst/>
          </a:prstGeom>
        </p:spPr>
        <p:txBody>
          <a:bodyPr wrap="none">
            <a:spAutoFit/>
          </a:bodyPr>
          <a:lstStyle/>
          <a:p>
            <a:pPr algn="ctr"/>
            <a:r>
              <a:rPr lang="fr-FR" sz="2000" b="1" dirty="0" smtClean="0"/>
              <a:t>Hassi-</a:t>
            </a:r>
            <a:r>
              <a:rPr lang="fr-FR" sz="2000" b="1" dirty="0" err="1" smtClean="0"/>
              <a:t>messoud</a:t>
            </a:r>
            <a:endParaRPr lang="fr-FR" sz="2000" b="1" dirty="0"/>
          </a:p>
        </p:txBody>
      </p:sp>
      <p:sp>
        <p:nvSpPr>
          <p:cNvPr id="63" name="Rectangle 62"/>
          <p:cNvSpPr/>
          <p:nvPr/>
        </p:nvSpPr>
        <p:spPr>
          <a:xfrm>
            <a:off x="1235976" y="5394567"/>
            <a:ext cx="829844" cy="400110"/>
          </a:xfrm>
          <a:prstGeom prst="rect">
            <a:avLst/>
          </a:prstGeom>
        </p:spPr>
        <p:txBody>
          <a:bodyPr wrap="none">
            <a:spAutoFit/>
          </a:bodyPr>
          <a:lstStyle/>
          <a:p>
            <a:pPr algn="ctr"/>
            <a:r>
              <a:rPr lang="fr-FR" sz="2000" b="1" dirty="0" smtClean="0"/>
              <a:t>Biskra</a:t>
            </a:r>
            <a:endParaRPr lang="fr-FR" sz="2000" b="1" dirty="0"/>
          </a:p>
        </p:txBody>
      </p:sp>
      <p:sp>
        <p:nvSpPr>
          <p:cNvPr id="64" name="Rectangle 63"/>
          <p:cNvSpPr/>
          <p:nvPr/>
        </p:nvSpPr>
        <p:spPr>
          <a:xfrm>
            <a:off x="6354229" y="2665027"/>
            <a:ext cx="856838" cy="400110"/>
          </a:xfrm>
          <a:prstGeom prst="rect">
            <a:avLst/>
          </a:prstGeom>
        </p:spPr>
        <p:txBody>
          <a:bodyPr wrap="none">
            <a:spAutoFit/>
          </a:bodyPr>
          <a:lstStyle/>
          <a:p>
            <a:pPr algn="ctr"/>
            <a:r>
              <a:rPr lang="fr-FR" sz="2000" b="1" dirty="0" smtClean="0"/>
              <a:t>I-</a:t>
            </a:r>
            <a:r>
              <a:rPr lang="fr-FR" sz="2000" b="1" dirty="0" err="1" smtClean="0"/>
              <a:t>sefra</a:t>
            </a:r>
            <a:endParaRPr lang="fr-FR" sz="2000" b="1" dirty="0"/>
          </a:p>
        </p:txBody>
      </p:sp>
      <p:sp>
        <p:nvSpPr>
          <p:cNvPr id="65" name="Rectangle 64"/>
          <p:cNvSpPr/>
          <p:nvPr/>
        </p:nvSpPr>
        <p:spPr>
          <a:xfrm>
            <a:off x="6062308" y="3292365"/>
            <a:ext cx="1396537" cy="400110"/>
          </a:xfrm>
          <a:prstGeom prst="rect">
            <a:avLst/>
          </a:prstGeom>
        </p:spPr>
        <p:txBody>
          <a:bodyPr wrap="none">
            <a:spAutoFit/>
          </a:bodyPr>
          <a:lstStyle/>
          <a:p>
            <a:pPr algn="ctr"/>
            <a:r>
              <a:rPr lang="fr-FR" sz="2000" b="1" dirty="0" smtClean="0"/>
              <a:t>Timimoune</a:t>
            </a:r>
            <a:endParaRPr lang="fr-FR" sz="2000" b="1" dirty="0"/>
          </a:p>
        </p:txBody>
      </p:sp>
      <p:sp>
        <p:nvSpPr>
          <p:cNvPr id="66" name="Rectangle 65"/>
          <p:cNvSpPr/>
          <p:nvPr/>
        </p:nvSpPr>
        <p:spPr>
          <a:xfrm>
            <a:off x="6221856" y="4003699"/>
            <a:ext cx="1121654" cy="400110"/>
          </a:xfrm>
          <a:prstGeom prst="rect">
            <a:avLst/>
          </a:prstGeom>
        </p:spPr>
        <p:txBody>
          <a:bodyPr wrap="none">
            <a:spAutoFit/>
          </a:bodyPr>
          <a:lstStyle/>
          <a:p>
            <a:pPr algn="ctr"/>
            <a:r>
              <a:rPr lang="fr-FR" sz="2000" b="1" smtClean="0"/>
              <a:t>laghouat</a:t>
            </a:r>
            <a:endParaRPr lang="fr-FR" sz="2000" b="1" dirty="0"/>
          </a:p>
        </p:txBody>
      </p:sp>
      <p:sp>
        <p:nvSpPr>
          <p:cNvPr id="67" name="Rectangle 66"/>
          <p:cNvSpPr/>
          <p:nvPr/>
        </p:nvSpPr>
        <p:spPr>
          <a:xfrm>
            <a:off x="6419270" y="4768583"/>
            <a:ext cx="606256" cy="400110"/>
          </a:xfrm>
          <a:prstGeom prst="rect">
            <a:avLst/>
          </a:prstGeom>
        </p:spPr>
        <p:txBody>
          <a:bodyPr wrap="none">
            <a:spAutoFit/>
          </a:bodyPr>
          <a:lstStyle/>
          <a:p>
            <a:pPr algn="ctr"/>
            <a:r>
              <a:rPr lang="fr-FR" sz="2000" b="1" dirty="0" smtClean="0"/>
              <a:t>Illizi</a:t>
            </a:r>
            <a:endParaRPr lang="fr-FR" sz="2000" b="1" dirty="0"/>
          </a:p>
        </p:txBody>
      </p:sp>
      <p:sp>
        <p:nvSpPr>
          <p:cNvPr id="68" name="Rectangle 67"/>
          <p:cNvSpPr/>
          <p:nvPr/>
        </p:nvSpPr>
        <p:spPr>
          <a:xfrm>
            <a:off x="6187059" y="5424561"/>
            <a:ext cx="1007007" cy="400110"/>
          </a:xfrm>
          <a:prstGeom prst="rect">
            <a:avLst/>
          </a:prstGeom>
        </p:spPr>
        <p:txBody>
          <a:bodyPr wrap="none">
            <a:spAutoFit/>
          </a:bodyPr>
          <a:lstStyle/>
          <a:p>
            <a:pPr algn="ctr"/>
            <a:r>
              <a:rPr lang="fr-FR" sz="2000" b="1" dirty="0" smtClean="0"/>
              <a:t>Tindouf</a:t>
            </a:r>
            <a:endParaRPr lang="fr-FR" sz="2000" b="1" dirty="0"/>
          </a:p>
        </p:txBody>
      </p:sp>
      <p:sp>
        <p:nvSpPr>
          <p:cNvPr id="69" name="ZoneTexte 68"/>
          <p:cNvSpPr txBox="1"/>
          <p:nvPr/>
        </p:nvSpPr>
        <p:spPr>
          <a:xfrm>
            <a:off x="2492063" y="2650637"/>
            <a:ext cx="1684341" cy="461665"/>
          </a:xfrm>
          <a:prstGeom prst="rect">
            <a:avLst/>
          </a:prstGeom>
          <a:noFill/>
        </p:spPr>
        <p:txBody>
          <a:bodyPr wrap="square" rtlCol="0">
            <a:spAutoFit/>
          </a:bodyPr>
          <a:lstStyle/>
          <a:p>
            <a:pPr algn="ctr"/>
            <a:r>
              <a:rPr lang="fr-FR" sz="2400" dirty="0" smtClean="0"/>
              <a:t>6,04</a:t>
            </a:r>
            <a:endParaRPr lang="fr-FR" sz="2400" dirty="0"/>
          </a:p>
        </p:txBody>
      </p:sp>
      <p:sp>
        <p:nvSpPr>
          <p:cNvPr id="70" name="Rectangle 69"/>
          <p:cNvSpPr/>
          <p:nvPr/>
        </p:nvSpPr>
        <p:spPr>
          <a:xfrm>
            <a:off x="3067119" y="3332800"/>
            <a:ext cx="572594" cy="461665"/>
          </a:xfrm>
          <a:prstGeom prst="rect">
            <a:avLst/>
          </a:prstGeom>
        </p:spPr>
        <p:txBody>
          <a:bodyPr wrap="none">
            <a:spAutoFit/>
          </a:bodyPr>
          <a:lstStyle/>
          <a:p>
            <a:pPr algn="ctr"/>
            <a:r>
              <a:rPr lang="fr-FR" sz="2400" dirty="0" smtClean="0"/>
              <a:t>6,3</a:t>
            </a:r>
            <a:endParaRPr lang="fr-FR" sz="2400" dirty="0"/>
          </a:p>
        </p:txBody>
      </p:sp>
      <p:sp>
        <p:nvSpPr>
          <p:cNvPr id="71" name="Rectangle 70"/>
          <p:cNvSpPr/>
          <p:nvPr/>
        </p:nvSpPr>
        <p:spPr>
          <a:xfrm>
            <a:off x="2989374" y="4067266"/>
            <a:ext cx="728084" cy="461665"/>
          </a:xfrm>
          <a:prstGeom prst="rect">
            <a:avLst/>
          </a:prstGeom>
        </p:spPr>
        <p:txBody>
          <a:bodyPr wrap="none">
            <a:spAutoFit/>
          </a:bodyPr>
          <a:lstStyle/>
          <a:p>
            <a:pPr algn="ctr"/>
            <a:r>
              <a:rPr lang="fr-FR" sz="2400" dirty="0" smtClean="0"/>
              <a:t>6,45</a:t>
            </a:r>
            <a:endParaRPr lang="fr-FR" sz="2400" dirty="0"/>
          </a:p>
        </p:txBody>
      </p:sp>
      <p:sp>
        <p:nvSpPr>
          <p:cNvPr id="72" name="Rectangle 71"/>
          <p:cNvSpPr/>
          <p:nvPr/>
        </p:nvSpPr>
        <p:spPr>
          <a:xfrm>
            <a:off x="2988697" y="4783972"/>
            <a:ext cx="728084" cy="461665"/>
          </a:xfrm>
          <a:prstGeom prst="rect">
            <a:avLst/>
          </a:prstGeom>
        </p:spPr>
        <p:txBody>
          <a:bodyPr wrap="none">
            <a:spAutoFit/>
          </a:bodyPr>
          <a:lstStyle/>
          <a:p>
            <a:pPr algn="ctr"/>
            <a:r>
              <a:rPr lang="fr-FR" sz="2400" dirty="0" smtClean="0"/>
              <a:t>5,71</a:t>
            </a:r>
            <a:endParaRPr lang="fr-FR" sz="2400" dirty="0"/>
          </a:p>
        </p:txBody>
      </p:sp>
      <p:sp>
        <p:nvSpPr>
          <p:cNvPr id="73" name="Rectangle 72"/>
          <p:cNvSpPr/>
          <p:nvPr/>
        </p:nvSpPr>
        <p:spPr>
          <a:xfrm>
            <a:off x="3001197" y="5424561"/>
            <a:ext cx="728084" cy="461665"/>
          </a:xfrm>
          <a:prstGeom prst="rect">
            <a:avLst/>
          </a:prstGeom>
        </p:spPr>
        <p:txBody>
          <a:bodyPr wrap="none">
            <a:spAutoFit/>
          </a:bodyPr>
          <a:lstStyle/>
          <a:p>
            <a:pPr algn="ctr"/>
            <a:r>
              <a:rPr lang="fr-FR" sz="2400" dirty="0" smtClean="0"/>
              <a:t>4,96</a:t>
            </a:r>
            <a:endParaRPr lang="fr-FR" sz="2400" dirty="0"/>
          </a:p>
        </p:txBody>
      </p:sp>
      <p:sp>
        <p:nvSpPr>
          <p:cNvPr id="74" name="Rectangle 73"/>
          <p:cNvSpPr/>
          <p:nvPr/>
        </p:nvSpPr>
        <p:spPr>
          <a:xfrm>
            <a:off x="8163086" y="2680416"/>
            <a:ext cx="728084" cy="461665"/>
          </a:xfrm>
          <a:prstGeom prst="rect">
            <a:avLst/>
          </a:prstGeom>
        </p:spPr>
        <p:txBody>
          <a:bodyPr wrap="none">
            <a:spAutoFit/>
          </a:bodyPr>
          <a:lstStyle/>
          <a:p>
            <a:pPr algn="ctr"/>
            <a:r>
              <a:rPr lang="fr-FR" sz="2400" dirty="0" smtClean="0"/>
              <a:t>5,35</a:t>
            </a:r>
            <a:endParaRPr lang="fr-FR" sz="2400" dirty="0"/>
          </a:p>
        </p:txBody>
      </p:sp>
      <p:sp>
        <p:nvSpPr>
          <p:cNvPr id="75" name="Rectangle 74"/>
          <p:cNvSpPr/>
          <p:nvPr/>
        </p:nvSpPr>
        <p:spPr>
          <a:xfrm>
            <a:off x="8205760" y="3307754"/>
            <a:ext cx="728084" cy="461665"/>
          </a:xfrm>
          <a:prstGeom prst="rect">
            <a:avLst/>
          </a:prstGeom>
        </p:spPr>
        <p:txBody>
          <a:bodyPr wrap="none">
            <a:spAutoFit/>
          </a:bodyPr>
          <a:lstStyle/>
          <a:p>
            <a:pPr algn="ctr"/>
            <a:r>
              <a:rPr lang="fr-FR" sz="2400" dirty="0" smtClean="0"/>
              <a:t>5,84</a:t>
            </a:r>
            <a:endParaRPr lang="fr-FR" sz="2400" dirty="0"/>
          </a:p>
        </p:txBody>
      </p:sp>
      <p:sp>
        <p:nvSpPr>
          <p:cNvPr id="76" name="Rectangle 75"/>
          <p:cNvSpPr/>
          <p:nvPr/>
        </p:nvSpPr>
        <p:spPr>
          <a:xfrm>
            <a:off x="8163087" y="4022373"/>
            <a:ext cx="728084" cy="461665"/>
          </a:xfrm>
          <a:prstGeom prst="rect">
            <a:avLst/>
          </a:prstGeom>
        </p:spPr>
        <p:txBody>
          <a:bodyPr wrap="none">
            <a:spAutoFit/>
          </a:bodyPr>
          <a:lstStyle/>
          <a:p>
            <a:pPr algn="ctr"/>
            <a:r>
              <a:rPr lang="fr-FR" sz="2400" dirty="0" smtClean="0"/>
              <a:t>5,23</a:t>
            </a:r>
            <a:endParaRPr lang="fr-FR" sz="2400" dirty="0"/>
          </a:p>
        </p:txBody>
      </p:sp>
      <p:sp>
        <p:nvSpPr>
          <p:cNvPr id="77" name="Rectangle 76"/>
          <p:cNvSpPr/>
          <p:nvPr/>
        </p:nvSpPr>
        <p:spPr>
          <a:xfrm>
            <a:off x="8180029" y="4783972"/>
            <a:ext cx="728084" cy="461665"/>
          </a:xfrm>
          <a:prstGeom prst="rect">
            <a:avLst/>
          </a:prstGeom>
        </p:spPr>
        <p:txBody>
          <a:bodyPr wrap="none">
            <a:spAutoFit/>
          </a:bodyPr>
          <a:lstStyle/>
          <a:p>
            <a:pPr algn="ctr"/>
            <a:r>
              <a:rPr lang="fr-FR" sz="2400" dirty="0" smtClean="0"/>
              <a:t>6,04</a:t>
            </a:r>
            <a:endParaRPr lang="fr-FR" sz="2400" dirty="0"/>
          </a:p>
        </p:txBody>
      </p:sp>
      <p:sp>
        <p:nvSpPr>
          <p:cNvPr id="78" name="Rectangle 77"/>
          <p:cNvSpPr/>
          <p:nvPr/>
        </p:nvSpPr>
        <p:spPr>
          <a:xfrm>
            <a:off x="8180027" y="5409956"/>
            <a:ext cx="728084" cy="461665"/>
          </a:xfrm>
          <a:prstGeom prst="rect">
            <a:avLst/>
          </a:prstGeom>
        </p:spPr>
        <p:txBody>
          <a:bodyPr wrap="none">
            <a:spAutoFit/>
          </a:bodyPr>
          <a:lstStyle/>
          <a:p>
            <a:pPr algn="ctr"/>
            <a:r>
              <a:rPr lang="fr-FR" sz="2400" dirty="0" smtClean="0"/>
              <a:t>5,77</a:t>
            </a:r>
            <a:endParaRPr lang="fr-FR" sz="2400" dirty="0"/>
          </a:p>
        </p:txBody>
      </p:sp>
      <p:sp>
        <p:nvSpPr>
          <p:cNvPr id="79" name="ZoneTexte 78"/>
          <p:cNvSpPr txBox="1"/>
          <p:nvPr/>
        </p:nvSpPr>
        <p:spPr>
          <a:xfrm>
            <a:off x="4368626" y="2588360"/>
            <a:ext cx="1388512" cy="461665"/>
          </a:xfrm>
          <a:prstGeom prst="rect">
            <a:avLst/>
          </a:prstGeom>
          <a:noFill/>
        </p:spPr>
        <p:txBody>
          <a:bodyPr wrap="square" rtlCol="0">
            <a:spAutoFit/>
          </a:bodyPr>
          <a:lstStyle/>
          <a:p>
            <a:r>
              <a:rPr lang="fr-FR" sz="2400" dirty="0" smtClean="0"/>
              <a:t>120,3772</a:t>
            </a:r>
            <a:endParaRPr lang="fr-FR" sz="2400" dirty="0"/>
          </a:p>
        </p:txBody>
      </p:sp>
      <p:sp>
        <p:nvSpPr>
          <p:cNvPr id="80" name="Rectangle 79"/>
          <p:cNvSpPr/>
          <p:nvPr/>
        </p:nvSpPr>
        <p:spPr>
          <a:xfrm>
            <a:off x="4390642" y="3289523"/>
            <a:ext cx="1194558" cy="461665"/>
          </a:xfrm>
          <a:prstGeom prst="rect">
            <a:avLst/>
          </a:prstGeom>
        </p:spPr>
        <p:txBody>
          <a:bodyPr wrap="none">
            <a:spAutoFit/>
          </a:bodyPr>
          <a:lstStyle/>
          <a:p>
            <a:r>
              <a:rPr lang="fr-FR" sz="2400" dirty="0" smtClean="0"/>
              <a:t>125,559</a:t>
            </a:r>
            <a:endParaRPr lang="fr-FR" sz="2400" dirty="0"/>
          </a:p>
        </p:txBody>
      </p:sp>
      <p:sp>
        <p:nvSpPr>
          <p:cNvPr id="81" name="Rectangle 80"/>
          <p:cNvSpPr/>
          <p:nvPr/>
        </p:nvSpPr>
        <p:spPr>
          <a:xfrm>
            <a:off x="4468153" y="4004402"/>
            <a:ext cx="1350050" cy="461665"/>
          </a:xfrm>
          <a:prstGeom prst="rect">
            <a:avLst/>
          </a:prstGeom>
        </p:spPr>
        <p:txBody>
          <a:bodyPr wrap="none">
            <a:spAutoFit/>
          </a:bodyPr>
          <a:lstStyle/>
          <a:p>
            <a:r>
              <a:rPr lang="fr-FR" sz="2400" dirty="0" smtClean="0"/>
              <a:t>128,5485</a:t>
            </a:r>
            <a:endParaRPr lang="fr-FR" sz="2400" dirty="0"/>
          </a:p>
        </p:txBody>
      </p:sp>
      <p:sp>
        <p:nvSpPr>
          <p:cNvPr id="82" name="Rectangle 81"/>
          <p:cNvSpPr/>
          <p:nvPr/>
        </p:nvSpPr>
        <p:spPr>
          <a:xfrm>
            <a:off x="4468153" y="4707028"/>
            <a:ext cx="1350050" cy="461665"/>
          </a:xfrm>
          <a:prstGeom prst="rect">
            <a:avLst/>
          </a:prstGeom>
        </p:spPr>
        <p:txBody>
          <a:bodyPr wrap="none">
            <a:spAutoFit/>
          </a:bodyPr>
          <a:lstStyle/>
          <a:p>
            <a:r>
              <a:rPr lang="fr-FR" sz="2400" dirty="0" smtClean="0"/>
              <a:t>113,8003</a:t>
            </a:r>
            <a:endParaRPr lang="fr-FR" sz="2400" dirty="0"/>
          </a:p>
        </p:txBody>
      </p:sp>
      <p:sp>
        <p:nvSpPr>
          <p:cNvPr id="83" name="Rectangle 82"/>
          <p:cNvSpPr/>
          <p:nvPr/>
        </p:nvSpPr>
        <p:spPr>
          <a:xfrm>
            <a:off x="4430743" y="5347629"/>
            <a:ext cx="1194558" cy="461665"/>
          </a:xfrm>
          <a:prstGeom prst="rect">
            <a:avLst/>
          </a:prstGeom>
        </p:spPr>
        <p:txBody>
          <a:bodyPr wrap="none">
            <a:spAutoFit/>
          </a:bodyPr>
          <a:lstStyle/>
          <a:p>
            <a:r>
              <a:rPr lang="fr-FR" sz="2400" dirty="0" smtClean="0"/>
              <a:t>98,8528</a:t>
            </a:r>
            <a:endParaRPr lang="fr-FR" sz="2400" dirty="0"/>
          </a:p>
        </p:txBody>
      </p:sp>
      <p:sp>
        <p:nvSpPr>
          <p:cNvPr id="84" name="Rectangle 83"/>
          <p:cNvSpPr/>
          <p:nvPr/>
        </p:nvSpPr>
        <p:spPr>
          <a:xfrm>
            <a:off x="9740237" y="2619859"/>
            <a:ext cx="1350050" cy="461665"/>
          </a:xfrm>
          <a:prstGeom prst="rect">
            <a:avLst/>
          </a:prstGeom>
        </p:spPr>
        <p:txBody>
          <a:bodyPr wrap="none">
            <a:spAutoFit/>
          </a:bodyPr>
          <a:lstStyle/>
          <a:p>
            <a:r>
              <a:rPr lang="fr-FR" sz="2400" dirty="0" smtClean="0"/>
              <a:t>106,6255</a:t>
            </a:r>
            <a:endParaRPr lang="fr-FR" sz="2400" dirty="0"/>
          </a:p>
        </p:txBody>
      </p:sp>
      <p:sp>
        <p:nvSpPr>
          <p:cNvPr id="85" name="Rectangle 84"/>
          <p:cNvSpPr/>
          <p:nvPr/>
        </p:nvSpPr>
        <p:spPr>
          <a:xfrm>
            <a:off x="9758454" y="3215223"/>
            <a:ext cx="1350050" cy="461665"/>
          </a:xfrm>
          <a:prstGeom prst="rect">
            <a:avLst/>
          </a:prstGeom>
        </p:spPr>
        <p:txBody>
          <a:bodyPr wrap="none">
            <a:spAutoFit/>
          </a:bodyPr>
          <a:lstStyle/>
          <a:p>
            <a:r>
              <a:rPr lang="fr-FR" sz="2400" dirty="0" smtClean="0"/>
              <a:t>116,3912</a:t>
            </a:r>
            <a:endParaRPr lang="fr-FR" sz="2400" dirty="0"/>
          </a:p>
        </p:txBody>
      </p:sp>
      <p:sp>
        <p:nvSpPr>
          <p:cNvPr id="86" name="Rectangle 85"/>
          <p:cNvSpPr/>
          <p:nvPr/>
        </p:nvSpPr>
        <p:spPr>
          <a:xfrm>
            <a:off x="9787040" y="3985901"/>
            <a:ext cx="1350050" cy="461665"/>
          </a:xfrm>
          <a:prstGeom prst="rect">
            <a:avLst/>
          </a:prstGeom>
        </p:spPr>
        <p:txBody>
          <a:bodyPr wrap="none">
            <a:spAutoFit/>
          </a:bodyPr>
          <a:lstStyle/>
          <a:p>
            <a:r>
              <a:rPr lang="fr-FR" sz="2400" dirty="0" smtClean="0"/>
              <a:t>104,2339</a:t>
            </a:r>
            <a:endParaRPr lang="fr-FR" sz="2400" dirty="0"/>
          </a:p>
        </p:txBody>
      </p:sp>
      <p:sp>
        <p:nvSpPr>
          <p:cNvPr id="87" name="Rectangle 86"/>
          <p:cNvSpPr/>
          <p:nvPr/>
        </p:nvSpPr>
        <p:spPr>
          <a:xfrm>
            <a:off x="9787040" y="4666290"/>
            <a:ext cx="1350050" cy="461665"/>
          </a:xfrm>
          <a:prstGeom prst="rect">
            <a:avLst/>
          </a:prstGeom>
        </p:spPr>
        <p:txBody>
          <a:bodyPr wrap="none">
            <a:spAutoFit/>
          </a:bodyPr>
          <a:lstStyle/>
          <a:p>
            <a:r>
              <a:rPr lang="fr-FR" sz="2400" dirty="0"/>
              <a:t>120,3772</a:t>
            </a:r>
          </a:p>
        </p:txBody>
      </p:sp>
      <p:sp>
        <p:nvSpPr>
          <p:cNvPr id="88" name="Rectangle 87"/>
          <p:cNvSpPr/>
          <p:nvPr/>
        </p:nvSpPr>
        <p:spPr>
          <a:xfrm>
            <a:off x="9773146" y="5362729"/>
            <a:ext cx="1350050" cy="461665"/>
          </a:xfrm>
          <a:prstGeom prst="rect">
            <a:avLst/>
          </a:prstGeom>
        </p:spPr>
        <p:txBody>
          <a:bodyPr wrap="none">
            <a:spAutoFit/>
          </a:bodyPr>
          <a:lstStyle/>
          <a:p>
            <a:r>
              <a:rPr lang="fr-FR" sz="2400" dirty="0" smtClean="0"/>
              <a:t>115,1954</a:t>
            </a:r>
            <a:endParaRPr lang="fr-FR" sz="2400" dirty="0"/>
          </a:p>
        </p:txBody>
      </p:sp>
    </p:spTree>
    <p:custDataLst>
      <p:tags r:id="rId1"/>
    </p:custDataLst>
    <p:extLst>
      <p:ext uri="{BB962C8B-B14F-4D97-AF65-F5344CB8AC3E}">
        <p14:creationId xmlns:p14="http://schemas.microsoft.com/office/powerpoint/2010/main" val="3026078265"/>
      </p:ext>
    </p:extLst>
  </p:cSld>
  <p:clrMapOvr>
    <a:masterClrMapping/>
  </p:clrMapOvr>
  <mc:AlternateContent xmlns:mc="http://schemas.openxmlformats.org/markup-compatibility/2006" xmlns:p14="http://schemas.microsoft.com/office/powerpoint/2010/main">
    <mc:Choice Requires="p14">
      <p:transition spd="slow" p14:dur="2000" advTm="2341"/>
    </mc:Choice>
    <mc:Fallback xmlns="">
      <p:transition spd="slow" advTm="23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3467" y="0"/>
            <a:ext cx="12835467" cy="721995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4" name="ZoneTexte 13"/>
          <p:cNvSpPr txBox="1"/>
          <p:nvPr/>
        </p:nvSpPr>
        <p:spPr>
          <a:xfrm>
            <a:off x="198121" y="1831903"/>
            <a:ext cx="11934741" cy="1938992"/>
          </a:xfrm>
          <a:prstGeom prst="rect">
            <a:avLst/>
          </a:prstGeom>
          <a:noFill/>
        </p:spPr>
        <p:txBody>
          <a:bodyPr wrap="square" rtlCol="0">
            <a:spAutoFit/>
          </a:bodyPr>
          <a:lstStyle/>
          <a:p>
            <a:r>
              <a:rPr lang="fr-FR" sz="2400" b="1" dirty="0">
                <a:latin typeface="Bahnschrift SemiBold" panose="020B0502040204020203" pitchFamily="34" charset="0"/>
              </a:rPr>
              <a:t>L'Algérie possède le plus grand potentiel solaire au monde, évalué par une agence spatiale allemande. Le potentiel de production d'énergies renouvelables atteint </a:t>
            </a:r>
            <a:endParaRPr lang="fr-FR" sz="2400" b="1" dirty="0" smtClean="0">
              <a:latin typeface="Bahnschrift SemiBold" panose="020B0502040204020203" pitchFamily="34" charset="0"/>
            </a:endParaRPr>
          </a:p>
          <a:p>
            <a:r>
              <a:rPr lang="fr-FR" sz="2400" b="1" dirty="0" smtClean="0">
                <a:latin typeface="Bahnschrift SemiBold" panose="020B0502040204020203" pitchFamily="34" charset="0"/>
              </a:rPr>
              <a:t>400 </a:t>
            </a:r>
            <a:r>
              <a:rPr lang="fr-FR" sz="2400" b="1" dirty="0">
                <a:latin typeface="Bahnschrift SemiBold" panose="020B0502040204020203" pitchFamily="34" charset="0"/>
              </a:rPr>
              <a:t>500 térawatts, dont plus de 235 700 térawatts proviennent du potentiel solaire photovoltaïque. Une étude a également révélé un important potentiel d'hydrogène solaire en Algérie.</a:t>
            </a:r>
          </a:p>
        </p:txBody>
      </p:sp>
      <p:sp>
        <p:nvSpPr>
          <p:cNvPr id="16" name="Cadre 15"/>
          <p:cNvSpPr/>
          <p:nvPr/>
        </p:nvSpPr>
        <p:spPr>
          <a:xfrm>
            <a:off x="2468880" y="876300"/>
            <a:ext cx="6231439" cy="929640"/>
          </a:xfrm>
          <a:prstGeom prst="frame">
            <a:avLst/>
          </a:prstGeom>
          <a:ln/>
        </p:spPr>
        <p:style>
          <a:lnRef idx="2">
            <a:schemeClr val="dk1">
              <a:shade val="50000"/>
            </a:schemeClr>
          </a:lnRef>
          <a:fillRef idx="1">
            <a:schemeClr val="dk1"/>
          </a:fillRef>
          <a:effectRef idx="0">
            <a:schemeClr val="dk1"/>
          </a:effectRef>
          <a:fontRef idx="minor">
            <a:schemeClr val="lt1"/>
          </a:fontRef>
        </p:style>
        <p:txBody>
          <a:bodyPr rtlCol="0" anchor="ctr"/>
          <a:lstStyle/>
          <a:p>
            <a:pPr lvl="2" fontAlgn="base"/>
            <a:endParaRPr lang="fr-FR" b="1" dirty="0"/>
          </a:p>
        </p:txBody>
      </p:sp>
      <p:sp>
        <p:nvSpPr>
          <p:cNvPr id="17" name="ZoneTexte 16"/>
          <p:cNvSpPr txBox="1"/>
          <p:nvPr/>
        </p:nvSpPr>
        <p:spPr>
          <a:xfrm>
            <a:off x="2562895" y="1078987"/>
            <a:ext cx="6137424" cy="830997"/>
          </a:xfrm>
          <a:prstGeom prst="rect">
            <a:avLst/>
          </a:prstGeom>
          <a:noFill/>
        </p:spPr>
        <p:txBody>
          <a:bodyPr wrap="square" rtlCol="0">
            <a:spAutoFit/>
          </a:bodyPr>
          <a:lstStyle/>
          <a:p>
            <a:pPr marL="0" lvl="2"/>
            <a:r>
              <a:rPr lang="fr-FR" sz="2400" b="1" dirty="0">
                <a:latin typeface="Bahnschrift Light" panose="020B0502040204020203" pitchFamily="34" charset="0"/>
              </a:rPr>
              <a:t>Évaluation du potentiel solaire en l'Algérie  </a:t>
            </a:r>
          </a:p>
          <a:p>
            <a:endParaRPr lang="fr-FR" sz="2400" dirty="0">
              <a:latin typeface="Bahnschrift Light" panose="020B0502040204020203" pitchFamily="34" charset="0"/>
            </a:endParaRPr>
          </a:p>
        </p:txBody>
      </p:sp>
      <p:sp>
        <p:nvSpPr>
          <p:cNvPr id="19" name="ZoneTexte 18"/>
          <p:cNvSpPr txBox="1"/>
          <p:nvPr/>
        </p:nvSpPr>
        <p:spPr>
          <a:xfrm>
            <a:off x="1525476" y="4406040"/>
            <a:ext cx="3549631" cy="1569660"/>
          </a:xfrm>
          <a:prstGeom prst="rect">
            <a:avLst/>
          </a:prstGeom>
          <a:noFill/>
        </p:spPr>
        <p:txBody>
          <a:bodyPr wrap="square" rtlCol="0">
            <a:spAutoFit/>
          </a:bodyPr>
          <a:lstStyle/>
          <a:p>
            <a:r>
              <a:rPr lang="fr-FR" sz="2400" dirty="0">
                <a:latin typeface="Comic Sans MS" panose="030F0702030302020204" pitchFamily="66" charset="0"/>
              </a:rPr>
              <a:t>quelques villages  qui alimentés et prévus en alimentation solaire en Algérie</a:t>
            </a:r>
            <a:r>
              <a:rPr lang="fr-FR" sz="2400" b="1" dirty="0">
                <a:latin typeface="Comic Sans MS" panose="030F0702030302020204" pitchFamily="66" charset="0"/>
              </a:rPr>
              <a:t> </a:t>
            </a:r>
            <a:endParaRPr lang="fr-FR" sz="2400" dirty="0">
              <a:latin typeface="Comic Sans MS" panose="030F0702030302020204" pitchFamily="66" charset="0"/>
            </a:endParaRPr>
          </a:p>
        </p:txBody>
      </p:sp>
      <p:sp>
        <p:nvSpPr>
          <p:cNvPr id="20" name="Flèche droite 19"/>
          <p:cNvSpPr/>
          <p:nvPr/>
        </p:nvSpPr>
        <p:spPr>
          <a:xfrm>
            <a:off x="5324168" y="4940710"/>
            <a:ext cx="1164464" cy="353961"/>
          </a:xfrm>
          <a:prstGeom prs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1505" y="3400170"/>
            <a:ext cx="5314950" cy="3267330"/>
          </a:xfrm>
          <a:prstGeom prst="rect">
            <a:avLst/>
          </a:prstGeom>
        </p:spPr>
      </p:pic>
    </p:spTree>
    <p:custDataLst>
      <p:tags r:id="rId1"/>
    </p:custDataLst>
    <p:extLst>
      <p:ext uri="{BB962C8B-B14F-4D97-AF65-F5344CB8AC3E}">
        <p14:creationId xmlns:p14="http://schemas.microsoft.com/office/powerpoint/2010/main" val="3131886372"/>
      </p:ext>
    </p:extLst>
  </p:cSld>
  <p:clrMapOvr>
    <a:masterClrMapping/>
  </p:clrMapOvr>
  <mc:AlternateContent xmlns:mc="http://schemas.openxmlformats.org/markup-compatibility/2006" xmlns:p14="http://schemas.microsoft.com/office/powerpoint/2010/main">
    <mc:Choice Requires="p14">
      <p:transition spd="slow" p14:dur="2000" advTm="6261"/>
    </mc:Choice>
    <mc:Fallback xmlns="">
      <p:transition spd="slow" advTm="62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
                                          </p:val>
                                        </p:tav>
                                        <p:tav tm="100000">
                                          <p:val>
                                            <p:strVal val="#ppt_x"/>
                                          </p:val>
                                        </p:tav>
                                      </p:tavLst>
                                    </p:anim>
                                    <p:anim calcmode="lin" valueType="num">
                                      <p:cBhvr>
                                        <p:cTn id="1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17" grpId="0"/>
      <p:bldP spid="19" grpId="0"/>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4" name="ZoneTexte 13"/>
          <p:cNvSpPr txBox="1"/>
          <p:nvPr/>
        </p:nvSpPr>
        <p:spPr>
          <a:xfrm>
            <a:off x="450893" y="2211091"/>
            <a:ext cx="11385755" cy="1938992"/>
          </a:xfrm>
          <a:prstGeom prst="rect">
            <a:avLst/>
          </a:prstGeom>
          <a:noFill/>
        </p:spPr>
        <p:txBody>
          <a:bodyPr wrap="square" rtlCol="0">
            <a:spAutoFit/>
          </a:bodyPr>
          <a:lstStyle/>
          <a:p>
            <a:r>
              <a:rPr lang="fr-FR" sz="2000" dirty="0">
                <a:latin typeface="Bahnschrift SemiBold" panose="020B0502040204020203" pitchFamily="34" charset="0"/>
              </a:rPr>
              <a:t>L'Algérie a de grandes ambitions dans le développement de l'hydrogène solaire. Le potentiel de l'hydrogène solaire dans le sud algérien est énorme. Le gouvernement algérien a proposé un projet dans la déclaration d'Alger sur l'hydrogène pour les énergies renouvelables en </a:t>
            </a:r>
            <a:r>
              <a:rPr lang="fr-FR" sz="2000" dirty="0" smtClean="0">
                <a:latin typeface="Bahnschrift SemiBold" panose="020B0502040204020203" pitchFamily="34" charset="0"/>
              </a:rPr>
              <a:t>2005, </a:t>
            </a:r>
            <a:r>
              <a:rPr lang="fr-FR" sz="2000" dirty="0">
                <a:latin typeface="Bahnschrift SemiBold" panose="020B0502040204020203" pitchFamily="34" charset="0"/>
              </a:rPr>
              <a:t>. L'Algérie veut fournir 10% des besoins en hydrogène du marché européen d'ici 2040. L'hydrogène vert est conçu comme un vecteur énergétique capable de stocker l'électricité produite par des panneaux solaires en hiver.</a:t>
            </a:r>
          </a:p>
        </p:txBody>
      </p:sp>
      <p:sp>
        <p:nvSpPr>
          <p:cNvPr id="15" name="Rectangle à coins arrondis 14"/>
          <p:cNvSpPr/>
          <p:nvPr/>
        </p:nvSpPr>
        <p:spPr>
          <a:xfrm>
            <a:off x="2743200" y="943896"/>
            <a:ext cx="6549548" cy="825909"/>
          </a:xfrm>
          <a:prstGeom prst="roundRect">
            <a:avLst>
              <a:gd name="adj" fmla="val 42754"/>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3"/>
          </a:lnRef>
          <a:fillRef idx="3">
            <a:schemeClr val="accent3"/>
          </a:fillRef>
          <a:effectRef idx="3">
            <a:schemeClr val="accent3"/>
          </a:effectRef>
          <a:fontRef idx="minor">
            <a:schemeClr val="lt1"/>
          </a:fontRef>
        </p:style>
        <p:txBody>
          <a:bodyPr rtlCol="0" anchor="ctr"/>
          <a:lstStyle/>
          <a:p>
            <a:pPr lvl="2" fontAlgn="base"/>
            <a:r>
              <a:rPr lang="fr-FR" b="1" dirty="0">
                <a:solidFill>
                  <a:schemeClr val="bg1"/>
                </a:solidFill>
                <a:effectLst>
                  <a:outerShdw blurRad="38100" dist="38100" dir="2700000" algn="tl">
                    <a:srgbClr val="000000">
                      <a:alpha val="43137"/>
                    </a:srgbClr>
                  </a:outerShdw>
                </a:effectLst>
              </a:rPr>
              <a:t>Perspectives de développement de l'hydrogène solaire en Algérie</a:t>
            </a:r>
          </a:p>
        </p:txBody>
      </p:sp>
      <p:sp>
        <p:nvSpPr>
          <p:cNvPr id="16" name="ZoneTexte 15"/>
          <p:cNvSpPr txBox="1"/>
          <p:nvPr/>
        </p:nvSpPr>
        <p:spPr>
          <a:xfrm>
            <a:off x="450893" y="4365523"/>
            <a:ext cx="10788123" cy="830997"/>
          </a:xfrm>
          <a:prstGeom prst="rect">
            <a:avLst/>
          </a:prstGeom>
          <a:noFill/>
        </p:spPr>
        <p:txBody>
          <a:bodyPr wrap="square" rtlCol="0">
            <a:spAutoFit/>
          </a:bodyPr>
          <a:lstStyle/>
          <a:p>
            <a:pPr marL="0" lvl="2"/>
            <a:r>
              <a:rPr lang="fr-FR" sz="2400" b="1" dirty="0">
                <a:latin typeface="Lucida Sans Unicode" panose="020B0602030504020204" pitchFamily="34" charset="0"/>
                <a:cs typeface="Lucida Sans Unicode" panose="020B0602030504020204" pitchFamily="34" charset="0"/>
              </a:rPr>
              <a:t>Perspectives de développement de l'hydrogène solaire en Algérie</a:t>
            </a:r>
          </a:p>
          <a:p>
            <a:endParaRPr lang="fr-FR" sz="2400" dirty="0">
              <a:latin typeface="Lucida Sans Unicode" panose="020B0602030504020204" pitchFamily="34" charset="0"/>
              <a:cs typeface="Lucida Sans Unicode" panose="020B0602030504020204" pitchFamily="34" charset="0"/>
            </a:endParaRPr>
          </a:p>
        </p:txBody>
      </p:sp>
      <p:sp>
        <p:nvSpPr>
          <p:cNvPr id="17" name="ZoneTexte 16"/>
          <p:cNvSpPr txBox="1"/>
          <p:nvPr/>
        </p:nvSpPr>
        <p:spPr>
          <a:xfrm>
            <a:off x="497088" y="5042376"/>
            <a:ext cx="5726062" cy="461665"/>
          </a:xfrm>
          <a:prstGeom prst="rect">
            <a:avLst/>
          </a:prstGeom>
          <a:noFill/>
        </p:spPr>
        <p:txBody>
          <a:bodyPr wrap="square" rtlCol="0">
            <a:spAutoFit/>
          </a:bodyPr>
          <a:lstStyle/>
          <a:p>
            <a:pPr marL="342900" indent="-342900">
              <a:buFont typeface="Wingdings" panose="05000000000000000000" pitchFamily="2" charset="2"/>
              <a:buChar char="v"/>
            </a:pPr>
            <a:r>
              <a:rPr lang="fr-FR" sz="2400" dirty="0"/>
              <a:t>Utilisation de l'énergie renouvelable</a:t>
            </a:r>
          </a:p>
        </p:txBody>
      </p:sp>
      <p:sp>
        <p:nvSpPr>
          <p:cNvPr id="18" name="ZoneTexte 17"/>
          <p:cNvSpPr txBox="1"/>
          <p:nvPr/>
        </p:nvSpPr>
        <p:spPr>
          <a:xfrm>
            <a:off x="5624959" y="5044708"/>
            <a:ext cx="5856338" cy="461665"/>
          </a:xfrm>
          <a:prstGeom prst="rect">
            <a:avLst/>
          </a:prstGeom>
          <a:noFill/>
        </p:spPr>
        <p:txBody>
          <a:bodyPr wrap="square" rtlCol="0">
            <a:spAutoFit/>
          </a:bodyPr>
          <a:lstStyle/>
          <a:p>
            <a:pPr marL="342900" indent="-342900">
              <a:buFont typeface="Wingdings" panose="05000000000000000000" pitchFamily="2" charset="2"/>
              <a:buChar char="v"/>
            </a:pPr>
            <a:r>
              <a:rPr lang="fr-FR" sz="2400" dirty="0"/>
              <a:t>Diversification du mix énergétique</a:t>
            </a:r>
          </a:p>
        </p:txBody>
      </p:sp>
      <p:sp>
        <p:nvSpPr>
          <p:cNvPr id="19" name="ZoneTexte 18"/>
          <p:cNvSpPr txBox="1"/>
          <p:nvPr/>
        </p:nvSpPr>
        <p:spPr>
          <a:xfrm>
            <a:off x="497088" y="5920845"/>
            <a:ext cx="4207647" cy="461665"/>
          </a:xfrm>
          <a:prstGeom prst="rect">
            <a:avLst/>
          </a:prstGeom>
          <a:noFill/>
        </p:spPr>
        <p:txBody>
          <a:bodyPr wrap="square" rtlCol="0">
            <a:spAutoFit/>
          </a:bodyPr>
          <a:lstStyle/>
          <a:p>
            <a:pPr marL="342900" indent="-342900">
              <a:buFont typeface="Wingdings" panose="05000000000000000000" pitchFamily="2" charset="2"/>
              <a:buChar char="v"/>
            </a:pPr>
            <a:r>
              <a:rPr lang="fr-FR" sz="2400" dirty="0"/>
              <a:t>Exportation de l'hydrogène</a:t>
            </a:r>
          </a:p>
        </p:txBody>
      </p:sp>
      <p:sp>
        <p:nvSpPr>
          <p:cNvPr id="20" name="ZoneTexte 19"/>
          <p:cNvSpPr txBox="1"/>
          <p:nvPr/>
        </p:nvSpPr>
        <p:spPr>
          <a:xfrm>
            <a:off x="5624959" y="5920845"/>
            <a:ext cx="6512480" cy="461665"/>
          </a:xfrm>
          <a:prstGeom prst="rect">
            <a:avLst/>
          </a:prstGeom>
          <a:noFill/>
        </p:spPr>
        <p:txBody>
          <a:bodyPr wrap="square" rtlCol="0">
            <a:spAutoFit/>
          </a:bodyPr>
          <a:lstStyle/>
          <a:p>
            <a:pPr marL="342900" indent="-342900">
              <a:buFont typeface="Wingdings" panose="05000000000000000000" pitchFamily="2" charset="2"/>
              <a:buChar char="v"/>
            </a:pPr>
            <a:r>
              <a:rPr lang="fr-FR" sz="2400" dirty="0"/>
              <a:t>Développement de l'industrie de l'hydrogène</a:t>
            </a:r>
          </a:p>
        </p:txBody>
      </p:sp>
    </p:spTree>
    <p:custDataLst>
      <p:tags r:id="rId1"/>
    </p:custDataLst>
    <p:extLst>
      <p:ext uri="{BB962C8B-B14F-4D97-AF65-F5344CB8AC3E}">
        <p14:creationId xmlns:p14="http://schemas.microsoft.com/office/powerpoint/2010/main" val="2815696518"/>
      </p:ext>
    </p:extLst>
  </p:cSld>
  <p:clrMapOvr>
    <a:masterClrMapping/>
  </p:clrMapOvr>
  <mc:AlternateContent xmlns:mc="http://schemas.openxmlformats.org/markup-compatibility/2006" xmlns:p14="http://schemas.microsoft.com/office/powerpoint/2010/main">
    <mc:Choice Requires="p14">
      <p:transition spd="slow" p14:dur="2000" advTm="4952"/>
    </mc:Choice>
    <mc:Fallback xmlns="">
      <p:transition spd="slow" advTm="49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grpId="0" nodeType="clickEffect">
                                  <p:stCondLst>
                                    <p:cond delay="0"/>
                                  </p:stCondLst>
                                  <p:iterate type="lt">
                                    <p:tmPct val="50000"/>
                                  </p:iterate>
                                  <p:childTnLst>
                                    <p:set>
                                      <p:cBhvr>
                                        <p:cTn id="20" dur="1" fill="hold">
                                          <p:stCondLst>
                                            <p:cond delay="0"/>
                                          </p:stCondLst>
                                        </p:cTn>
                                        <p:tgtEl>
                                          <p:spTgt spid="16"/>
                                        </p:tgtEl>
                                        <p:attrNameLst>
                                          <p:attrName>style.visibility</p:attrName>
                                        </p:attrNameLst>
                                      </p:cBhvr>
                                      <p:to>
                                        <p:strVal val="visible"/>
                                      </p:to>
                                    </p:set>
                                    <p:set>
                                      <p:cBhvr>
                                        <p:cTn id="21" dur="5" fill="hold">
                                          <p:stCondLst>
                                            <p:cond delay="0"/>
                                          </p:stCondLst>
                                        </p:cTn>
                                        <p:tgtEl>
                                          <p:spTgt spid="16"/>
                                        </p:tgtEl>
                                        <p:attrNameLst>
                                          <p:attrName>style.rotation</p:attrName>
                                        </p:attrNameLst>
                                      </p:cBhvr>
                                      <p:to>
                                        <p:strVal val="-45.0"/>
                                      </p:to>
                                    </p:set>
                                    <p:anim calcmode="lin" valueType="num">
                                      <p:cBhvr>
                                        <p:cTn id="22" dur="5" fill="hold">
                                          <p:stCondLst>
                                            <p:cond delay="5"/>
                                          </p:stCondLst>
                                        </p:cTn>
                                        <p:tgtEl>
                                          <p:spTgt spid="16"/>
                                        </p:tgtEl>
                                        <p:attrNameLst>
                                          <p:attrName>style.rotation</p:attrName>
                                        </p:attrNameLst>
                                      </p:cBhvr>
                                      <p:tavLst>
                                        <p:tav tm="0">
                                          <p:val>
                                            <p:fltVal val="-45"/>
                                          </p:val>
                                        </p:tav>
                                        <p:tav tm="69900">
                                          <p:val>
                                            <p:fltVal val="45"/>
                                          </p:val>
                                        </p:tav>
                                        <p:tav tm="100000">
                                          <p:val>
                                            <p:fltVal val="0"/>
                                          </p:val>
                                        </p:tav>
                                      </p:tavLst>
                                    </p:anim>
                                    <p:anim calcmode="lin" valueType="num">
                                      <p:cBhvr>
                                        <p:cTn id="23" dur="5" fill="hold">
                                          <p:stCondLst>
                                            <p:cond delay="0"/>
                                          </p:stCondLst>
                                        </p:cTn>
                                        <p:tgtEl>
                                          <p:spTgt spid="16"/>
                                        </p:tgtEl>
                                        <p:attrNameLst>
                                          <p:attrName>ppt_y</p:attrName>
                                        </p:attrNameLst>
                                      </p:cBhvr>
                                      <p:tavLst>
                                        <p:tav tm="0">
                                          <p:val>
                                            <p:strVal val="#ppt_y-1"/>
                                          </p:val>
                                        </p:tav>
                                        <p:tav tm="100000">
                                          <p:val>
                                            <p:strVal val="#ppt_y-(0.354*#ppt_w-0.172*#ppt_h)"/>
                                          </p:val>
                                        </p:tav>
                                      </p:tavLst>
                                    </p:anim>
                                    <p:anim calcmode="lin" valueType="num">
                                      <p:cBhvr>
                                        <p:cTn id="24" dur="2" decel="50000" autoRev="1" fill="hold">
                                          <p:stCondLst>
                                            <p:cond delay="5"/>
                                          </p:stCondLst>
                                        </p:cTn>
                                        <p:tgtEl>
                                          <p:spTgt spid="16"/>
                                        </p:tgtEl>
                                        <p:attrNameLst>
                                          <p:attrName>ppt_y</p:attrName>
                                        </p:attrNameLst>
                                      </p:cBhvr>
                                      <p:tavLst>
                                        <p:tav tm="0">
                                          <p:val>
                                            <p:strVal val="#ppt_y-(0.354*#ppt_w-0.172*#ppt_h)"/>
                                          </p:val>
                                        </p:tav>
                                        <p:tav tm="100000">
                                          <p:val>
                                            <p:strVal val="#ppt_y-(0.354*#ppt_w-0.172*#ppt_h)-#ppt_h/2"/>
                                          </p:val>
                                        </p:tav>
                                      </p:tavLst>
                                    </p:anim>
                                    <p:anim calcmode="lin" valueType="num">
                                      <p:cBhvr>
                                        <p:cTn id="25" dur="1" fill="hold">
                                          <p:stCondLst>
                                            <p:cond delay="9"/>
                                          </p:stCondLst>
                                        </p:cTn>
                                        <p:tgtEl>
                                          <p:spTgt spid="16"/>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
                                          </p:val>
                                        </p:tav>
                                        <p:tav tm="100000">
                                          <p:val>
                                            <p:strVal val="#ppt_x"/>
                                          </p:val>
                                        </p:tav>
                                      </p:tavLst>
                                    </p:anim>
                                    <p:anim calcmode="lin" valueType="num">
                                      <p:cBhvr>
                                        <p:cTn id="3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p:bldP spid="17" grpId="0"/>
      <p:bldP spid="18" grpId="0"/>
      <p:bldP spid="19" grpId="0"/>
      <p:bldP spid="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7425"/>
            <a:ext cx="12192000" cy="6858000"/>
          </a:xfrm>
          <a:prstGeom prst="rect">
            <a:avLst/>
          </a:prstGeom>
        </p:spPr>
      </p:pic>
      <p:sp>
        <p:nvSpPr>
          <p:cNvPr id="5" name="Pentagone 4"/>
          <p:cNvSpPr/>
          <p:nvPr/>
        </p:nvSpPr>
        <p:spPr>
          <a:xfrm>
            <a:off x="1117190" y="-25963"/>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a:latin typeface="Bahnschrift Light" panose="020B0502040204020203" pitchFamily="34" charset="0"/>
              </a:rPr>
              <a:t>C</a:t>
            </a:r>
            <a:r>
              <a:rPr lang="fr-FR" sz="2400" dirty="0" smtClean="0">
                <a:latin typeface="Bahnschrift Light" panose="020B0502040204020203" pitchFamily="34" charset="0"/>
              </a:rPr>
              <a:t>HAPITRE 1</a:t>
            </a:r>
            <a:endParaRPr lang="fr-FR" sz="2400" dirty="0">
              <a:latin typeface="Bahnschrift Light" panose="020B0502040204020203" pitchFamily="34" charset="0"/>
            </a:endParaRPr>
          </a:p>
        </p:txBody>
      </p:sp>
      <p:sp>
        <p:nvSpPr>
          <p:cNvPr id="6" name="Chevron 5"/>
          <p:cNvSpPr/>
          <p:nvPr/>
        </p:nvSpPr>
        <p:spPr>
          <a:xfrm>
            <a:off x="8700320"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7" name="Pentagone 6"/>
          <p:cNvSpPr/>
          <p:nvPr/>
        </p:nvSpPr>
        <p:spPr>
          <a:xfrm>
            <a:off x="3833887" y="896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2</a:t>
            </a:r>
            <a:endParaRPr lang="fr-FR" sz="2400" dirty="0">
              <a:latin typeface="Bahnschrift Light" panose="020B0502040204020203" pitchFamily="34" charset="0"/>
            </a:endParaRPr>
          </a:p>
        </p:txBody>
      </p:sp>
      <p:sp>
        <p:nvSpPr>
          <p:cNvPr id="8" name="Chevron 7"/>
          <p:cNvSpPr/>
          <p:nvPr/>
        </p:nvSpPr>
        <p:spPr>
          <a:xfrm>
            <a:off x="5896204" y="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9" name="Pentagone 8"/>
          <p:cNvSpPr/>
          <p:nvPr/>
        </p:nvSpPr>
        <p:spPr>
          <a:xfrm>
            <a:off x="6638003" y="0"/>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2400" dirty="0" smtClean="0">
                <a:latin typeface="Bahnschrift Light" panose="020B0502040204020203" pitchFamily="34" charset="0"/>
              </a:rPr>
              <a:t>CHAPITRE 3</a:t>
            </a:r>
            <a:endParaRPr lang="fr-FR" sz="2400" dirty="0">
              <a:latin typeface="Bahnschrift Light" panose="020B0502040204020203" pitchFamily="34" charset="0"/>
            </a:endParaRPr>
          </a:p>
        </p:txBody>
      </p:sp>
      <p:sp>
        <p:nvSpPr>
          <p:cNvPr id="10" name="Chevron 9"/>
          <p:cNvSpPr/>
          <p:nvPr/>
        </p:nvSpPr>
        <p:spPr>
          <a:xfrm>
            <a:off x="3155324" y="-12879"/>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solidFill>
                <a:schemeClr val="tx1"/>
              </a:solidFill>
            </a:endParaRPr>
          </a:p>
        </p:txBody>
      </p:sp>
      <p:sp>
        <p:nvSpPr>
          <p:cNvPr id="11" name="Pentagone 10"/>
          <p:cNvSpPr/>
          <p:nvPr/>
        </p:nvSpPr>
        <p:spPr>
          <a:xfrm>
            <a:off x="9418980" y="18304"/>
            <a:ext cx="2062317" cy="618186"/>
          </a:xfrm>
          <a:prstGeom prst="homePlat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000" dirty="0" smtClean="0">
                <a:latin typeface="Bahnschrift Light" panose="020B0502040204020203" pitchFamily="34" charset="0"/>
              </a:rPr>
              <a:t>CONCLUSION </a:t>
            </a:r>
            <a:endParaRPr lang="fr-FR" sz="2000" dirty="0">
              <a:latin typeface="Bahnschrift Light" panose="020B0502040204020203" pitchFamily="34" charset="0"/>
            </a:endParaRPr>
          </a:p>
        </p:txBody>
      </p:sp>
      <p:sp>
        <p:nvSpPr>
          <p:cNvPr id="12" name="Chevron 11"/>
          <p:cNvSpPr/>
          <p:nvPr/>
        </p:nvSpPr>
        <p:spPr>
          <a:xfrm>
            <a:off x="11540434" y="8960"/>
            <a:ext cx="592428" cy="618186"/>
          </a:xfrm>
          <a:prstGeom prst="chevron">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fr-FR">
              <a:solidFill>
                <a:schemeClr val="tx1"/>
              </a:solidFill>
            </a:endParaRPr>
          </a:p>
        </p:txBody>
      </p:sp>
      <p:sp>
        <p:nvSpPr>
          <p:cNvPr id="13" name="Rectangle 12"/>
          <p:cNvSpPr/>
          <p:nvPr/>
        </p:nvSpPr>
        <p:spPr>
          <a:xfrm>
            <a:off x="0" y="5810"/>
            <a:ext cx="994177" cy="5994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endParaRPr lang="fr-FR"/>
          </a:p>
        </p:txBody>
      </p:sp>
      <p:sp>
        <p:nvSpPr>
          <p:cNvPr id="15" name="Étoile à 5 branches 14"/>
          <p:cNvSpPr/>
          <p:nvPr/>
        </p:nvSpPr>
        <p:spPr>
          <a:xfrm>
            <a:off x="446825" y="1040476"/>
            <a:ext cx="1094704" cy="888642"/>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sp>
        <p:nvSpPr>
          <p:cNvPr id="16" name="Étoile à 5 branches 15"/>
          <p:cNvSpPr/>
          <p:nvPr/>
        </p:nvSpPr>
        <p:spPr>
          <a:xfrm>
            <a:off x="980095" y="2425256"/>
            <a:ext cx="1094704" cy="888642"/>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sp>
        <p:nvSpPr>
          <p:cNvPr id="17" name="Étoile à 5 branches 16"/>
          <p:cNvSpPr/>
          <p:nvPr/>
        </p:nvSpPr>
        <p:spPr>
          <a:xfrm>
            <a:off x="274181" y="3982995"/>
            <a:ext cx="1094704" cy="888642"/>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sp>
        <p:nvSpPr>
          <p:cNvPr id="18" name="ZoneTexte 17"/>
          <p:cNvSpPr txBox="1"/>
          <p:nvPr/>
        </p:nvSpPr>
        <p:spPr>
          <a:xfrm>
            <a:off x="1790163" y="1040476"/>
            <a:ext cx="9017635" cy="1015663"/>
          </a:xfrm>
          <a:prstGeom prst="rect">
            <a:avLst/>
          </a:prstGeom>
          <a:noFill/>
        </p:spPr>
        <p:txBody>
          <a:bodyPr wrap="square" rtlCol="0">
            <a:spAutoFit/>
          </a:bodyPr>
          <a:lstStyle/>
          <a:p>
            <a:r>
              <a:rPr lang="fr-FR" sz="2000" dirty="0">
                <a:latin typeface="Bahnschrift SemiBold" panose="020B0502040204020203" pitchFamily="34" charset="0"/>
              </a:rPr>
              <a:t>L'hydrogène solaire est un vecteur énergétique propre et durable qui réduit les émissions de gaz à effet de serre et diminue la dépendance aux combustibles fossiles</a:t>
            </a:r>
            <a:r>
              <a:rPr lang="fr-FR" sz="2000" dirty="0" smtClean="0">
                <a:latin typeface="Bahnschrift SemiBold" panose="020B0502040204020203" pitchFamily="34" charset="0"/>
              </a:rPr>
              <a:t>.</a:t>
            </a:r>
            <a:endParaRPr lang="fr-FR" sz="2000" dirty="0">
              <a:latin typeface="Bahnschrift SemiBold" panose="020B0502040204020203" pitchFamily="34" charset="0"/>
            </a:endParaRPr>
          </a:p>
        </p:txBody>
      </p:sp>
      <p:sp>
        <p:nvSpPr>
          <p:cNvPr id="19" name="ZoneTexte 18"/>
          <p:cNvSpPr txBox="1"/>
          <p:nvPr/>
        </p:nvSpPr>
        <p:spPr>
          <a:xfrm>
            <a:off x="3039414" y="1727614"/>
            <a:ext cx="45719" cy="369332"/>
          </a:xfrm>
          <a:prstGeom prst="rect">
            <a:avLst/>
          </a:prstGeom>
          <a:noFill/>
        </p:spPr>
        <p:txBody>
          <a:bodyPr wrap="square" rtlCol="0">
            <a:spAutoFit/>
          </a:bodyPr>
          <a:lstStyle/>
          <a:p>
            <a:endParaRPr lang="fr-FR" dirty="0"/>
          </a:p>
        </p:txBody>
      </p:sp>
      <p:sp>
        <p:nvSpPr>
          <p:cNvPr id="20" name="ZoneTexte 19"/>
          <p:cNvSpPr txBox="1"/>
          <p:nvPr/>
        </p:nvSpPr>
        <p:spPr>
          <a:xfrm>
            <a:off x="2486413" y="2325406"/>
            <a:ext cx="8847786" cy="1323439"/>
          </a:xfrm>
          <a:prstGeom prst="rect">
            <a:avLst/>
          </a:prstGeom>
          <a:noFill/>
        </p:spPr>
        <p:txBody>
          <a:bodyPr wrap="square" rtlCol="0">
            <a:spAutoFit/>
          </a:bodyPr>
          <a:lstStyle/>
          <a:p>
            <a:r>
              <a:rPr lang="fr-FR" sz="2000" dirty="0">
                <a:latin typeface="Bahnschrift SemiBold" panose="020B0502040204020203" pitchFamily="34" charset="0"/>
              </a:rPr>
              <a:t>techniques de production d'hydrogène à partir de toutes les énergies renouvelables ont été étudiées, mais la production d'hydrogène solaire se distingue par son aspect écologique et durable, offrant des opportunités de développement économique et technologique. </a:t>
            </a:r>
          </a:p>
        </p:txBody>
      </p:sp>
      <p:sp>
        <p:nvSpPr>
          <p:cNvPr id="21" name="ZoneTexte 20"/>
          <p:cNvSpPr txBox="1"/>
          <p:nvPr/>
        </p:nvSpPr>
        <p:spPr>
          <a:xfrm>
            <a:off x="1643065" y="3982995"/>
            <a:ext cx="9691134" cy="1015663"/>
          </a:xfrm>
          <a:prstGeom prst="rect">
            <a:avLst/>
          </a:prstGeom>
          <a:noFill/>
        </p:spPr>
        <p:txBody>
          <a:bodyPr wrap="square" rtlCol="0">
            <a:spAutoFit/>
          </a:bodyPr>
          <a:lstStyle/>
          <a:p>
            <a:r>
              <a:rPr lang="fr-FR" sz="2000" dirty="0">
                <a:latin typeface="Bahnschrift SemiBold" panose="020B0502040204020203" pitchFamily="34" charset="0"/>
              </a:rPr>
              <a:t>L'Algérie doit évaluer son potentiel solaire et développer les infrastructures nécessaires pour soutenir la production et l'utilisation de l'hydrogène solaire. En exploitant son potentiel solaire considérable</a:t>
            </a:r>
          </a:p>
        </p:txBody>
      </p:sp>
      <p:sp>
        <p:nvSpPr>
          <p:cNvPr id="22" name="Étoile à 5 branches 21"/>
          <p:cNvSpPr/>
          <p:nvPr/>
        </p:nvSpPr>
        <p:spPr>
          <a:xfrm>
            <a:off x="821533" y="5367775"/>
            <a:ext cx="1094704" cy="888642"/>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0">
            <a:schemeClr val="dk1"/>
          </a:lnRef>
          <a:fillRef idx="3">
            <a:schemeClr val="dk1"/>
          </a:fillRef>
          <a:effectRef idx="3">
            <a:schemeClr val="dk1"/>
          </a:effectRef>
          <a:fontRef idx="minor">
            <a:schemeClr val="lt1"/>
          </a:fontRef>
        </p:style>
        <p:txBody>
          <a:bodyPr rtlCol="0" anchor="ctr"/>
          <a:lstStyle/>
          <a:p>
            <a:pPr algn="ctr"/>
            <a:endParaRPr lang="fr-FR"/>
          </a:p>
        </p:txBody>
      </p:sp>
      <p:sp>
        <p:nvSpPr>
          <p:cNvPr id="23" name="ZoneTexte 22"/>
          <p:cNvSpPr txBox="1"/>
          <p:nvPr/>
        </p:nvSpPr>
        <p:spPr>
          <a:xfrm>
            <a:off x="2220229" y="5396912"/>
            <a:ext cx="9840423" cy="1015663"/>
          </a:xfrm>
          <a:prstGeom prst="rect">
            <a:avLst/>
          </a:prstGeom>
          <a:noFill/>
        </p:spPr>
        <p:txBody>
          <a:bodyPr wrap="square" rtlCol="0">
            <a:spAutoFit/>
          </a:bodyPr>
          <a:lstStyle/>
          <a:p>
            <a:r>
              <a:rPr lang="fr-FR" sz="2000" dirty="0">
                <a:latin typeface="Bahnschrift SemiBold" panose="020B0502040204020203" pitchFamily="34" charset="0"/>
              </a:rPr>
              <a:t>l'Algérie peut jouer un rôle clé dans la transition mondiale vers une économie de l'hydrogène durable</a:t>
            </a:r>
            <a:r>
              <a:rPr lang="fr-FR" sz="2000">
                <a:latin typeface="Bahnschrift SemiBold" panose="020B0502040204020203" pitchFamily="34" charset="0"/>
              </a:rPr>
              <a:t>, </a:t>
            </a:r>
            <a:r>
              <a:rPr lang="fr-FR" sz="2000" smtClean="0">
                <a:latin typeface="Bahnschrift SemiBold" panose="020B0502040204020203" pitchFamily="34" charset="0"/>
              </a:rPr>
              <a:t>ainsi </a:t>
            </a:r>
            <a:r>
              <a:rPr lang="fr-FR" sz="2000" dirty="0">
                <a:latin typeface="Bahnschrift SemiBold" panose="020B0502040204020203" pitchFamily="34" charset="0"/>
              </a:rPr>
              <a:t>à la réduction des émissions de gaz à effet de serre, à la création d'emplois verts et à l'indépendance énergétique.</a:t>
            </a:r>
          </a:p>
        </p:txBody>
      </p:sp>
    </p:spTree>
    <p:extLst>
      <p:ext uri="{BB962C8B-B14F-4D97-AF65-F5344CB8AC3E}">
        <p14:creationId xmlns:p14="http://schemas.microsoft.com/office/powerpoint/2010/main" val="28394339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nd Gris Art vectoriel, icônes et graphiques à télécharger gratuitemen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9640928">
            <a:off x="-533400" y="-1"/>
            <a:ext cx="12249150" cy="5878532"/>
          </a:xfrm>
          <a:prstGeom prst="rect">
            <a:avLst/>
          </a:prstGeom>
        </p:spPr>
        <p:txBody>
          <a:bodyPr wrap="square">
            <a:spAutoFit/>
          </a:bodyPr>
          <a:lstStyle/>
          <a:p>
            <a:pPr algn="ctr"/>
            <a:endParaRPr lang="fr-FR" sz="9400" dirty="0"/>
          </a:p>
          <a:p>
            <a:pPr algn="ctr"/>
            <a:r>
              <a:rPr lang="fr-FR" sz="9400" b="1" dirty="0">
                <a:effectLst>
                  <a:outerShdw blurRad="38100" dist="38100" dir="2700000" algn="tl">
                    <a:srgbClr val="000000">
                      <a:alpha val="43137"/>
                    </a:srgbClr>
                  </a:outerShdw>
                </a:effectLst>
                <a:latin typeface="Blackadder ITC" panose="04020505051007020D02" pitchFamily="82" charset="0"/>
              </a:rPr>
              <a:t>merci pour </a:t>
            </a:r>
          </a:p>
          <a:p>
            <a:pPr algn="ctr"/>
            <a:r>
              <a:rPr lang="fr-FR" sz="9400" b="1" dirty="0">
                <a:effectLst>
                  <a:outerShdw blurRad="38100" dist="38100" dir="2700000" algn="tl">
                    <a:srgbClr val="000000">
                      <a:alpha val="43137"/>
                    </a:srgbClr>
                  </a:outerShdw>
                </a:effectLst>
                <a:latin typeface="Blackadder ITC" panose="04020505051007020D02" pitchFamily="82" charset="0"/>
              </a:rPr>
              <a:t>votre </a:t>
            </a:r>
          </a:p>
          <a:p>
            <a:pPr algn="ctr"/>
            <a:r>
              <a:rPr lang="fr-FR" sz="9400" b="1" dirty="0">
                <a:effectLst>
                  <a:outerShdw blurRad="38100" dist="38100" dir="2700000" algn="tl">
                    <a:srgbClr val="000000">
                      <a:alpha val="43137"/>
                    </a:srgbClr>
                  </a:outerShdw>
                </a:effectLst>
                <a:latin typeface="Blackadder ITC" panose="04020505051007020D02" pitchFamily="82" charset="0"/>
              </a:rPr>
              <a:t>attention</a:t>
            </a:r>
            <a:endParaRPr lang="fr-FR" sz="9400" b="1" dirty="0">
              <a:effectLst>
                <a:outerShdw blurRad="38100" dist="38100" dir="2700000" algn="tl">
                  <a:srgbClr val="000000">
                    <a:alpha val="43137"/>
                  </a:srgbClr>
                </a:outerShdw>
              </a:effectLst>
              <a:latin typeface="Blackadder ITC" panose="04020505051007020D02" pitchFamily="82" charset="0"/>
            </a:endParaRPr>
          </a:p>
        </p:txBody>
      </p:sp>
      <p:sp>
        <p:nvSpPr>
          <p:cNvPr id="5" name="Étoile à 5 branches 4"/>
          <p:cNvSpPr/>
          <p:nvPr/>
        </p:nvSpPr>
        <p:spPr>
          <a:xfrm>
            <a:off x="8782050" y="1143000"/>
            <a:ext cx="1809750" cy="1257300"/>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7" name="Étoile à 5 branches 6"/>
          <p:cNvSpPr/>
          <p:nvPr/>
        </p:nvSpPr>
        <p:spPr>
          <a:xfrm>
            <a:off x="1543050" y="4743450"/>
            <a:ext cx="1809750" cy="1257300"/>
          </a:xfrm>
          <a:prstGeom prst="star5">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886765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1.2|0.7"/>
</p:tagLst>
</file>

<file path=ppt/tags/tag2.xml><?xml version="1.0" encoding="utf-8"?>
<p:tagLst xmlns:a="http://schemas.openxmlformats.org/drawingml/2006/main" xmlns:r="http://schemas.openxmlformats.org/officeDocument/2006/relationships" xmlns:p="http://schemas.openxmlformats.org/presentationml/2006/main">
  <p:tag name="TIMING" val="|0.2"/>
</p:tagLst>
</file>

<file path=ppt/tags/tag3.xml><?xml version="1.0" encoding="utf-8"?>
<p:tagLst xmlns:a="http://schemas.openxmlformats.org/drawingml/2006/main" xmlns:r="http://schemas.openxmlformats.org/officeDocument/2006/relationships" xmlns:p="http://schemas.openxmlformats.org/presentationml/2006/main">
  <p:tag name="TIMING" val="|0.1|1|0.6|0.7|0.7|0.5|0.9|0.4|0.7|0.4"/>
</p:tagLst>
</file>

<file path=ppt/tags/tag4.xml><?xml version="1.0" encoding="utf-8"?>
<p:tagLst xmlns:a="http://schemas.openxmlformats.org/drawingml/2006/main" xmlns:r="http://schemas.openxmlformats.org/officeDocument/2006/relationships" xmlns:p="http://schemas.openxmlformats.org/presentationml/2006/main">
  <p:tag name="TIMING" val="|0.5|1.2|1"/>
</p:tagLst>
</file>

<file path=ppt/tags/tag5.xml><?xml version="1.0" encoding="utf-8"?>
<p:tagLst xmlns:a="http://schemas.openxmlformats.org/drawingml/2006/main" xmlns:r="http://schemas.openxmlformats.org/officeDocument/2006/relationships" xmlns:p="http://schemas.openxmlformats.org/presentationml/2006/main">
  <p:tag name="TIMING" val="|0.6|0.6|0.6|0.6|0.5|0.6|0.7|0.6|0.5"/>
</p:tagLst>
</file>

<file path=ppt/tags/tag6.xml><?xml version="1.0" encoding="utf-8"?>
<p:tagLst xmlns:a="http://schemas.openxmlformats.org/drawingml/2006/main" xmlns:r="http://schemas.openxmlformats.org/officeDocument/2006/relationships" xmlns:p="http://schemas.openxmlformats.org/presentationml/2006/main">
  <p:tag name="TIMING" val="|0.5|0.6|0.5|0.6|0.5|0.5|0.6|0.5|0.6"/>
</p:tagLst>
</file>

<file path=ppt/tags/tag7.xml><?xml version="1.0" encoding="utf-8"?>
<p:tagLst xmlns:a="http://schemas.openxmlformats.org/drawingml/2006/main" xmlns:r="http://schemas.openxmlformats.org/officeDocument/2006/relationships" xmlns:p="http://schemas.openxmlformats.org/presentationml/2006/main">
  <p:tag name="TIMING" val="|0.7|0.6|0.5|0.6"/>
</p:tagLst>
</file>

<file path=ppt/tags/tag8.xml><?xml version="1.0" encoding="utf-8"?>
<p:tagLst xmlns:a="http://schemas.openxmlformats.org/drawingml/2006/main" xmlns:r="http://schemas.openxmlformats.org/officeDocument/2006/relationships" xmlns:p="http://schemas.openxmlformats.org/presentationml/2006/main">
  <p:tag name="TIMING" val="|0.5|0.6|0.5|0.6"/>
</p:tagLst>
</file>

<file path=ppt/tags/tag9.xml><?xml version="1.0" encoding="utf-8"?>
<p:tagLst xmlns:a="http://schemas.openxmlformats.org/drawingml/2006/main" xmlns:r="http://schemas.openxmlformats.org/officeDocument/2006/relationships" xmlns:p="http://schemas.openxmlformats.org/presentationml/2006/main">
  <p:tag name="TIMING" val="|0.4|0.5|0.5|0.5"/>
</p:tagLst>
</file>

<file path=ppt/tags/tag10.xml><?xml version="1.0" encoding="utf-8"?>
<p:tagLst xmlns:a="http://schemas.openxmlformats.org/drawingml/2006/main" xmlns:r="http://schemas.openxmlformats.org/officeDocument/2006/relationships" xmlns:p="http://schemas.openxmlformats.org/presentationml/2006/main">
  <p:tag name="TIMING" val="|0.5|0.5|0.5|0.5"/>
</p:tagLst>
</file>

<file path=ppt/tags/tag11.xml><?xml version="1.0" encoding="utf-8"?>
<p:tagLst xmlns:a="http://schemas.openxmlformats.org/drawingml/2006/main" xmlns:r="http://schemas.openxmlformats.org/officeDocument/2006/relationships" xmlns:p="http://schemas.openxmlformats.org/presentationml/2006/main">
  <p:tag name="TIMING" val="|0.6|0.6|0.6|0.9|0.5|0.6|0.6"/>
</p:tagLst>
</file>

<file path=ppt/tags/tag12.xml><?xml version="1.0" encoding="utf-8"?>
<p:tagLst xmlns:a="http://schemas.openxmlformats.org/drawingml/2006/main" xmlns:r="http://schemas.openxmlformats.org/officeDocument/2006/relationships" xmlns:p="http://schemas.openxmlformats.org/presentationml/2006/main">
  <p:tag name="TIMING" val="|0.5|0.6|0.5|0.6|0.5|0.5|0.5|0.5|0.6|0.5|0.6|0.7|0.6|0.6"/>
</p:tagLst>
</file>

<file path=ppt/tags/tag13.xml><?xml version="1.0" encoding="utf-8"?>
<p:tagLst xmlns:a="http://schemas.openxmlformats.org/drawingml/2006/main" xmlns:r="http://schemas.openxmlformats.org/officeDocument/2006/relationships" xmlns:p="http://schemas.openxmlformats.org/presentationml/2006/main">
  <p:tag name="TIMING" val="|0.6|0.8|0.6|0.6|0.6|0.8|1.1|0.8|0.7|0.9"/>
</p:tagLst>
</file>

<file path=ppt/tags/tag14.xml><?xml version="1.0" encoding="utf-8"?>
<p:tagLst xmlns:a="http://schemas.openxmlformats.org/drawingml/2006/main" xmlns:r="http://schemas.openxmlformats.org/officeDocument/2006/relationships" xmlns:p="http://schemas.openxmlformats.org/presentationml/2006/main">
  <p:tag name="TIMING" val="|0.5|0.6|0.6|0.6|0.6|0.5|0.6|0.6|0.6|0.6|0.6|0.7|0.7|0.7"/>
</p:tagLst>
</file>

<file path=ppt/tags/tag15.xml><?xml version="1.0" encoding="utf-8"?>
<p:tagLst xmlns:a="http://schemas.openxmlformats.org/drawingml/2006/main" xmlns:r="http://schemas.openxmlformats.org/officeDocument/2006/relationships" xmlns:p="http://schemas.openxmlformats.org/presentationml/2006/main">
  <p:tag name="TIMING" val="|0.6|0.6|0.7|0.6|0.6|0.6|0.7|0.6|0.6|0.7|0.6"/>
</p:tagLst>
</file>

<file path=ppt/tags/tag16.xml><?xml version="1.0" encoding="utf-8"?>
<p:tagLst xmlns:a="http://schemas.openxmlformats.org/drawingml/2006/main" xmlns:r="http://schemas.openxmlformats.org/officeDocument/2006/relationships" xmlns:p="http://schemas.openxmlformats.org/presentationml/2006/main">
  <p:tag name="TIMING" val="|0.5|0.7|0.6|0.5|0.7|0.6|0.6|0.7|0.6|0.6|0.6"/>
</p:tagLst>
</file>

<file path=ppt/tags/tag17.xml><?xml version="1.0" encoding="utf-8"?>
<p:tagLst xmlns:a="http://schemas.openxmlformats.org/drawingml/2006/main" xmlns:r="http://schemas.openxmlformats.org/officeDocument/2006/relationships" xmlns:p="http://schemas.openxmlformats.org/presentationml/2006/main">
  <p:tag name="TIMING" val="|0.6|0.6|0.6|0.5|0.6|0.6|0.6|0.7|0.6|0.6|0.5"/>
</p:tagLst>
</file>

<file path=ppt/tags/tag18.xml><?xml version="1.0" encoding="utf-8"?>
<p:tagLst xmlns:a="http://schemas.openxmlformats.org/drawingml/2006/main" xmlns:r="http://schemas.openxmlformats.org/officeDocument/2006/relationships" xmlns:p="http://schemas.openxmlformats.org/presentationml/2006/main">
  <p:tag name="TIMING" val="|0.5|0.6|0.6|0.5|0.6|0.7|0.5|0.6"/>
</p:tagLst>
</file>

<file path=ppt/tags/tag19.xml><?xml version="1.0" encoding="utf-8"?>
<p:tagLst xmlns:a="http://schemas.openxmlformats.org/drawingml/2006/main" xmlns:r="http://schemas.openxmlformats.org/officeDocument/2006/relationships" xmlns:p="http://schemas.openxmlformats.org/presentationml/2006/main">
  <p:tag name="TIMING" val="|0.5|0.6|0.8|0.6"/>
</p:tagLst>
</file>

<file path=ppt/tags/tag20.xml><?xml version="1.0" encoding="utf-8"?>
<p:tagLst xmlns:a="http://schemas.openxmlformats.org/drawingml/2006/main" xmlns:r="http://schemas.openxmlformats.org/officeDocument/2006/relationships" xmlns:p="http://schemas.openxmlformats.org/presentationml/2006/main">
  <p:tag name="TIMING" val="|0.5|0.6|0.6|0.5|0.6|0.5|0.5|0.5|0.5|0.5|0.5|0.6|0.6|0.6|0.6|0.5|0.6|0.6|0.7|0.5|0.6|0.6|0.5|0.7|0.4|0.5|0.4"/>
</p:tagLst>
</file>

<file path=ppt/tags/tag21.xml><?xml version="1.0" encoding="utf-8"?>
<p:tagLst xmlns:a="http://schemas.openxmlformats.org/drawingml/2006/main" xmlns:r="http://schemas.openxmlformats.org/officeDocument/2006/relationships" xmlns:p="http://schemas.openxmlformats.org/presentationml/2006/main">
  <p:tag name="TIMING" val="|0.5|0.6|0.6|0.5|0.6|0.6|0.6|0.6|0.9|0.9|0.7|0.6|0.5"/>
</p:tagLst>
</file>

<file path=ppt/tags/tag22.xml><?xml version="1.0" encoding="utf-8"?>
<p:tagLst xmlns:a="http://schemas.openxmlformats.org/drawingml/2006/main" xmlns:r="http://schemas.openxmlformats.org/officeDocument/2006/relationships" xmlns:p="http://schemas.openxmlformats.org/presentationml/2006/main">
  <p:tag name="TIMING" val="|0.5|0.6|0.6|0.6|0.5|0.6|0.6|0.6|0.6|0.6|0.6"/>
</p:tagLst>
</file>

<file path=ppt/tags/tag23.xml><?xml version="1.0" encoding="utf-8"?>
<p:tagLst xmlns:a="http://schemas.openxmlformats.org/drawingml/2006/main" xmlns:r="http://schemas.openxmlformats.org/officeDocument/2006/relationships" xmlns:p="http://schemas.openxmlformats.org/presentationml/2006/main">
  <p:tag name="TIMING" val="|0.6|0.6|0.6|0.7|0.8|0.6|0.5|0.7|0.8|0.6"/>
</p:tagLst>
</file>

<file path=ppt/tags/tag24.xml><?xml version="1.0" encoding="utf-8"?>
<p:tagLst xmlns:a="http://schemas.openxmlformats.org/drawingml/2006/main" xmlns:r="http://schemas.openxmlformats.org/officeDocument/2006/relationships" xmlns:p="http://schemas.openxmlformats.org/presentationml/2006/main">
  <p:tag name="TIMING" val="|0.6|0.6|0.6|0.7"/>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7|0.6|0.6|0.5|0.6|0.7|0.7|0.9"/>
</p:tagLst>
</file>

<file path=ppt/tags/tag27.xml><?xml version="1.0" encoding="utf-8"?>
<p:tagLst xmlns:a="http://schemas.openxmlformats.org/drawingml/2006/main" xmlns:r="http://schemas.openxmlformats.org/officeDocument/2006/relationships" xmlns:p="http://schemas.openxmlformats.org/presentationml/2006/main">
  <p:tag name="TIMING" val="|0.5|0.6|0.7|0.6|0.6|0.5|0.6"/>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5494</TotalTime>
  <Words>1672</Words>
  <Application>Microsoft Office PowerPoint</Application>
  <PresentationFormat>Grand écran</PresentationFormat>
  <Paragraphs>308</Paragraphs>
  <Slides>30</Slides>
  <Notes>0</Notes>
  <HiddenSlides>0</HiddenSlides>
  <MMClips>0</MMClips>
  <ScaleCrop>false</ScaleCrop>
  <HeadingPairs>
    <vt:vector size="6" baseType="variant">
      <vt:variant>
        <vt:lpstr>Polices utilisées</vt:lpstr>
      </vt:variant>
      <vt:variant>
        <vt:i4>30</vt:i4>
      </vt:variant>
      <vt:variant>
        <vt:lpstr>Thème</vt:lpstr>
      </vt:variant>
      <vt:variant>
        <vt:i4>1</vt:i4>
      </vt:variant>
      <vt:variant>
        <vt:lpstr>Titres des diapositives</vt:lpstr>
      </vt:variant>
      <vt:variant>
        <vt:i4>30</vt:i4>
      </vt:variant>
    </vt:vector>
  </HeadingPairs>
  <TitlesOfParts>
    <vt:vector size="61" baseType="lpstr">
      <vt:lpstr>Malgun Gothic</vt:lpstr>
      <vt:lpstr>Agency FB</vt:lpstr>
      <vt:lpstr>Algerian</vt:lpstr>
      <vt:lpstr>Arial</vt:lpstr>
      <vt:lpstr>Arial Black</vt:lpstr>
      <vt:lpstr>Arial Rounded MT Bold</vt:lpstr>
      <vt:lpstr>Bahnschrift</vt:lpstr>
      <vt:lpstr>Bahnschrift Light</vt:lpstr>
      <vt:lpstr>Bahnschrift Light SemiCondensed</vt:lpstr>
      <vt:lpstr>Bahnschrift SemiBold</vt:lpstr>
      <vt:lpstr>Bell MT</vt:lpstr>
      <vt:lpstr>Blackadder ITC</vt:lpstr>
      <vt:lpstr>Bodoni MT</vt:lpstr>
      <vt:lpstr>Bradley Hand ITC</vt:lpstr>
      <vt:lpstr>Calibri</vt:lpstr>
      <vt:lpstr>Calibri Light</vt:lpstr>
      <vt:lpstr>Century</vt:lpstr>
      <vt:lpstr>Century Schoolbook</vt:lpstr>
      <vt:lpstr>Comic Sans MS</vt:lpstr>
      <vt:lpstr>Cooper Black</vt:lpstr>
      <vt:lpstr>Courier New</vt:lpstr>
      <vt:lpstr>Electrolyseur à haute température</vt:lpstr>
      <vt:lpstr>Elephant</vt:lpstr>
      <vt:lpstr>Engravers MT</vt:lpstr>
      <vt:lpstr>Lucida Fax</vt:lpstr>
      <vt:lpstr>Lucida Sans Unicode</vt:lpstr>
      <vt:lpstr>Maiandra GD</vt:lpstr>
      <vt:lpstr>MV Boli</vt:lpstr>
      <vt:lpstr>Stencil</vt:lpstr>
      <vt:lpstr>Wingdings</vt:lpstr>
      <vt:lpstr>Thème Office</vt:lpstr>
      <vt:lpstr>BONJOUR et bienvenu  </vt:lpstr>
      <vt:lpstr>REPUBLIQUE ALGERIENNE DEMOCRATIQUE ET POPULAIRE Ministère de l’Enseignement Supérieur et de la Recherche Scientifique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123</dc:creator>
  <cp:lastModifiedBy>123</cp:lastModifiedBy>
  <cp:revision>191</cp:revision>
  <dcterms:created xsi:type="dcterms:W3CDTF">2023-06-16T20:31:36Z</dcterms:created>
  <dcterms:modified xsi:type="dcterms:W3CDTF">2023-06-24T09:53:00Z</dcterms:modified>
</cp:coreProperties>
</file>