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ebp" ContentType="image/webp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9" r:id="rId4"/>
    <p:sldId id="261" r:id="rId5"/>
    <p:sldId id="262" r:id="rId6"/>
    <p:sldId id="263" r:id="rId7"/>
    <p:sldId id="269" r:id="rId8"/>
    <p:sldId id="265" r:id="rId9"/>
    <p:sldId id="258" r:id="rId10"/>
    <p:sldId id="266" r:id="rId11"/>
    <p:sldId id="268" r:id="rId12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LİF KARABULUT" initials="EK" lastIdx="2" clrIdx="0">
    <p:extLst>
      <p:ext uri="{19B8F6BF-5375-455C-9EA6-DF929625EA0E}">
        <p15:presenceInfo xmlns:p15="http://schemas.microsoft.com/office/powerpoint/2012/main" userId="b52c2c0d7e6d819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B9C5B"/>
    <a:srgbClr val="7D2F85"/>
    <a:srgbClr val="DFB2E4"/>
    <a:srgbClr val="E6C4EA"/>
    <a:srgbClr val="EBCEEE"/>
    <a:srgbClr val="D9A5DF"/>
    <a:srgbClr val="E6E6E6"/>
    <a:srgbClr val="F3B8B7"/>
    <a:srgbClr val="C59870"/>
    <a:srgbClr val="F2B5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58" y="3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İF KARABULUT" userId="b52c2c0d7e6d8196" providerId="LiveId" clId="{B1167ABA-A023-4505-8D2F-463C180E4901}"/>
    <pc:docChg chg="custSel modSld sldOrd">
      <pc:chgData name="ELİF KARABULUT" userId="b52c2c0d7e6d8196" providerId="LiveId" clId="{B1167ABA-A023-4505-8D2F-463C180E4901}" dt="2023-01-06T13:33:33.778" v="445" actId="1076"/>
      <pc:docMkLst>
        <pc:docMk/>
      </pc:docMkLst>
      <pc:sldChg chg="delSp modSp mod ord delAnim">
        <pc:chgData name="ELİF KARABULUT" userId="b52c2c0d7e6d8196" providerId="LiveId" clId="{B1167ABA-A023-4505-8D2F-463C180E4901}" dt="2023-01-06T13:27:37.346" v="275" actId="1076"/>
        <pc:sldMkLst>
          <pc:docMk/>
          <pc:sldMk cId="4273723111" sldId="258"/>
        </pc:sldMkLst>
        <pc:spChg chg="mod">
          <ac:chgData name="ELİF KARABULUT" userId="b52c2c0d7e6d8196" providerId="LiveId" clId="{B1167ABA-A023-4505-8D2F-463C180E4901}" dt="2023-01-06T13:21:24.966" v="17" actId="1076"/>
          <ac:spMkLst>
            <pc:docMk/>
            <pc:sldMk cId="4273723111" sldId="258"/>
            <ac:spMk id="11" creationId="{9170691C-EBB8-EE98-45E2-6729D0527C5C}"/>
          </ac:spMkLst>
        </pc:spChg>
        <pc:picChg chg="del">
          <ac:chgData name="ELİF KARABULUT" userId="b52c2c0d7e6d8196" providerId="LiveId" clId="{B1167ABA-A023-4505-8D2F-463C180E4901}" dt="2023-01-06T13:27:31.923" v="274" actId="478"/>
          <ac:picMkLst>
            <pc:docMk/>
            <pc:sldMk cId="4273723111" sldId="258"/>
            <ac:picMk id="28" creationId="{16C1266D-103F-9DC8-E5AE-8E7D3F7FBF91}"/>
          </ac:picMkLst>
        </pc:picChg>
        <pc:picChg chg="mod">
          <ac:chgData name="ELİF KARABULUT" userId="b52c2c0d7e6d8196" providerId="LiveId" clId="{B1167ABA-A023-4505-8D2F-463C180E4901}" dt="2023-01-06T13:27:37.346" v="275" actId="1076"/>
          <ac:picMkLst>
            <pc:docMk/>
            <pc:sldMk cId="4273723111" sldId="258"/>
            <ac:picMk id="36" creationId="{77032A8D-0232-EBC9-5BAA-8DBA0EDD8DB4}"/>
          </ac:picMkLst>
        </pc:picChg>
      </pc:sldChg>
      <pc:sldChg chg="addSp delSp modSp mod modAnim">
        <pc:chgData name="ELİF KARABULUT" userId="b52c2c0d7e6d8196" providerId="LiveId" clId="{B1167ABA-A023-4505-8D2F-463C180E4901}" dt="2023-01-06T13:33:16.386" v="441" actId="1076"/>
        <pc:sldMkLst>
          <pc:docMk/>
          <pc:sldMk cId="1069109263" sldId="259"/>
        </pc:sldMkLst>
        <pc:spChg chg="add mod">
          <ac:chgData name="ELİF KARABULUT" userId="b52c2c0d7e6d8196" providerId="LiveId" clId="{B1167ABA-A023-4505-8D2F-463C180E4901}" dt="2023-01-06T13:26:04.582" v="251"/>
          <ac:spMkLst>
            <pc:docMk/>
            <pc:sldMk cId="1069109263" sldId="259"/>
            <ac:spMk id="2" creationId="{B5FAAFC3-C6AA-D4E6-1D41-B6CD49E88963}"/>
          </ac:spMkLst>
        </pc:spChg>
        <pc:spChg chg="del">
          <ac:chgData name="ELİF KARABULUT" userId="b52c2c0d7e6d8196" providerId="LiveId" clId="{B1167ABA-A023-4505-8D2F-463C180E4901}" dt="2023-01-06T13:26:03.659" v="250" actId="478"/>
          <ac:spMkLst>
            <pc:docMk/>
            <pc:sldMk cId="1069109263" sldId="259"/>
            <ac:spMk id="7" creationId="{25C898D8-D968-CCFB-F865-AA066D931A2F}"/>
          </ac:spMkLst>
        </pc:spChg>
        <pc:spChg chg="mod">
          <ac:chgData name="ELİF KARABULUT" userId="b52c2c0d7e6d8196" providerId="LiveId" clId="{B1167ABA-A023-4505-8D2F-463C180E4901}" dt="2023-01-06T13:33:16.386" v="441" actId="1076"/>
          <ac:spMkLst>
            <pc:docMk/>
            <pc:sldMk cId="1069109263" sldId="259"/>
            <ac:spMk id="17" creationId="{D03960C3-2D77-FDF7-9D72-9925D366A8E2}"/>
          </ac:spMkLst>
        </pc:spChg>
        <pc:spChg chg="mod">
          <ac:chgData name="ELİF KARABULUT" userId="b52c2c0d7e6d8196" providerId="LiveId" clId="{B1167ABA-A023-4505-8D2F-463C180E4901}" dt="2023-01-06T13:30:58.705" v="418" actId="1076"/>
          <ac:spMkLst>
            <pc:docMk/>
            <pc:sldMk cId="1069109263" sldId="259"/>
            <ac:spMk id="23" creationId="{66E472F1-4E6F-F9FF-465C-F0B61C170747}"/>
          </ac:spMkLst>
        </pc:spChg>
        <pc:spChg chg="mod">
          <ac:chgData name="ELİF KARABULUT" userId="b52c2c0d7e6d8196" providerId="LiveId" clId="{B1167ABA-A023-4505-8D2F-463C180E4901}" dt="2023-01-06T13:28:13.354" v="282" actId="1076"/>
          <ac:spMkLst>
            <pc:docMk/>
            <pc:sldMk cId="1069109263" sldId="259"/>
            <ac:spMk id="24" creationId="{A4213C18-B7C3-46A0-2840-BB65069E7C36}"/>
          </ac:spMkLst>
        </pc:spChg>
        <pc:picChg chg="mod">
          <ac:chgData name="ELİF KARABULUT" userId="b52c2c0d7e6d8196" providerId="LiveId" clId="{B1167ABA-A023-4505-8D2F-463C180E4901}" dt="2023-01-06T13:33:05.730" v="438" actId="1076"/>
          <ac:picMkLst>
            <pc:docMk/>
            <pc:sldMk cId="1069109263" sldId="259"/>
            <ac:picMk id="5" creationId="{CCB9796A-9E62-957D-132B-55AD5742E820}"/>
          </ac:picMkLst>
        </pc:picChg>
      </pc:sldChg>
      <pc:sldChg chg="addSp delSp modSp mod delAnim modAnim">
        <pc:chgData name="ELİF KARABULUT" userId="b52c2c0d7e6d8196" providerId="LiveId" clId="{B1167ABA-A023-4505-8D2F-463C180E4901}" dt="2023-01-06T13:28:07.258" v="281" actId="1076"/>
        <pc:sldMkLst>
          <pc:docMk/>
          <pc:sldMk cId="2751325303" sldId="261"/>
        </pc:sldMkLst>
        <pc:graphicFrameChg chg="del mod">
          <ac:chgData name="ELİF KARABULUT" userId="b52c2c0d7e6d8196" providerId="LiveId" clId="{B1167ABA-A023-4505-8D2F-463C180E4901}" dt="2023-01-06T13:20:33.011" v="3" actId="478"/>
          <ac:graphicFrameMkLst>
            <pc:docMk/>
            <pc:sldMk cId="2751325303" sldId="261"/>
            <ac:graphicFrameMk id="47" creationId="{5FC1095B-1A0D-6084-B4CB-80938E155721}"/>
          </ac:graphicFrameMkLst>
        </pc:graphicFrameChg>
        <pc:picChg chg="add mod">
          <ac:chgData name="ELİF KARABULUT" userId="b52c2c0d7e6d8196" providerId="LiveId" clId="{B1167ABA-A023-4505-8D2F-463C180E4901}" dt="2023-01-06T13:28:07.258" v="281" actId="1076"/>
          <ac:picMkLst>
            <pc:docMk/>
            <pc:sldMk cId="2751325303" sldId="261"/>
            <ac:picMk id="2" creationId="{FADF3490-0E9E-50CC-9D92-A9CEC521B4BE}"/>
          </ac:picMkLst>
        </pc:picChg>
        <pc:cxnChg chg="add mod">
          <ac:chgData name="ELİF KARABULUT" userId="b52c2c0d7e6d8196" providerId="LiveId" clId="{B1167ABA-A023-4505-8D2F-463C180E4901}" dt="2023-01-06T13:28:02.491" v="280"/>
          <ac:cxnSpMkLst>
            <pc:docMk/>
            <pc:sldMk cId="2751325303" sldId="261"/>
            <ac:cxnSpMk id="3" creationId="{124F11ED-0275-7D38-46C4-8F743405C7A9}"/>
          </ac:cxnSpMkLst>
        </pc:cxnChg>
        <pc:cxnChg chg="del">
          <ac:chgData name="ELİF KARABULUT" userId="b52c2c0d7e6d8196" providerId="LiveId" clId="{B1167ABA-A023-4505-8D2F-463C180E4901}" dt="2023-01-06T13:28:02.054" v="279" actId="478"/>
          <ac:cxnSpMkLst>
            <pc:docMk/>
            <pc:sldMk cId="2751325303" sldId="261"/>
            <ac:cxnSpMk id="29" creationId="{2E2A3BD5-9B30-3B10-8464-6D1BA5A485D3}"/>
          </ac:cxnSpMkLst>
        </pc:cxnChg>
      </pc:sldChg>
      <pc:sldChg chg="addSp delSp modSp mod modAnim">
        <pc:chgData name="ELİF KARABULUT" userId="b52c2c0d7e6d8196" providerId="LiveId" clId="{B1167ABA-A023-4505-8D2F-463C180E4901}" dt="2023-01-06T13:33:33.778" v="445" actId="1076"/>
        <pc:sldMkLst>
          <pc:docMk/>
          <pc:sldMk cId="2197005109" sldId="265"/>
        </pc:sldMkLst>
        <pc:spChg chg="add mod">
          <ac:chgData name="ELİF KARABULUT" userId="b52c2c0d7e6d8196" providerId="LiveId" clId="{B1167ABA-A023-4505-8D2F-463C180E4901}" dt="2023-01-06T13:25:49.322" v="249" actId="14861"/>
          <ac:spMkLst>
            <pc:docMk/>
            <pc:sldMk cId="2197005109" sldId="265"/>
            <ac:spMk id="2" creationId="{8EFC2961-9A5A-3F09-C821-7F54A2301DAC}"/>
          </ac:spMkLst>
        </pc:spChg>
        <pc:spChg chg="mod">
          <ac:chgData name="ELİF KARABULUT" userId="b52c2c0d7e6d8196" providerId="LiveId" clId="{B1167ABA-A023-4505-8D2F-463C180E4901}" dt="2023-01-06T13:30:16.606" v="416" actId="1076"/>
          <ac:spMkLst>
            <pc:docMk/>
            <pc:sldMk cId="2197005109" sldId="265"/>
            <ac:spMk id="14" creationId="{D91E8D4F-5C92-A922-50BB-A529E75283C5}"/>
          </ac:spMkLst>
        </pc:spChg>
        <pc:spChg chg="mod">
          <ac:chgData name="ELİF KARABULUT" userId="b52c2c0d7e6d8196" providerId="LiveId" clId="{B1167ABA-A023-4505-8D2F-463C180E4901}" dt="2023-01-06T13:33:33.778" v="445" actId="1076"/>
          <ac:spMkLst>
            <pc:docMk/>
            <pc:sldMk cId="2197005109" sldId="265"/>
            <ac:spMk id="15" creationId="{CA8F6875-7927-8416-9AC8-6D6FA1814683}"/>
          </ac:spMkLst>
        </pc:spChg>
        <pc:spChg chg="del mod">
          <ac:chgData name="ELİF KARABULUT" userId="b52c2c0d7e6d8196" providerId="LiveId" clId="{B1167ABA-A023-4505-8D2F-463C180E4901}" dt="2023-01-06T13:23:21.574" v="33" actId="478"/>
          <ac:spMkLst>
            <pc:docMk/>
            <pc:sldMk cId="2197005109" sldId="265"/>
            <ac:spMk id="17" creationId="{E7367CD0-4DD6-B4A1-DB6B-57627202F8A0}"/>
          </ac:spMkLst>
        </pc:spChg>
        <pc:spChg chg="mod">
          <ac:chgData name="ELİF KARABULUT" userId="b52c2c0d7e6d8196" providerId="LiveId" clId="{B1167ABA-A023-4505-8D2F-463C180E4901}" dt="2023-01-06T13:25:37.273" v="227" actId="1076"/>
          <ac:spMkLst>
            <pc:docMk/>
            <pc:sldMk cId="2197005109" sldId="265"/>
            <ac:spMk id="18" creationId="{9510BB29-1D04-31E6-5F48-8FA06D74BB5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C20AE2-176C-44D0-8217-F7A3984ABF53}" type="datetimeFigureOut">
              <a:rPr lang="tr-TR" smtClean="0"/>
              <a:t>6.01.2023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D856CD-795D-4706-82E9-49E501CC002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12069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34137257-DAEF-E391-9570-5B65A31E63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9D46695B-B33F-4D57-F256-B2BBB647A5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A052A1F8-8576-91B0-BACA-4B515AE9FB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85CF-2404-4EB2-B9B3-E0DF6FC18B71}" type="datetimeFigureOut">
              <a:rPr lang="tr-TR" smtClean="0"/>
              <a:t>6.01.2023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1CCE76CF-793E-266A-9A12-D84C5770D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F3E5380-3E34-DE92-30D7-12507BBEC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413FF-654B-4F9F-82A0-2D565273034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0016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B7C1D4A-DDEA-34D0-EE81-9F178C0C6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AC92D50-4D98-B8FC-8194-FB0B85D941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1AB3D1BB-530B-CF0C-0A1B-2A1CCCC6C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85CF-2404-4EB2-B9B3-E0DF6FC18B71}" type="datetimeFigureOut">
              <a:rPr lang="tr-TR" smtClean="0"/>
              <a:t>6.01.2023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915D4BEC-4EEC-2419-60C3-1C1C4F884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34E26C2E-F384-8F7C-F97D-355A068AF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413FF-654B-4F9F-82A0-2D565273034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44689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4CF8032-3BA3-7754-5018-16628C74E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D1985DFE-1AC0-95E0-F324-72023C54EF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7C50A5E5-FFB3-F317-00F8-5A9573EDD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85CF-2404-4EB2-B9B3-E0DF6FC18B71}" type="datetimeFigureOut">
              <a:rPr lang="tr-TR" smtClean="0"/>
              <a:t>6.01.2023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66FE6C35-2C4A-4D29-A1F2-EC4C4885D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83DD4F83-6559-6BBA-B59C-34908B6EC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413FF-654B-4F9F-82A0-2D565273034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68897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72E4824-F30C-8043-8C50-6D840A3C2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EB9EDF3C-1825-EBF9-0C15-AE96D9D80B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9358BF8F-8DB3-1A94-5062-E2137ECBB2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C26A86AB-47AE-4614-D296-1BB411392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85CF-2404-4EB2-B9B3-E0DF6FC18B71}" type="datetimeFigureOut">
              <a:rPr lang="tr-TR" smtClean="0"/>
              <a:t>6.01.2023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82AAD33C-6996-A062-C2A3-EAEAB9A4B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D82DAFD9-ACD3-85AC-2FEA-260789474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413FF-654B-4F9F-82A0-2D565273034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63466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F7A1E43-4162-25D7-31A1-E05218653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247D411E-B519-DE6A-5D47-C0F7E908CC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67A83575-6576-0CA4-E581-DC10A21E7F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AEE9FA06-4812-F176-1D49-10584EC896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A0EFC085-8E23-EA91-EE8F-07D800ABD9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4B45CB30-4213-F079-C8E5-F46548A449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85CF-2404-4EB2-B9B3-E0DF6FC18B71}" type="datetimeFigureOut">
              <a:rPr lang="tr-TR" smtClean="0"/>
              <a:t>6.01.2023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6D49AC15-974A-E6C3-2BDC-8D3E831B9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E585FC84-0E10-A508-85DB-6DDE0EB82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413FF-654B-4F9F-82A0-2D565273034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77912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CCCD942A-9FB3-7117-D659-4A1B21BF7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D18A07D5-AA9C-A02F-8F07-89DBC4553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85CF-2404-4EB2-B9B3-E0DF6FC18B71}" type="datetimeFigureOut">
              <a:rPr lang="tr-TR" smtClean="0"/>
              <a:t>6.01.2023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CC3D35CE-EF83-3BA1-DAF9-4863E1BA50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4B2EEE8B-1790-F549-803C-30CD75103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413FF-654B-4F9F-82A0-2D565273034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01737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0D4AAAC5-D46D-5FAE-13F2-882AD011B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85CF-2404-4EB2-B9B3-E0DF6FC18B71}" type="datetimeFigureOut">
              <a:rPr lang="tr-TR" smtClean="0"/>
              <a:t>6.01.2023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F2AEECE2-AB94-3E81-A0CC-D897D17FA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830C1CB4-CDFC-DEC8-D687-9360ABBC3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413FF-654B-4F9F-82A0-2D565273034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30714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9C5D1F9-FF8F-9A7F-EBBE-81377B768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4DBD840-204C-0648-9DAF-D6AEC3CFF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77746B17-F5F9-4F2F-56F0-3591F41183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E874A35C-AEF7-609E-D06B-CF5F545F3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85CF-2404-4EB2-B9B3-E0DF6FC18B71}" type="datetimeFigureOut">
              <a:rPr lang="tr-TR" smtClean="0"/>
              <a:t>6.01.2023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BC3AB8F5-E2C9-C5CA-9435-50B993645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636A118D-73D5-3CF1-756E-D7395FB5A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413FF-654B-4F9F-82A0-2D565273034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32659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20085F39-87BB-EE60-4E1A-ADAD62E9C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9E08D7FB-E42A-6FF7-567F-40AE62406A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45F69472-FC14-00AF-4A16-E66A751D8C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617C0FBC-01A9-3CC6-7E11-F7C49B8FF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85CF-2404-4EB2-B9B3-E0DF6FC18B71}" type="datetimeFigureOut">
              <a:rPr lang="tr-TR" smtClean="0"/>
              <a:t>6.01.2023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A7F9C4E7-E2DE-6C17-4344-FFE89A5D2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40609185-C875-750A-0779-58F4B5156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413FF-654B-4F9F-82A0-2D565273034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08502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66BD3D51-6936-0B41-C6EB-2CAA29383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7040E623-8BB8-0F2F-5397-D495B2B3BA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50AC5A47-B925-1FB6-7241-73D7F98F8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85CF-2404-4EB2-B9B3-E0DF6FC18B71}" type="datetimeFigureOut">
              <a:rPr lang="tr-TR" smtClean="0"/>
              <a:t>6.01.2023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70887DC-C552-BAB6-FE44-7CC64BA2E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3E2172C8-8BA3-E3BE-3723-F16AEAE1C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413FF-654B-4F9F-82A0-2D565273034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32178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334C5F68-E308-5E42-8025-7CA9549A0B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37548102-EF00-0B0D-B19B-DA74C8947B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CA5D488C-19FF-0185-9332-F9CC0795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85CF-2404-4EB2-B9B3-E0DF6FC18B71}" type="datetimeFigureOut">
              <a:rPr lang="tr-TR" smtClean="0"/>
              <a:t>6.01.2023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FF96C036-7252-861A-0AC7-03104F47A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ECE7880B-48E6-6AD0-00A0-C4E592219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413FF-654B-4F9F-82A0-2D565273034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50138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4DDBB7F5-EB81-21CA-AD0C-F0C453965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54B9F183-69B1-DEC3-9339-B117901240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6E96F70E-118F-8F54-511A-484C8277F5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9885CF-2404-4EB2-B9B3-E0DF6FC18B71}" type="datetimeFigureOut">
              <a:rPr lang="tr-TR" smtClean="0"/>
              <a:t>6.01.2023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1B62718D-64B3-A3D3-BD5E-9BF25E22FE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198E6829-8861-6EAB-5745-AB769D9CCD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413FF-654B-4F9F-82A0-2D565273034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30973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eb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web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eb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ebp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webp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8.webp"/><Relationship Id="rId7" Type="http://schemas.openxmlformats.org/officeDocument/2006/relationships/image" Target="../media/image13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webp"/><Relationship Id="rId4" Type="http://schemas.openxmlformats.org/officeDocument/2006/relationships/image" Target="../media/image2.png"/><Relationship Id="rId9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jpg"/><Relationship Id="rId2" Type="http://schemas.openxmlformats.org/officeDocument/2006/relationships/image" Target="../media/image8.web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ebp"/><Relationship Id="rId5" Type="http://schemas.openxmlformats.org/officeDocument/2006/relationships/image" Target="../media/image17.jpg"/><Relationship Id="rId4" Type="http://schemas.openxmlformats.org/officeDocument/2006/relationships/image" Target="../media/image16.web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eb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image" Target="../media/image22.png"/><Relationship Id="rId2" Type="http://schemas.openxmlformats.org/officeDocument/2006/relationships/image" Target="../media/image8.web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.png"/><Relationship Id="rId4" Type="http://schemas.openxmlformats.org/officeDocument/2006/relationships/image" Target="../media/image2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3.webp"/><Relationship Id="rId2" Type="http://schemas.openxmlformats.org/officeDocument/2006/relationships/image" Target="../media/image8.web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webp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web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>
            <a:extLst>
              <a:ext uri="{FF2B5EF4-FFF2-40B4-BE49-F238E27FC236}">
                <a16:creationId xmlns:a16="http://schemas.microsoft.com/office/drawing/2014/main" id="{6D80D42F-6558-7A0A-BF56-374871149E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37070" y="0"/>
            <a:ext cx="12192000" cy="6929719"/>
          </a:xfrm>
          <a:prstGeom prst="rect">
            <a:avLst/>
          </a:prstGeom>
        </p:spPr>
      </p:pic>
      <p:sp>
        <p:nvSpPr>
          <p:cNvPr id="14" name="Metin kutusu 13">
            <a:extLst>
              <a:ext uri="{FF2B5EF4-FFF2-40B4-BE49-F238E27FC236}">
                <a16:creationId xmlns:a16="http://schemas.microsoft.com/office/drawing/2014/main" id="{35BE0E8A-C11F-E826-A22A-9EB886A2B0C8}"/>
              </a:ext>
            </a:extLst>
          </p:cNvPr>
          <p:cNvSpPr txBox="1"/>
          <p:nvPr/>
        </p:nvSpPr>
        <p:spPr>
          <a:xfrm>
            <a:off x="8310688" y="4518343"/>
            <a:ext cx="3011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i="1" dirty="0">
                <a:solidFill>
                  <a:srgbClr val="29B9B5"/>
                </a:solidFill>
                <a:latin typeface="Bradley Hand ITC" panose="03070402050302030203" pitchFamily="66" charset="0"/>
                <a:cs typeface="Simple Bold Jut Out" panose="02010401010101010101" pitchFamily="2" charset="-78"/>
              </a:rPr>
              <a:t>LYNDAPHARMA</a:t>
            </a:r>
            <a:endParaRPr lang="tr-TR" sz="2000" i="1" dirty="0">
              <a:solidFill>
                <a:srgbClr val="29B9B5"/>
              </a:solidFill>
              <a:latin typeface="Bradley Hand ITC" panose="03070402050302030203" pitchFamily="66" charset="0"/>
              <a:cs typeface="Simple Bold Jut Out" panose="02010401010101010101" pitchFamily="2" charset="-78"/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C6918EE8-F550-7C7A-BF64-7246AFB0EC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10181" y="4272019"/>
            <a:ext cx="906851" cy="1015867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E1AFF403-D24E-9C13-C4A3-85FF8BC6C7F0}"/>
              </a:ext>
            </a:extLst>
          </p:cNvPr>
          <p:cNvSpPr/>
          <p:nvPr/>
        </p:nvSpPr>
        <p:spPr>
          <a:xfrm>
            <a:off x="5299500" y="3162748"/>
            <a:ext cx="3011189" cy="135559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Metin kutusu 2">
            <a:extLst>
              <a:ext uri="{FF2B5EF4-FFF2-40B4-BE49-F238E27FC236}">
                <a16:creationId xmlns:a16="http://schemas.microsoft.com/office/drawing/2014/main" id="{CAD03869-C8C7-14B6-E918-556914E1F0C1}"/>
              </a:ext>
            </a:extLst>
          </p:cNvPr>
          <p:cNvSpPr txBox="1"/>
          <p:nvPr/>
        </p:nvSpPr>
        <p:spPr>
          <a:xfrm>
            <a:off x="5148893" y="2811273"/>
            <a:ext cx="66630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8000" b="1" dirty="0">
                <a:solidFill>
                  <a:srgbClr val="DF4B46"/>
                </a:solidFill>
                <a:latin typeface="Broadway" panose="04040905080B02020502" pitchFamily="82" charset="0"/>
              </a:rPr>
              <a:t>L</a:t>
            </a:r>
            <a:r>
              <a:rPr lang="tr-TR" sz="8000" b="1" dirty="0">
                <a:solidFill>
                  <a:srgbClr val="E15451"/>
                </a:solidFill>
                <a:latin typeface="Broadway" panose="04040905080B02020502" pitchFamily="82" charset="0"/>
              </a:rPr>
              <a:t>Y</a:t>
            </a:r>
            <a:r>
              <a:rPr lang="tr-TR" sz="8000" b="1" dirty="0">
                <a:solidFill>
                  <a:srgbClr val="E3625F"/>
                </a:solidFill>
                <a:latin typeface="Broadway" panose="04040905080B02020502" pitchFamily="82" charset="0"/>
              </a:rPr>
              <a:t>N</a:t>
            </a:r>
            <a:r>
              <a:rPr lang="tr-TR" sz="8000" b="1" dirty="0">
                <a:solidFill>
                  <a:srgbClr val="E66F6C"/>
                </a:solidFill>
                <a:latin typeface="Broadway" panose="04040905080B02020502" pitchFamily="82" charset="0"/>
              </a:rPr>
              <a:t>D</a:t>
            </a:r>
            <a:r>
              <a:rPr lang="tr-TR" sz="8000" b="1" dirty="0">
                <a:solidFill>
                  <a:srgbClr val="E97E7B"/>
                </a:solidFill>
                <a:latin typeface="Broadway" panose="04040905080B02020502" pitchFamily="82" charset="0"/>
              </a:rPr>
              <a:t>A </a:t>
            </a:r>
            <a:r>
              <a:rPr lang="tr-TR" sz="8000" b="1" dirty="0">
                <a:solidFill>
                  <a:srgbClr val="EA8886"/>
                </a:solidFill>
                <a:latin typeface="Broadway" panose="04040905080B02020502" pitchFamily="82" charset="0"/>
              </a:rPr>
              <a:t>G</a:t>
            </a:r>
            <a:r>
              <a:rPr lang="tr-TR" sz="8000" b="1" dirty="0">
                <a:solidFill>
                  <a:srgbClr val="EB8F8D"/>
                </a:solidFill>
                <a:latin typeface="Broadway" panose="04040905080B02020502" pitchFamily="82" charset="0"/>
              </a:rPr>
              <a:t>E</a:t>
            </a:r>
            <a:r>
              <a:rPr lang="tr-TR" sz="8000" b="1" dirty="0">
                <a:solidFill>
                  <a:srgbClr val="EFA19F"/>
                </a:solidFill>
                <a:latin typeface="Broadway" panose="04040905080B02020502" pitchFamily="82" charset="0"/>
              </a:rPr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1644696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FA4F89E1-1E24-6AE6-BAF4-7F44BC294F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024" y="167320"/>
            <a:ext cx="9734060" cy="7040304"/>
          </a:xfrm>
          <a:prstGeom prst="rect">
            <a:avLst/>
          </a:prstGeom>
          <a:effectLst>
            <a:outerShdw blurRad="50800" dist="50800" dir="5400000" algn="ctr" rotWithShape="0">
              <a:schemeClr val="bg1"/>
            </a:outerShdw>
            <a:softEdge rad="431800"/>
          </a:effectLst>
        </p:spPr>
      </p:pic>
      <p:sp>
        <p:nvSpPr>
          <p:cNvPr id="12" name="Metin kutusu 11">
            <a:extLst>
              <a:ext uri="{FF2B5EF4-FFF2-40B4-BE49-F238E27FC236}">
                <a16:creationId xmlns:a16="http://schemas.microsoft.com/office/drawing/2014/main" id="{86CF9AC5-B42A-5FAC-D264-844C854965A0}"/>
              </a:ext>
            </a:extLst>
          </p:cNvPr>
          <p:cNvSpPr txBox="1"/>
          <p:nvPr/>
        </p:nvSpPr>
        <p:spPr>
          <a:xfrm>
            <a:off x="138188" y="1038337"/>
            <a:ext cx="5265920" cy="3235950"/>
          </a:xfrm>
          <a:prstGeom prst="rect">
            <a:avLst/>
          </a:prstGeom>
          <a:solidFill>
            <a:srgbClr val="EFA19F">
              <a:alpha val="50000"/>
            </a:srgbClr>
          </a:solidFill>
          <a:ln>
            <a:noFill/>
          </a:ln>
          <a:effectLst>
            <a:softEdge rad="6350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2000" dirty="0">
                <a:solidFill>
                  <a:srgbClr val="B93F38"/>
                </a:solidFill>
                <a:latin typeface="Century Gothic" panose="020B0502020202020204" pitchFamily="34" charset="0"/>
              </a:rPr>
              <a:t>Vulvovajinal patoloji menopoz döneminde olan ya da olmayan bütün kadınları etkiler.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2000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Özellikle </a:t>
            </a:r>
            <a:r>
              <a:rPr lang="tr-TR" sz="2000" dirty="0">
                <a:solidFill>
                  <a:schemeClr val="bg2">
                    <a:lumMod val="2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ilerleyen yaşla beraber, postmenopoz döneminde östrojen kaybına bağlı olarak vajinal sekresyonların içeriğinde ve miktarında azalmalar oluşur.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tr-TR" sz="2000" dirty="0">
              <a:solidFill>
                <a:schemeClr val="bg2">
                  <a:lumMod val="25000"/>
                </a:schemeClr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Metin kutusu 13">
            <a:extLst>
              <a:ext uri="{FF2B5EF4-FFF2-40B4-BE49-F238E27FC236}">
                <a16:creationId xmlns:a16="http://schemas.microsoft.com/office/drawing/2014/main" id="{DCE4D4CD-BF57-FC0D-3B0E-B4244CD40DE7}"/>
              </a:ext>
            </a:extLst>
          </p:cNvPr>
          <p:cNvSpPr txBox="1"/>
          <p:nvPr/>
        </p:nvSpPr>
        <p:spPr>
          <a:xfrm>
            <a:off x="3081826" y="187012"/>
            <a:ext cx="63290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dirty="0">
                <a:solidFill>
                  <a:srgbClr val="E0514E"/>
                </a:solidFill>
                <a:latin typeface="Century Gothic" panose="020B0502020202020204" pitchFamily="34" charset="0"/>
              </a:rPr>
              <a:t>VAJİNAL KURULUK</a:t>
            </a:r>
          </a:p>
        </p:txBody>
      </p:sp>
      <p:pic>
        <p:nvPicPr>
          <p:cNvPr id="15" name="Resim 14">
            <a:extLst>
              <a:ext uri="{FF2B5EF4-FFF2-40B4-BE49-F238E27FC236}">
                <a16:creationId xmlns:a16="http://schemas.microsoft.com/office/drawing/2014/main" id="{4C81E4A1-FBEA-1CF6-9010-49C987A976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79150">
            <a:off x="8737940" y="324920"/>
            <a:ext cx="3160873" cy="2363269"/>
          </a:xfrm>
          <a:prstGeom prst="rect">
            <a:avLst/>
          </a:prstGeom>
        </p:spPr>
      </p:pic>
      <p:sp>
        <p:nvSpPr>
          <p:cNvPr id="16" name="Metin kutusu 15">
            <a:extLst>
              <a:ext uri="{FF2B5EF4-FFF2-40B4-BE49-F238E27FC236}">
                <a16:creationId xmlns:a16="http://schemas.microsoft.com/office/drawing/2014/main" id="{1A6939B5-4DC0-8356-891C-FE7C57816872}"/>
              </a:ext>
            </a:extLst>
          </p:cNvPr>
          <p:cNvSpPr txBox="1"/>
          <p:nvPr/>
        </p:nvSpPr>
        <p:spPr>
          <a:xfrm>
            <a:off x="6705599" y="2841086"/>
            <a:ext cx="5226424" cy="1692771"/>
          </a:xfrm>
          <a:prstGeom prst="rect">
            <a:avLst/>
          </a:prstGeom>
          <a:solidFill>
            <a:srgbClr val="EFA19F">
              <a:alpha val="50000"/>
            </a:srgbClr>
          </a:solidFill>
          <a:ln>
            <a:noFill/>
          </a:ln>
          <a:effectLst>
            <a:softEdge rad="6350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2800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Oluşabilecek yan etkileri sebebiyle östrojen tedavisinin yerini lubrikantlar almıştır.</a:t>
            </a:r>
          </a:p>
          <a:p>
            <a:pPr algn="ctr"/>
            <a:endParaRPr lang="tr-TR" sz="2000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Metin kutusu 17">
            <a:extLst>
              <a:ext uri="{FF2B5EF4-FFF2-40B4-BE49-F238E27FC236}">
                <a16:creationId xmlns:a16="http://schemas.microsoft.com/office/drawing/2014/main" id="{04031694-7054-AFE1-F7EF-71591E33BDBF}"/>
              </a:ext>
            </a:extLst>
          </p:cNvPr>
          <p:cNvSpPr txBox="1"/>
          <p:nvPr/>
        </p:nvSpPr>
        <p:spPr>
          <a:xfrm>
            <a:off x="1193916" y="3608264"/>
            <a:ext cx="6172200" cy="3249736"/>
          </a:xfrm>
          <a:prstGeom prst="rect">
            <a:avLst/>
          </a:prstGeom>
          <a:solidFill>
            <a:srgbClr val="F2B5B4">
              <a:alpha val="50000"/>
            </a:srgbClr>
          </a:solidFill>
          <a:ln>
            <a:noFill/>
          </a:ln>
          <a:effectLst>
            <a:softEdge rad="63500"/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tr-TR" sz="1800" dirty="0">
              <a:solidFill>
                <a:schemeClr val="bg2">
                  <a:lumMod val="25000"/>
                </a:schemeClr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1800" dirty="0">
                <a:solidFill>
                  <a:schemeClr val="bg2">
                    <a:lumMod val="2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Vulva, kolajen ve adipoz doku kaybeder, suyu muhafaza edemez.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tr-TR" sz="1800" dirty="0">
              <a:solidFill>
                <a:schemeClr val="bg2">
                  <a:lumMod val="25000"/>
                </a:schemeClr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1800" dirty="0">
                <a:solidFill>
                  <a:schemeClr val="bg2">
                    <a:lumMod val="2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Vajinal yüzey zamanla hassaslaşır ve ülser oluşumuna zemin hazırlar.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tr-TR" sz="1800" dirty="0">
              <a:solidFill>
                <a:schemeClr val="bg2">
                  <a:lumMod val="25000"/>
                </a:schemeClr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1800" dirty="0">
                <a:solidFill>
                  <a:schemeClr val="bg2">
                    <a:lumMod val="2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Klitorisin koruyucu katmanının yapısı bozulur ve kolayca irrite olur.</a:t>
            </a:r>
          </a:p>
        </p:txBody>
      </p:sp>
    </p:spTree>
    <p:extLst>
      <p:ext uri="{BB962C8B-B14F-4D97-AF65-F5344CB8AC3E}">
        <p14:creationId xmlns:p14="http://schemas.microsoft.com/office/powerpoint/2010/main" val="1179414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CCB9796A-9E62-957D-132B-55AD5742E8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7" t="1045" r="886" b="1045"/>
          <a:stretch/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17" name="Metin kutusu 16">
            <a:extLst>
              <a:ext uri="{FF2B5EF4-FFF2-40B4-BE49-F238E27FC236}">
                <a16:creationId xmlns:a16="http://schemas.microsoft.com/office/drawing/2014/main" id="{D03960C3-2D77-FDF7-9D72-9925D366A8E2}"/>
              </a:ext>
            </a:extLst>
          </p:cNvPr>
          <p:cNvSpPr txBox="1"/>
          <p:nvPr/>
        </p:nvSpPr>
        <p:spPr>
          <a:xfrm>
            <a:off x="711212" y="1388770"/>
            <a:ext cx="3699423" cy="3565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SzPct val="150000"/>
              <a:buFont typeface="Wingdings" panose="05000000000000000000" pitchFamily="2" charset="2"/>
              <a:buChar char="ü"/>
            </a:pPr>
            <a:r>
              <a:rPr lang="tr-TR" sz="2000" dirty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CİLT VE MUKOZA MEMBRANI İLE MÜKEMMEL UYUM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SzPct val="150000"/>
              <a:buFont typeface="Wingdings" panose="05000000000000000000" pitchFamily="2" charset="2"/>
              <a:buChar char="ü"/>
            </a:pPr>
            <a:r>
              <a:rPr lang="tr-TR" sz="2000" dirty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 MOLEKÜLÜ BAĞLAYARAK NEMLENDİRİCİ ETKİ</a:t>
            </a:r>
            <a:endParaRPr lang="tr-TR" sz="2000" dirty="0">
              <a:solidFill>
                <a:schemeClr val="accent1">
                  <a:lumMod val="75000"/>
                </a:schemeClr>
              </a:solidFill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SzPct val="150000"/>
              <a:buFont typeface="Wingdings" panose="05000000000000000000" pitchFamily="2" charset="2"/>
              <a:buChar char="ü"/>
            </a:pPr>
            <a:r>
              <a:rPr lang="tr-TR" sz="2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BİTKİSEL GLİSERİN İLE CİLDİ NEMLENDİRME VE KURUMAYA KARŞI KORUMA</a:t>
            </a:r>
          </a:p>
        </p:txBody>
      </p:sp>
      <p:pic>
        <p:nvPicPr>
          <p:cNvPr id="22" name="Resim 21">
            <a:extLst>
              <a:ext uri="{FF2B5EF4-FFF2-40B4-BE49-F238E27FC236}">
                <a16:creationId xmlns:a16="http://schemas.microsoft.com/office/drawing/2014/main" id="{86F03239-1919-BFF4-84C4-B77C6AC50A5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18" t="53872" r="6902" b="12593"/>
          <a:stretch/>
        </p:blipFill>
        <p:spPr>
          <a:xfrm>
            <a:off x="5470372" y="5642225"/>
            <a:ext cx="1251255" cy="1104832"/>
          </a:xfrm>
          <a:prstGeom prst="rect">
            <a:avLst/>
          </a:prstGeom>
        </p:spPr>
      </p:pic>
      <p:sp>
        <p:nvSpPr>
          <p:cNvPr id="23" name="Oval 22">
            <a:extLst>
              <a:ext uri="{FF2B5EF4-FFF2-40B4-BE49-F238E27FC236}">
                <a16:creationId xmlns:a16="http://schemas.microsoft.com/office/drawing/2014/main" id="{66E472F1-4E6F-F9FF-465C-F0B61C170747}"/>
              </a:ext>
            </a:extLst>
          </p:cNvPr>
          <p:cNvSpPr/>
          <p:nvPr/>
        </p:nvSpPr>
        <p:spPr>
          <a:xfrm>
            <a:off x="86062" y="805083"/>
            <a:ext cx="4545106" cy="4535055"/>
          </a:xfrm>
          <a:prstGeom prst="ellipse">
            <a:avLst/>
          </a:prstGeom>
          <a:noFill/>
          <a:ln w="19050" cap="flat" cmpd="sng" algn="ctr">
            <a:solidFill>
              <a:srgbClr val="9EB2D6"/>
            </a:solidFill>
            <a:prstDash val="solid"/>
            <a:round/>
            <a:headEnd type="none" w="med" len="med"/>
            <a:tailEnd type="none" w="med" len="med"/>
          </a:ln>
          <a:effectLst>
            <a:outerShdw blurRad="101600" dist="228600" dir="2520000" algn="ctr" rotWithShape="0">
              <a:srgbClr val="000000">
                <a:alpha val="46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4" name="Metin kutusu 23">
            <a:extLst>
              <a:ext uri="{FF2B5EF4-FFF2-40B4-BE49-F238E27FC236}">
                <a16:creationId xmlns:a16="http://schemas.microsoft.com/office/drawing/2014/main" id="{A4213C18-B7C3-46A0-2840-BB65069E7C36}"/>
              </a:ext>
            </a:extLst>
          </p:cNvPr>
          <p:cNvSpPr txBox="1"/>
          <p:nvPr/>
        </p:nvSpPr>
        <p:spPr>
          <a:xfrm>
            <a:off x="7249955" y="918249"/>
            <a:ext cx="465415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tr-TR" sz="2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INGREDIENTS</a:t>
            </a:r>
          </a:p>
          <a:p>
            <a:pPr marL="1257300" lvl="2" indent="-342900">
              <a:buFont typeface="Courier New" panose="02070309020205020404" pitchFamily="49" charset="0"/>
              <a:buChar char="o"/>
            </a:pPr>
            <a:endParaRPr lang="tr-TR" sz="20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  <a:p>
            <a:pPr marL="1257300" lvl="2" indent="-342900">
              <a:buFont typeface="Courier New" panose="02070309020205020404" pitchFamily="49" charset="0"/>
              <a:buChar char="o"/>
            </a:pPr>
            <a:r>
              <a:rPr lang="tr-TR" sz="24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CARREGEENAN </a:t>
            </a:r>
          </a:p>
          <a:p>
            <a:pPr marL="1257300" lvl="2" indent="-342900">
              <a:buFont typeface="Courier New" panose="02070309020205020404" pitchFamily="49" charset="0"/>
              <a:buChar char="o"/>
            </a:pPr>
            <a:r>
              <a:rPr lang="tr-TR" sz="24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LACTIC ACID</a:t>
            </a:r>
          </a:p>
          <a:p>
            <a:pPr marL="1257300" lvl="2" indent="-342900">
              <a:buFont typeface="Courier New" panose="02070309020205020404" pitchFamily="49" charset="0"/>
              <a:buChar char="o"/>
            </a:pPr>
            <a:r>
              <a:rPr lang="tr-TR" sz="24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HYALURONIC ACID</a:t>
            </a:r>
          </a:p>
          <a:p>
            <a:pPr marL="1257300" lvl="2" indent="-342900">
              <a:buFont typeface="Courier New" panose="02070309020205020404" pitchFamily="49" charset="0"/>
              <a:buChar char="o"/>
            </a:pPr>
            <a:r>
              <a:rPr lang="tr-TR" sz="24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GLYCERIN</a:t>
            </a:r>
          </a:p>
          <a:p>
            <a:pPr marL="1257300" lvl="2" indent="-342900">
              <a:buFont typeface="Courier New" panose="02070309020205020404" pitchFamily="49" charset="0"/>
              <a:buChar char="o"/>
            </a:pPr>
            <a:r>
              <a:rPr lang="tr-TR" sz="24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PHENOXYETHANOL</a:t>
            </a:r>
          </a:p>
        </p:txBody>
      </p:sp>
      <p:sp>
        <p:nvSpPr>
          <p:cNvPr id="2" name="Bulut 1">
            <a:extLst>
              <a:ext uri="{FF2B5EF4-FFF2-40B4-BE49-F238E27FC236}">
                <a16:creationId xmlns:a16="http://schemas.microsoft.com/office/drawing/2014/main" id="{B5FAAFC3-C6AA-D4E6-1D41-B6CD49E88963}"/>
              </a:ext>
            </a:extLst>
          </p:cNvPr>
          <p:cNvSpPr/>
          <p:nvPr/>
        </p:nvSpPr>
        <p:spPr>
          <a:xfrm>
            <a:off x="7417295" y="466347"/>
            <a:ext cx="4607364" cy="3778705"/>
          </a:xfrm>
          <a:prstGeom prst="cloud">
            <a:avLst/>
          </a:prstGeom>
          <a:noFill/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101600" dist="152400" dir="21540000" algn="ctr" rotWithShape="0">
              <a:srgbClr val="000000">
                <a:alpha val="86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69109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5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375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F74D8861-6EE8-810A-A2F1-6E69893A10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40" t="76800" r="22763" b="10446"/>
          <a:stretch/>
        </p:blipFill>
        <p:spPr>
          <a:xfrm>
            <a:off x="11268364" y="6140310"/>
            <a:ext cx="766617" cy="528345"/>
          </a:xfrm>
          <a:prstGeom prst="rect">
            <a:avLst/>
          </a:prstGeom>
        </p:spPr>
      </p:pic>
      <p:sp>
        <p:nvSpPr>
          <p:cNvPr id="16" name="Akış Çizelgesi: İşlem 15">
            <a:extLst>
              <a:ext uri="{FF2B5EF4-FFF2-40B4-BE49-F238E27FC236}">
                <a16:creationId xmlns:a16="http://schemas.microsoft.com/office/drawing/2014/main" id="{C3C6F8DC-3B20-ED0B-BDCE-E995FF416978}"/>
              </a:ext>
            </a:extLst>
          </p:cNvPr>
          <p:cNvSpPr/>
          <p:nvPr/>
        </p:nvSpPr>
        <p:spPr>
          <a:xfrm>
            <a:off x="62752" y="107576"/>
            <a:ext cx="12039601" cy="6696636"/>
          </a:xfrm>
          <a:prstGeom prst="flowChartProcess">
            <a:avLst/>
          </a:prstGeom>
          <a:noFill/>
          <a:ln w="12700" cap="flat" cmpd="sng" algn="ctr">
            <a:solidFill>
              <a:srgbClr val="BB9C5B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cxnSp>
        <p:nvCxnSpPr>
          <p:cNvPr id="20" name="Düz Bağlayıcı 19">
            <a:extLst>
              <a:ext uri="{FF2B5EF4-FFF2-40B4-BE49-F238E27FC236}">
                <a16:creationId xmlns:a16="http://schemas.microsoft.com/office/drawing/2014/main" id="{4E2A8692-1EC2-3419-AAF4-1B55BC85EFD0}"/>
              </a:ext>
            </a:extLst>
          </p:cNvPr>
          <p:cNvCxnSpPr>
            <a:cxnSpLocks/>
          </p:cNvCxnSpPr>
          <p:nvPr/>
        </p:nvCxnSpPr>
        <p:spPr>
          <a:xfrm flipH="1">
            <a:off x="179294" y="6669198"/>
            <a:ext cx="7933765" cy="0"/>
          </a:xfrm>
          <a:prstGeom prst="line">
            <a:avLst/>
          </a:prstGeom>
          <a:ln>
            <a:solidFill>
              <a:srgbClr val="DDCC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Metin kutusu 24">
            <a:extLst>
              <a:ext uri="{FF2B5EF4-FFF2-40B4-BE49-F238E27FC236}">
                <a16:creationId xmlns:a16="http://schemas.microsoft.com/office/drawing/2014/main" id="{DBE44D38-FBFC-8E2F-E4DF-CA4C1013C04A}"/>
              </a:ext>
            </a:extLst>
          </p:cNvPr>
          <p:cNvSpPr txBox="1"/>
          <p:nvPr/>
        </p:nvSpPr>
        <p:spPr>
          <a:xfrm>
            <a:off x="4146176" y="302717"/>
            <a:ext cx="58496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dirty="0">
                <a:solidFill>
                  <a:srgbClr val="E0514E"/>
                </a:solidFill>
                <a:latin typeface="Century Gothic" panose="020B0502020202020204" pitchFamily="34" charset="0"/>
              </a:rPr>
              <a:t>CARRAGEENAN %1</a:t>
            </a:r>
          </a:p>
        </p:txBody>
      </p:sp>
      <p:pic>
        <p:nvPicPr>
          <p:cNvPr id="26" name="Resim 25">
            <a:extLst>
              <a:ext uri="{FF2B5EF4-FFF2-40B4-BE49-F238E27FC236}">
                <a16:creationId xmlns:a16="http://schemas.microsoft.com/office/drawing/2014/main" id="{31426F0A-9869-51B0-93B2-33A53A1A1E2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63974" r="63647" b="17306"/>
          <a:stretch/>
        </p:blipFill>
        <p:spPr>
          <a:xfrm>
            <a:off x="192741" y="330712"/>
            <a:ext cx="3029528" cy="1136073"/>
          </a:xfrm>
          <a:prstGeom prst="rect">
            <a:avLst/>
          </a:prstGeom>
        </p:spPr>
      </p:pic>
      <p:sp>
        <p:nvSpPr>
          <p:cNvPr id="28" name="Metin kutusu 27">
            <a:extLst>
              <a:ext uri="{FF2B5EF4-FFF2-40B4-BE49-F238E27FC236}">
                <a16:creationId xmlns:a16="http://schemas.microsoft.com/office/drawing/2014/main" id="{FD0AE041-4244-16A3-0E6B-D2FA3E39D235}"/>
              </a:ext>
            </a:extLst>
          </p:cNvPr>
          <p:cNvSpPr txBox="1"/>
          <p:nvPr/>
        </p:nvSpPr>
        <p:spPr>
          <a:xfrm>
            <a:off x="1372310" y="1160986"/>
            <a:ext cx="1827379" cy="4944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31" name="Metin kutusu 30">
            <a:extLst>
              <a:ext uri="{FF2B5EF4-FFF2-40B4-BE49-F238E27FC236}">
                <a16:creationId xmlns:a16="http://schemas.microsoft.com/office/drawing/2014/main" id="{DE439580-EAD5-15FB-D1DD-064F9053CAC9}"/>
              </a:ext>
            </a:extLst>
          </p:cNvPr>
          <p:cNvSpPr txBox="1"/>
          <p:nvPr/>
        </p:nvSpPr>
        <p:spPr>
          <a:xfrm>
            <a:off x="1594291" y="1070721"/>
            <a:ext cx="13739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>
                <a:solidFill>
                  <a:schemeClr val="bg2">
                    <a:lumMod val="25000"/>
                  </a:schemeClr>
                </a:solidFill>
                <a:latin typeface="Eras Light ITC" panose="020B0402030504020804" pitchFamily="34" charset="0"/>
              </a:rPr>
              <a:t>MASSAGE GEL</a:t>
            </a:r>
          </a:p>
        </p:txBody>
      </p:sp>
      <p:sp>
        <p:nvSpPr>
          <p:cNvPr id="33" name="Metin kutusu 32">
            <a:extLst>
              <a:ext uri="{FF2B5EF4-FFF2-40B4-BE49-F238E27FC236}">
                <a16:creationId xmlns:a16="http://schemas.microsoft.com/office/drawing/2014/main" id="{30D08596-CF16-9745-8F35-A86FB3AE0DC6}"/>
              </a:ext>
            </a:extLst>
          </p:cNvPr>
          <p:cNvSpPr txBox="1"/>
          <p:nvPr/>
        </p:nvSpPr>
        <p:spPr>
          <a:xfrm>
            <a:off x="516016" y="330712"/>
            <a:ext cx="1967345" cy="4248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34" name="Metin kutusu 33">
            <a:extLst>
              <a:ext uri="{FF2B5EF4-FFF2-40B4-BE49-F238E27FC236}">
                <a16:creationId xmlns:a16="http://schemas.microsoft.com/office/drawing/2014/main" id="{2E842521-152F-6259-BC52-7C94E5E937E5}"/>
              </a:ext>
            </a:extLst>
          </p:cNvPr>
          <p:cNvSpPr txBox="1"/>
          <p:nvPr/>
        </p:nvSpPr>
        <p:spPr>
          <a:xfrm>
            <a:off x="917523" y="504147"/>
            <a:ext cx="2064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>
                <a:solidFill>
                  <a:schemeClr val="bg2">
                    <a:lumMod val="25000"/>
                  </a:schemeClr>
                </a:solidFill>
                <a:latin typeface="Elephant" panose="02020904090505020303" pitchFamily="18" charset="0"/>
              </a:rPr>
              <a:t>LYNDA GEL</a:t>
            </a:r>
          </a:p>
        </p:txBody>
      </p:sp>
      <p:pic>
        <p:nvPicPr>
          <p:cNvPr id="35" name="Resim 34">
            <a:extLst>
              <a:ext uri="{FF2B5EF4-FFF2-40B4-BE49-F238E27FC236}">
                <a16:creationId xmlns:a16="http://schemas.microsoft.com/office/drawing/2014/main" id="{F69C0D8A-A4D5-6981-920F-9BEF1AD2DB4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15" b="32226"/>
          <a:stretch/>
        </p:blipFill>
        <p:spPr>
          <a:xfrm rot="5400000">
            <a:off x="1179373" y="1054732"/>
            <a:ext cx="583168" cy="307423"/>
          </a:xfrm>
          <a:prstGeom prst="rect">
            <a:avLst/>
          </a:prstGeom>
        </p:spPr>
      </p:pic>
      <p:pic>
        <p:nvPicPr>
          <p:cNvPr id="40" name="Resim 39">
            <a:extLst>
              <a:ext uri="{FF2B5EF4-FFF2-40B4-BE49-F238E27FC236}">
                <a16:creationId xmlns:a16="http://schemas.microsoft.com/office/drawing/2014/main" id="{B81CA5D9-26A2-F509-C0DD-314E622BCC0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30" t="16396" r="35109" b="11342"/>
          <a:stretch/>
        </p:blipFill>
        <p:spPr>
          <a:xfrm>
            <a:off x="97077" y="1806053"/>
            <a:ext cx="3061795" cy="3149664"/>
          </a:xfrm>
          <a:prstGeom prst="rect">
            <a:avLst/>
          </a:prstGeom>
        </p:spPr>
      </p:pic>
      <p:sp>
        <p:nvSpPr>
          <p:cNvPr id="41" name="Serbest Form: Şekil 40">
            <a:extLst>
              <a:ext uri="{FF2B5EF4-FFF2-40B4-BE49-F238E27FC236}">
                <a16:creationId xmlns:a16="http://schemas.microsoft.com/office/drawing/2014/main" id="{E46590CF-3409-0F0D-6DC1-2AF784E3B741}"/>
              </a:ext>
            </a:extLst>
          </p:cNvPr>
          <p:cNvSpPr/>
          <p:nvPr/>
        </p:nvSpPr>
        <p:spPr>
          <a:xfrm>
            <a:off x="76199" y="98340"/>
            <a:ext cx="12012706" cy="2577427"/>
          </a:xfrm>
          <a:custGeom>
            <a:avLst/>
            <a:gdLst>
              <a:gd name="connsiteX0" fmla="*/ 0 w 10659035"/>
              <a:gd name="connsiteY0" fmla="*/ 690282 h 1993635"/>
              <a:gd name="connsiteX1" fmla="*/ 5056094 w 10659035"/>
              <a:gd name="connsiteY1" fmla="*/ 1981200 h 1993635"/>
              <a:gd name="connsiteX2" fmla="*/ 10659035 w 10659035"/>
              <a:gd name="connsiteY2" fmla="*/ 0 h 1993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59035" h="1993635">
                <a:moveTo>
                  <a:pt x="0" y="690282"/>
                </a:moveTo>
                <a:cubicBezTo>
                  <a:pt x="1639794" y="1393264"/>
                  <a:pt x="3279588" y="2096247"/>
                  <a:pt x="5056094" y="1981200"/>
                </a:cubicBezTo>
                <a:cubicBezTo>
                  <a:pt x="6832600" y="1866153"/>
                  <a:pt x="9632576" y="222623"/>
                  <a:pt x="10659035" y="0"/>
                </a:cubicBezTo>
              </a:path>
            </a:pathLst>
          </a:custGeom>
          <a:noFill/>
          <a:ln w="3175">
            <a:solidFill>
              <a:srgbClr val="E051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2" name="Metin kutusu 41">
            <a:extLst>
              <a:ext uri="{FF2B5EF4-FFF2-40B4-BE49-F238E27FC236}">
                <a16:creationId xmlns:a16="http://schemas.microsoft.com/office/drawing/2014/main" id="{095188B3-C37F-3B3E-BDCA-1B4C157AE052}"/>
              </a:ext>
            </a:extLst>
          </p:cNvPr>
          <p:cNvSpPr txBox="1"/>
          <p:nvPr/>
        </p:nvSpPr>
        <p:spPr>
          <a:xfrm>
            <a:off x="680601" y="2628428"/>
            <a:ext cx="1827379" cy="923330"/>
          </a:xfrm>
          <a:prstGeom prst="rect">
            <a:avLst/>
          </a:prstGeom>
          <a:solidFill>
            <a:srgbClr val="FF694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r-TR" dirty="0">
                <a:latin typeface="Century Gothic" panose="020B0502020202020204" pitchFamily="34" charset="0"/>
              </a:rPr>
              <a:t>MİKROBİSİD</a:t>
            </a:r>
          </a:p>
          <a:p>
            <a:r>
              <a:rPr lang="tr-TR" dirty="0">
                <a:latin typeface="Century Gothic" panose="020B0502020202020204" pitchFamily="34" charset="0"/>
              </a:rPr>
              <a:t>MUKOADHEZİV</a:t>
            </a:r>
          </a:p>
          <a:p>
            <a:r>
              <a:rPr lang="tr-TR" dirty="0">
                <a:latin typeface="Century Gothic" panose="020B0502020202020204" pitchFamily="34" charset="0"/>
              </a:rPr>
              <a:t>KORUYUCU</a:t>
            </a:r>
          </a:p>
        </p:txBody>
      </p:sp>
      <p:sp>
        <p:nvSpPr>
          <p:cNvPr id="43" name="Metin kutusu 42">
            <a:extLst>
              <a:ext uri="{FF2B5EF4-FFF2-40B4-BE49-F238E27FC236}">
                <a16:creationId xmlns:a16="http://schemas.microsoft.com/office/drawing/2014/main" id="{AAA28BA4-EE6E-4AAC-B1C6-237F9FFC0F84}"/>
              </a:ext>
            </a:extLst>
          </p:cNvPr>
          <p:cNvSpPr txBox="1"/>
          <p:nvPr/>
        </p:nvSpPr>
        <p:spPr>
          <a:xfrm>
            <a:off x="4270703" y="1044143"/>
            <a:ext cx="4852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0" i="0" dirty="0">
                <a:solidFill>
                  <a:schemeClr val="bg2">
                    <a:lumMod val="25000"/>
                  </a:schemeClr>
                </a:solidFill>
                <a:effectLst/>
                <a:latin typeface="Century Gothic" panose="020B0502020202020204" pitchFamily="34" charset="0"/>
              </a:rPr>
              <a:t>Yenilebilir kırmızı deniz yosunlarından ekstrakte edilen bir doğal lineer sülfatlanmış polisakkarit ailesidir</a:t>
            </a:r>
            <a:r>
              <a:rPr lang="tr-TR" b="0" i="0" dirty="0">
                <a:solidFill>
                  <a:schemeClr val="bg2">
                    <a:lumMod val="25000"/>
                  </a:schemeClr>
                </a:solidFill>
                <a:effectLst/>
                <a:latin typeface="Century Gothic" panose="020B0502020202020204" pitchFamily="34" charset="0"/>
              </a:rPr>
              <a:t>.</a:t>
            </a:r>
            <a:endParaRPr lang="tr-TR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44" name="Metin kutusu 43">
            <a:extLst>
              <a:ext uri="{FF2B5EF4-FFF2-40B4-BE49-F238E27FC236}">
                <a16:creationId xmlns:a16="http://schemas.microsoft.com/office/drawing/2014/main" id="{09979284-1C61-1295-AAF2-0051DFB0629E}"/>
              </a:ext>
            </a:extLst>
          </p:cNvPr>
          <p:cNvSpPr txBox="1"/>
          <p:nvPr/>
        </p:nvSpPr>
        <p:spPr>
          <a:xfrm>
            <a:off x="3612466" y="2168970"/>
            <a:ext cx="34449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dirty="0">
                <a:solidFill>
                  <a:srgbClr val="3B3938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Sülfatlanmış polisakkarit Carrageenan kayganlaştırıcı olarak kullanıldığında </a:t>
            </a:r>
            <a:r>
              <a:rPr lang="tr-TR" sz="2000" dirty="0">
                <a:solidFill>
                  <a:srgbClr val="FF694E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cinsel yolla bulaşan hastalıkları engeller.</a:t>
            </a:r>
            <a:endParaRPr lang="tr-TR" sz="2000" dirty="0">
              <a:solidFill>
                <a:srgbClr val="FF694E"/>
              </a:solidFill>
              <a:latin typeface="Century Gothic" panose="020B0502020202020204" pitchFamily="34" charset="0"/>
            </a:endParaRPr>
          </a:p>
        </p:txBody>
      </p:sp>
      <p:sp>
        <p:nvSpPr>
          <p:cNvPr id="45" name="Metin kutusu 44">
            <a:extLst>
              <a:ext uri="{FF2B5EF4-FFF2-40B4-BE49-F238E27FC236}">
                <a16:creationId xmlns:a16="http://schemas.microsoft.com/office/drawing/2014/main" id="{B8283856-24A2-7038-C2DB-E160F849D5A7}"/>
              </a:ext>
            </a:extLst>
          </p:cNvPr>
          <p:cNvSpPr txBox="1"/>
          <p:nvPr/>
        </p:nvSpPr>
        <p:spPr>
          <a:xfrm>
            <a:off x="8105874" y="2063310"/>
            <a:ext cx="3846868" cy="2042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2000" dirty="0">
                <a:solidFill>
                  <a:srgbClr val="3B3938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Karışımın içindeki polisakkaritler hidratlanmaya başlar ve intermoleküler düzeyde diğer polisakkaritlerle etkileşime girerek viskoziteyi artırır.</a:t>
            </a:r>
            <a:endParaRPr lang="tr-TR" sz="20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6" name="Metin kutusu 45">
            <a:extLst>
              <a:ext uri="{FF2B5EF4-FFF2-40B4-BE49-F238E27FC236}">
                <a16:creationId xmlns:a16="http://schemas.microsoft.com/office/drawing/2014/main" id="{4EB204C1-138D-F2BB-3712-799D7C482EB5}"/>
              </a:ext>
            </a:extLst>
          </p:cNvPr>
          <p:cNvSpPr txBox="1"/>
          <p:nvPr/>
        </p:nvSpPr>
        <p:spPr>
          <a:xfrm>
            <a:off x="2381024" y="4210147"/>
            <a:ext cx="6205422" cy="2523768"/>
          </a:xfrm>
          <a:prstGeom prst="rect">
            <a:avLst/>
          </a:prstGeom>
          <a:solidFill>
            <a:srgbClr val="F2B5B4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r-TR" sz="2800" dirty="0">
                <a:solidFill>
                  <a:srgbClr val="3B3938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Carrageenan bazlı </a:t>
            </a:r>
            <a:r>
              <a:rPr lang="tr-TR" sz="2800" dirty="0">
                <a:solidFill>
                  <a:schemeClr val="bg2">
                    <a:lumMod val="25000"/>
                  </a:schemeClr>
                </a:solidFill>
                <a:latin typeface="Elephant" panose="02020904090505020303" pitchFamily="18" charset="0"/>
              </a:rPr>
              <a:t>LYNDA GEL</a:t>
            </a:r>
          </a:p>
          <a:p>
            <a:pPr algn="ctr"/>
            <a:r>
              <a:rPr lang="tr-TR" sz="2800" dirty="0">
                <a:solidFill>
                  <a:srgbClr val="3B3938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kullanımı vajinal kuruluğun zamanla düzelmesini ve olası enfeksiyonların engellenmesini sağlar.</a:t>
            </a:r>
          </a:p>
          <a:p>
            <a:endParaRPr lang="tr-TR" dirty="0"/>
          </a:p>
        </p:txBody>
      </p:sp>
      <p:cxnSp>
        <p:nvCxnSpPr>
          <p:cNvPr id="49" name="Düz Bağlayıcı 48">
            <a:extLst>
              <a:ext uri="{FF2B5EF4-FFF2-40B4-BE49-F238E27FC236}">
                <a16:creationId xmlns:a16="http://schemas.microsoft.com/office/drawing/2014/main" id="{7F6184D5-5606-83B0-9ADF-86B33D674F4F}"/>
              </a:ext>
            </a:extLst>
          </p:cNvPr>
          <p:cNvCxnSpPr/>
          <p:nvPr/>
        </p:nvCxnSpPr>
        <p:spPr>
          <a:xfrm flipH="1">
            <a:off x="2157912" y="3925836"/>
            <a:ext cx="785308" cy="805027"/>
          </a:xfrm>
          <a:prstGeom prst="line">
            <a:avLst/>
          </a:prstGeom>
          <a:ln>
            <a:solidFill>
              <a:srgbClr val="B93F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Düz Bağlayıcı 49">
            <a:extLst>
              <a:ext uri="{FF2B5EF4-FFF2-40B4-BE49-F238E27FC236}">
                <a16:creationId xmlns:a16="http://schemas.microsoft.com/office/drawing/2014/main" id="{9B40DF03-343E-7208-631B-E2EAA031B697}"/>
              </a:ext>
            </a:extLst>
          </p:cNvPr>
          <p:cNvCxnSpPr/>
          <p:nvPr/>
        </p:nvCxnSpPr>
        <p:spPr>
          <a:xfrm flipH="1">
            <a:off x="2281245" y="4028021"/>
            <a:ext cx="785308" cy="805027"/>
          </a:xfrm>
          <a:prstGeom prst="line">
            <a:avLst/>
          </a:prstGeom>
          <a:ln>
            <a:solidFill>
              <a:srgbClr val="B93F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Düz Bağlayıcı 50">
            <a:extLst>
              <a:ext uri="{FF2B5EF4-FFF2-40B4-BE49-F238E27FC236}">
                <a16:creationId xmlns:a16="http://schemas.microsoft.com/office/drawing/2014/main" id="{2018CD7B-0C4E-1277-5065-4B842B0D1E0E}"/>
              </a:ext>
            </a:extLst>
          </p:cNvPr>
          <p:cNvCxnSpPr/>
          <p:nvPr/>
        </p:nvCxnSpPr>
        <p:spPr>
          <a:xfrm flipH="1">
            <a:off x="7942588" y="5856598"/>
            <a:ext cx="785308" cy="805027"/>
          </a:xfrm>
          <a:prstGeom prst="line">
            <a:avLst/>
          </a:prstGeom>
          <a:ln>
            <a:solidFill>
              <a:srgbClr val="B93F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Düz Bağlayıcı 51">
            <a:extLst>
              <a:ext uri="{FF2B5EF4-FFF2-40B4-BE49-F238E27FC236}">
                <a16:creationId xmlns:a16="http://schemas.microsoft.com/office/drawing/2014/main" id="{1BC627E7-4705-BCA4-6F50-2EB79208BA38}"/>
              </a:ext>
            </a:extLst>
          </p:cNvPr>
          <p:cNvCxnSpPr/>
          <p:nvPr/>
        </p:nvCxnSpPr>
        <p:spPr>
          <a:xfrm flipH="1">
            <a:off x="8081571" y="5955650"/>
            <a:ext cx="785308" cy="805027"/>
          </a:xfrm>
          <a:prstGeom prst="line">
            <a:avLst/>
          </a:prstGeom>
          <a:ln>
            <a:solidFill>
              <a:srgbClr val="B93F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Metin kutusu 52">
            <a:extLst>
              <a:ext uri="{FF2B5EF4-FFF2-40B4-BE49-F238E27FC236}">
                <a16:creationId xmlns:a16="http://schemas.microsoft.com/office/drawing/2014/main" id="{B159EA18-79A0-D986-1596-744E266AD18A}"/>
              </a:ext>
            </a:extLst>
          </p:cNvPr>
          <p:cNvSpPr txBox="1"/>
          <p:nvPr/>
        </p:nvSpPr>
        <p:spPr>
          <a:xfrm>
            <a:off x="8853351" y="4622748"/>
            <a:ext cx="33723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>
                <a:solidFill>
                  <a:srgbClr val="3B3938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Başlangıçta yüksek viskoziteye sahiptir, cinsel aktivite sırasında kayma gerilimi oluştukça viskozitesi azalarak etki gösterir.</a:t>
            </a:r>
            <a:endParaRPr lang="tr-TR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tr-TR" dirty="0"/>
          </a:p>
        </p:txBody>
      </p:sp>
      <p:pic>
        <p:nvPicPr>
          <p:cNvPr id="2" name="Resim 1">
            <a:extLst>
              <a:ext uri="{FF2B5EF4-FFF2-40B4-BE49-F238E27FC236}">
                <a16:creationId xmlns:a16="http://schemas.microsoft.com/office/drawing/2014/main" id="{FADF3490-0E9E-50CC-9D92-A9CEC521B4B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70" t="20936" r="53824" b="22427"/>
          <a:stretch/>
        </p:blipFill>
        <p:spPr>
          <a:xfrm>
            <a:off x="2870801" y="649906"/>
            <a:ext cx="1095437" cy="1058305"/>
          </a:xfrm>
          <a:prstGeom prst="rect">
            <a:avLst/>
          </a:prstGeom>
        </p:spPr>
      </p:pic>
      <p:cxnSp>
        <p:nvCxnSpPr>
          <p:cNvPr id="3" name="Bağlayıcı: Eğri 2">
            <a:extLst>
              <a:ext uri="{FF2B5EF4-FFF2-40B4-BE49-F238E27FC236}">
                <a16:creationId xmlns:a16="http://schemas.microsoft.com/office/drawing/2014/main" id="{124F11ED-0275-7D38-46C4-8F743405C7A9}"/>
              </a:ext>
            </a:extLst>
          </p:cNvPr>
          <p:cNvCxnSpPr>
            <a:cxnSpLocks/>
          </p:cNvCxnSpPr>
          <p:nvPr/>
        </p:nvCxnSpPr>
        <p:spPr>
          <a:xfrm>
            <a:off x="62752" y="1056861"/>
            <a:ext cx="12192000" cy="5771536"/>
          </a:xfrm>
          <a:prstGeom prst="curvedConnector3">
            <a:avLst>
              <a:gd name="adj1" fmla="val 50000"/>
            </a:avLst>
          </a:prstGeom>
          <a:ln w="3175">
            <a:solidFill>
              <a:srgbClr val="D0B9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1325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E8F69DAD-12FD-83F7-B3C3-0E6F567A382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40" t="76800" r="22763" b="10446"/>
          <a:stretch/>
        </p:blipFill>
        <p:spPr>
          <a:xfrm>
            <a:off x="11268364" y="6140310"/>
            <a:ext cx="766617" cy="528345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0AF32719-D3C4-8AE3-832F-8CC526820FE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63974" r="63647" b="17306"/>
          <a:stretch/>
        </p:blipFill>
        <p:spPr>
          <a:xfrm>
            <a:off x="42581" y="282246"/>
            <a:ext cx="2809893" cy="1053710"/>
          </a:xfrm>
          <a:prstGeom prst="rect">
            <a:avLst/>
          </a:prstGeom>
        </p:spPr>
      </p:pic>
      <p:sp>
        <p:nvSpPr>
          <p:cNvPr id="7" name="Metin kutusu 6">
            <a:extLst>
              <a:ext uri="{FF2B5EF4-FFF2-40B4-BE49-F238E27FC236}">
                <a16:creationId xmlns:a16="http://schemas.microsoft.com/office/drawing/2014/main" id="{BAFDA32C-D50C-1048-4A9C-053F382C1C7C}"/>
              </a:ext>
            </a:extLst>
          </p:cNvPr>
          <p:cNvSpPr txBox="1"/>
          <p:nvPr/>
        </p:nvSpPr>
        <p:spPr>
          <a:xfrm>
            <a:off x="130363" y="213766"/>
            <a:ext cx="1967345" cy="4248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8" name="Metin kutusu 7">
            <a:extLst>
              <a:ext uri="{FF2B5EF4-FFF2-40B4-BE49-F238E27FC236}">
                <a16:creationId xmlns:a16="http://schemas.microsoft.com/office/drawing/2014/main" id="{DFA45928-0E72-3E1F-D995-4C02DBD8B26C}"/>
              </a:ext>
            </a:extLst>
          </p:cNvPr>
          <p:cNvSpPr txBox="1"/>
          <p:nvPr/>
        </p:nvSpPr>
        <p:spPr>
          <a:xfrm>
            <a:off x="716430" y="426202"/>
            <a:ext cx="2064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>
                <a:solidFill>
                  <a:schemeClr val="bg2">
                    <a:lumMod val="25000"/>
                  </a:schemeClr>
                </a:solidFill>
                <a:latin typeface="Elephant" panose="02020904090505020303" pitchFamily="18" charset="0"/>
              </a:rPr>
              <a:t>LYNDA GEL</a:t>
            </a:r>
          </a:p>
        </p:txBody>
      </p:sp>
      <p:sp>
        <p:nvSpPr>
          <p:cNvPr id="9" name="Metin kutusu 8">
            <a:extLst>
              <a:ext uri="{FF2B5EF4-FFF2-40B4-BE49-F238E27FC236}">
                <a16:creationId xmlns:a16="http://schemas.microsoft.com/office/drawing/2014/main" id="{0EB6DBCC-D78A-F4E4-83C8-7D9D9D3E0718}"/>
              </a:ext>
            </a:extLst>
          </p:cNvPr>
          <p:cNvSpPr txBox="1"/>
          <p:nvPr/>
        </p:nvSpPr>
        <p:spPr>
          <a:xfrm>
            <a:off x="1114034" y="1035319"/>
            <a:ext cx="1738439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10" name="Metin kutusu 9">
            <a:extLst>
              <a:ext uri="{FF2B5EF4-FFF2-40B4-BE49-F238E27FC236}">
                <a16:creationId xmlns:a16="http://schemas.microsoft.com/office/drawing/2014/main" id="{0C57BCDF-982E-B75F-2C3C-66CF2E9C2676}"/>
              </a:ext>
            </a:extLst>
          </p:cNvPr>
          <p:cNvSpPr txBox="1"/>
          <p:nvPr/>
        </p:nvSpPr>
        <p:spPr>
          <a:xfrm>
            <a:off x="1296299" y="994183"/>
            <a:ext cx="13739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>
                <a:solidFill>
                  <a:schemeClr val="bg2">
                    <a:lumMod val="25000"/>
                  </a:schemeClr>
                </a:solidFill>
                <a:latin typeface="Eras Light ITC" panose="020B0402030504020804" pitchFamily="34" charset="0"/>
              </a:rPr>
              <a:t>MASSAGE GEL</a:t>
            </a:r>
          </a:p>
        </p:txBody>
      </p:sp>
      <p:sp>
        <p:nvSpPr>
          <p:cNvPr id="12" name="Serbest Form: Şekil 11">
            <a:extLst>
              <a:ext uri="{FF2B5EF4-FFF2-40B4-BE49-F238E27FC236}">
                <a16:creationId xmlns:a16="http://schemas.microsoft.com/office/drawing/2014/main" id="{04F42A4C-92FC-1C74-27C6-1D10A1A8138E}"/>
              </a:ext>
            </a:extLst>
          </p:cNvPr>
          <p:cNvSpPr/>
          <p:nvPr/>
        </p:nvSpPr>
        <p:spPr>
          <a:xfrm>
            <a:off x="76199" y="98340"/>
            <a:ext cx="12012706" cy="2577427"/>
          </a:xfrm>
          <a:custGeom>
            <a:avLst/>
            <a:gdLst>
              <a:gd name="connsiteX0" fmla="*/ 0 w 10659035"/>
              <a:gd name="connsiteY0" fmla="*/ 690282 h 1993635"/>
              <a:gd name="connsiteX1" fmla="*/ 5056094 w 10659035"/>
              <a:gd name="connsiteY1" fmla="*/ 1981200 h 1993635"/>
              <a:gd name="connsiteX2" fmla="*/ 10659035 w 10659035"/>
              <a:gd name="connsiteY2" fmla="*/ 0 h 1993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659035" h="1993635">
                <a:moveTo>
                  <a:pt x="0" y="690282"/>
                </a:moveTo>
                <a:cubicBezTo>
                  <a:pt x="1639794" y="1393264"/>
                  <a:pt x="3279588" y="2096247"/>
                  <a:pt x="5056094" y="1981200"/>
                </a:cubicBezTo>
                <a:cubicBezTo>
                  <a:pt x="6832600" y="1866153"/>
                  <a:pt x="9632576" y="222623"/>
                  <a:pt x="10659035" y="0"/>
                </a:cubicBezTo>
              </a:path>
            </a:pathLst>
          </a:custGeom>
          <a:noFill/>
          <a:ln w="3175">
            <a:solidFill>
              <a:srgbClr val="E051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cxnSp>
        <p:nvCxnSpPr>
          <p:cNvPr id="13" name="Düz Bağlayıcı 12">
            <a:extLst>
              <a:ext uri="{FF2B5EF4-FFF2-40B4-BE49-F238E27FC236}">
                <a16:creationId xmlns:a16="http://schemas.microsoft.com/office/drawing/2014/main" id="{3D5D60A4-AE59-D25A-9E6C-8336ED4A17B7}"/>
              </a:ext>
            </a:extLst>
          </p:cNvPr>
          <p:cNvCxnSpPr>
            <a:cxnSpLocks/>
          </p:cNvCxnSpPr>
          <p:nvPr/>
        </p:nvCxnSpPr>
        <p:spPr>
          <a:xfrm flipH="1">
            <a:off x="179294" y="6669198"/>
            <a:ext cx="7933765" cy="0"/>
          </a:xfrm>
          <a:prstGeom prst="line">
            <a:avLst/>
          </a:prstGeom>
          <a:ln>
            <a:solidFill>
              <a:srgbClr val="DDCC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Akış Çizelgesi: İşlem 13">
            <a:extLst>
              <a:ext uri="{FF2B5EF4-FFF2-40B4-BE49-F238E27FC236}">
                <a16:creationId xmlns:a16="http://schemas.microsoft.com/office/drawing/2014/main" id="{C9104F27-053A-FFEB-4FAE-E6C6E5F1BD17}"/>
              </a:ext>
            </a:extLst>
          </p:cNvPr>
          <p:cNvSpPr/>
          <p:nvPr/>
        </p:nvSpPr>
        <p:spPr>
          <a:xfrm>
            <a:off x="76199" y="80410"/>
            <a:ext cx="12039601" cy="6696636"/>
          </a:xfrm>
          <a:prstGeom prst="flowChartProcess">
            <a:avLst/>
          </a:prstGeom>
          <a:noFill/>
          <a:ln w="12700" cap="flat" cmpd="sng" algn="ctr">
            <a:solidFill>
              <a:srgbClr val="BB9C5B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6" name="Resim 15">
            <a:extLst>
              <a:ext uri="{FF2B5EF4-FFF2-40B4-BE49-F238E27FC236}">
                <a16:creationId xmlns:a16="http://schemas.microsoft.com/office/drawing/2014/main" id="{9F0A1794-A153-E2C4-AC35-13EDDE28C85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15" b="32226"/>
          <a:stretch/>
        </p:blipFill>
        <p:spPr>
          <a:xfrm rot="5400000">
            <a:off x="913582" y="966981"/>
            <a:ext cx="583168" cy="307423"/>
          </a:xfrm>
          <a:prstGeom prst="rect">
            <a:avLst/>
          </a:prstGeom>
        </p:spPr>
      </p:pic>
      <p:sp>
        <p:nvSpPr>
          <p:cNvPr id="17" name="Metin kutusu 16">
            <a:extLst>
              <a:ext uri="{FF2B5EF4-FFF2-40B4-BE49-F238E27FC236}">
                <a16:creationId xmlns:a16="http://schemas.microsoft.com/office/drawing/2014/main" id="{3F851470-7296-3025-2A76-C438D4086967}"/>
              </a:ext>
            </a:extLst>
          </p:cNvPr>
          <p:cNvSpPr txBox="1"/>
          <p:nvPr/>
        </p:nvSpPr>
        <p:spPr>
          <a:xfrm>
            <a:off x="2574454" y="292218"/>
            <a:ext cx="9617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>
                <a:solidFill>
                  <a:srgbClr val="E0514E"/>
                </a:solidFill>
                <a:latin typeface="Century Gothic" panose="020B0502020202020204" pitchFamily="34" charset="0"/>
              </a:rPr>
              <a:t>CARRAGEENAN VE CİNSEL YOLLA BULAŞAN HASTALIKLAR (STI)</a:t>
            </a:r>
          </a:p>
        </p:txBody>
      </p:sp>
      <p:pic>
        <p:nvPicPr>
          <p:cNvPr id="19" name="Resim 18">
            <a:extLst>
              <a:ext uri="{FF2B5EF4-FFF2-40B4-BE49-F238E27FC236}">
                <a16:creationId xmlns:a16="http://schemas.microsoft.com/office/drawing/2014/main" id="{CB420C58-5D5C-5826-7850-DD8DD198FB3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6" t="7319" r="22534" b="7975"/>
          <a:stretch/>
        </p:blipFill>
        <p:spPr>
          <a:xfrm>
            <a:off x="179294" y="1799876"/>
            <a:ext cx="1359050" cy="1308705"/>
          </a:xfrm>
          <a:prstGeom prst="ellipse">
            <a:avLst/>
          </a:prstGeom>
          <a:ln w="63500" cap="rnd">
            <a:solidFill>
              <a:srgbClr val="333333">
                <a:alpha val="44000"/>
              </a:srgbClr>
            </a:solidFill>
          </a:ln>
          <a:effectLst>
            <a:outerShdw blurRad="469900" dist="292100" dir="5400000" sx="-80000" sy="-18000" rotWithShape="0">
              <a:srgbClr val="000000">
                <a:alpha val="37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0" name="Metin kutusu 19">
            <a:extLst>
              <a:ext uri="{FF2B5EF4-FFF2-40B4-BE49-F238E27FC236}">
                <a16:creationId xmlns:a16="http://schemas.microsoft.com/office/drawing/2014/main" id="{74E73A6B-BC5E-5DAE-171D-CADFFF32EB3A}"/>
              </a:ext>
            </a:extLst>
          </p:cNvPr>
          <p:cNvSpPr txBox="1"/>
          <p:nvPr/>
        </p:nvSpPr>
        <p:spPr>
          <a:xfrm>
            <a:off x="453615" y="3108581"/>
            <a:ext cx="10327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dirty="0">
                <a:solidFill>
                  <a:srgbClr val="B93F38"/>
                </a:solidFill>
                <a:latin typeface="Century Gothic" panose="020B0502020202020204" pitchFamily="34" charset="0"/>
              </a:rPr>
              <a:t>HPV</a:t>
            </a:r>
            <a:endParaRPr lang="tr-TR" dirty="0">
              <a:solidFill>
                <a:srgbClr val="B93F38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2" name="Resim 21">
            <a:extLst>
              <a:ext uri="{FF2B5EF4-FFF2-40B4-BE49-F238E27FC236}">
                <a16:creationId xmlns:a16="http://schemas.microsoft.com/office/drawing/2014/main" id="{4537A85C-5784-D1C6-F7B3-B472D31DC7B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1" t="10531" r="22825" b="8364"/>
          <a:stretch/>
        </p:blipFill>
        <p:spPr>
          <a:xfrm>
            <a:off x="1748593" y="1442421"/>
            <a:ext cx="1280828" cy="1233346"/>
          </a:xfrm>
          <a:prstGeom prst="ellipse">
            <a:avLst/>
          </a:prstGeom>
          <a:ln w="63500" cap="rnd">
            <a:solidFill>
              <a:srgbClr val="333333">
                <a:alpha val="63000"/>
              </a:srgbClr>
            </a:solidFill>
          </a:ln>
          <a:effectLst>
            <a:outerShdw blurRad="520700" dist="292100" dir="5400000" sx="-80000" sy="-18000" rotWithShape="0">
              <a:srgbClr val="000000">
                <a:alpha val="51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3" name="Metin kutusu 22">
            <a:extLst>
              <a:ext uri="{FF2B5EF4-FFF2-40B4-BE49-F238E27FC236}">
                <a16:creationId xmlns:a16="http://schemas.microsoft.com/office/drawing/2014/main" id="{BAD4E292-2EBC-29F4-1C40-BC5B555D74BF}"/>
              </a:ext>
            </a:extLst>
          </p:cNvPr>
          <p:cNvSpPr txBox="1"/>
          <p:nvPr/>
        </p:nvSpPr>
        <p:spPr>
          <a:xfrm>
            <a:off x="1866076" y="2644913"/>
            <a:ext cx="10327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dirty="0">
                <a:solidFill>
                  <a:srgbClr val="B93F38"/>
                </a:solidFill>
                <a:latin typeface="Century Gothic" panose="020B0502020202020204" pitchFamily="34" charset="0"/>
              </a:rPr>
              <a:t>HIV</a:t>
            </a:r>
            <a:endParaRPr lang="tr-TR" dirty="0">
              <a:solidFill>
                <a:srgbClr val="B93F38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5" name="Resim 24">
            <a:extLst>
              <a:ext uri="{FF2B5EF4-FFF2-40B4-BE49-F238E27FC236}">
                <a16:creationId xmlns:a16="http://schemas.microsoft.com/office/drawing/2014/main" id="{6317FEAB-A337-EA78-D852-E2540CA6232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69" t="4385" r="15664" b="48708"/>
          <a:stretch/>
        </p:blipFill>
        <p:spPr>
          <a:xfrm>
            <a:off x="1332200" y="3013523"/>
            <a:ext cx="1228496" cy="1198024"/>
          </a:xfrm>
          <a:prstGeom prst="ellipse">
            <a:avLst/>
          </a:prstGeom>
          <a:noFill/>
          <a:ln w="63500" cap="rnd">
            <a:solidFill>
              <a:srgbClr val="333333">
                <a:alpha val="48000"/>
              </a:srgbClr>
            </a:solidFill>
          </a:ln>
          <a:effectLst>
            <a:outerShdw blurRad="431800" dist="292100" dir="5400000" sx="-80000" sy="-18000" rotWithShape="0">
              <a:srgbClr val="000000">
                <a:alpha val="41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6" name="Metin kutusu 25">
            <a:extLst>
              <a:ext uri="{FF2B5EF4-FFF2-40B4-BE49-F238E27FC236}">
                <a16:creationId xmlns:a16="http://schemas.microsoft.com/office/drawing/2014/main" id="{40C6E85C-D7E1-A0BC-F034-832A43A250A9}"/>
              </a:ext>
            </a:extLst>
          </p:cNvPr>
          <p:cNvSpPr txBox="1"/>
          <p:nvPr/>
        </p:nvSpPr>
        <p:spPr>
          <a:xfrm>
            <a:off x="1466886" y="4137351"/>
            <a:ext cx="10327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dirty="0">
                <a:solidFill>
                  <a:srgbClr val="B93F38"/>
                </a:solidFill>
                <a:latin typeface="Century Gothic" panose="020B0502020202020204" pitchFamily="34" charset="0"/>
              </a:rPr>
              <a:t>HSV</a:t>
            </a:r>
            <a:endParaRPr lang="tr-TR" dirty="0">
              <a:solidFill>
                <a:srgbClr val="B93F38"/>
              </a:solidFill>
              <a:latin typeface="Century Gothic" panose="020B0502020202020204" pitchFamily="34" charset="0"/>
            </a:endParaRPr>
          </a:p>
        </p:txBody>
      </p:sp>
      <p:sp>
        <p:nvSpPr>
          <p:cNvPr id="28" name="Metin kutusu 27">
            <a:extLst>
              <a:ext uri="{FF2B5EF4-FFF2-40B4-BE49-F238E27FC236}">
                <a16:creationId xmlns:a16="http://schemas.microsoft.com/office/drawing/2014/main" id="{E4A16DF1-BF07-853D-3657-D9578595C15D}"/>
              </a:ext>
            </a:extLst>
          </p:cNvPr>
          <p:cNvSpPr txBox="1"/>
          <p:nvPr/>
        </p:nvSpPr>
        <p:spPr>
          <a:xfrm>
            <a:off x="3414179" y="1715564"/>
            <a:ext cx="45016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800" dirty="0">
                <a:solidFill>
                  <a:srgbClr val="3B3938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Carrageenan polisakkaritleri, serviks kökenli epitel hücrelerde, hücre-aracılı (cell-mediated) enfeksiyonları önler.</a:t>
            </a:r>
            <a:endParaRPr lang="tr-TR" dirty="0"/>
          </a:p>
        </p:txBody>
      </p:sp>
      <p:sp>
        <p:nvSpPr>
          <p:cNvPr id="31" name="Metin kutusu 30">
            <a:extLst>
              <a:ext uri="{FF2B5EF4-FFF2-40B4-BE49-F238E27FC236}">
                <a16:creationId xmlns:a16="http://schemas.microsoft.com/office/drawing/2014/main" id="{92656551-982E-7545-87F7-0662EDA65C08}"/>
              </a:ext>
            </a:extLst>
          </p:cNvPr>
          <p:cNvSpPr txBox="1"/>
          <p:nvPr/>
        </p:nvSpPr>
        <p:spPr>
          <a:xfrm>
            <a:off x="3060797" y="963405"/>
            <a:ext cx="615427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sz="1800" dirty="0">
                <a:solidFill>
                  <a:srgbClr val="3B3938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     Virionların hücre içine girişini ve bağlanmasını engeller.   </a:t>
            </a:r>
            <a:endParaRPr lang="tr-TR" dirty="0">
              <a:latin typeface="Century Gothic" panose="020B0502020202020204" pitchFamily="34" charset="0"/>
            </a:endParaRPr>
          </a:p>
        </p:txBody>
      </p:sp>
      <p:sp>
        <p:nvSpPr>
          <p:cNvPr id="32" name="Ok: Sağ 31">
            <a:extLst>
              <a:ext uri="{FF2B5EF4-FFF2-40B4-BE49-F238E27FC236}">
                <a16:creationId xmlns:a16="http://schemas.microsoft.com/office/drawing/2014/main" id="{D68397A9-BAFB-B2DC-60B6-F5D7CF3E4002}"/>
              </a:ext>
            </a:extLst>
          </p:cNvPr>
          <p:cNvSpPr/>
          <p:nvPr/>
        </p:nvSpPr>
        <p:spPr>
          <a:xfrm>
            <a:off x="3181097" y="1038217"/>
            <a:ext cx="233082" cy="223982"/>
          </a:xfrm>
          <a:prstGeom prst="rightArrow">
            <a:avLst/>
          </a:prstGeom>
          <a:solidFill>
            <a:srgbClr val="F4BFBE"/>
          </a:solidFill>
          <a:ln>
            <a:solidFill>
              <a:srgbClr val="F2B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4" name="Ok: Sağ 33">
            <a:extLst>
              <a:ext uri="{FF2B5EF4-FFF2-40B4-BE49-F238E27FC236}">
                <a16:creationId xmlns:a16="http://schemas.microsoft.com/office/drawing/2014/main" id="{E3D7D1FF-2D7F-BA80-8812-405B4F1AE2FA}"/>
              </a:ext>
            </a:extLst>
          </p:cNvPr>
          <p:cNvSpPr/>
          <p:nvPr/>
        </p:nvSpPr>
        <p:spPr>
          <a:xfrm>
            <a:off x="3181097" y="1961017"/>
            <a:ext cx="233082" cy="223982"/>
          </a:xfrm>
          <a:prstGeom prst="rightArrow">
            <a:avLst/>
          </a:prstGeom>
          <a:solidFill>
            <a:srgbClr val="F4BFBE"/>
          </a:solidFill>
          <a:ln>
            <a:solidFill>
              <a:srgbClr val="F2B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5" name="Ok: Sağ 34">
            <a:extLst>
              <a:ext uri="{FF2B5EF4-FFF2-40B4-BE49-F238E27FC236}">
                <a16:creationId xmlns:a16="http://schemas.microsoft.com/office/drawing/2014/main" id="{EC6EC8F2-4C3C-6D2B-2D6C-190E5218E504}"/>
              </a:ext>
            </a:extLst>
          </p:cNvPr>
          <p:cNvSpPr/>
          <p:nvPr/>
        </p:nvSpPr>
        <p:spPr>
          <a:xfrm>
            <a:off x="3184205" y="2933032"/>
            <a:ext cx="233082" cy="223982"/>
          </a:xfrm>
          <a:prstGeom prst="rightArrow">
            <a:avLst/>
          </a:prstGeom>
          <a:solidFill>
            <a:srgbClr val="F4BFBE"/>
          </a:solidFill>
          <a:ln>
            <a:solidFill>
              <a:srgbClr val="F2B5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7" name="Metin kutusu 36">
            <a:extLst>
              <a:ext uri="{FF2B5EF4-FFF2-40B4-BE49-F238E27FC236}">
                <a16:creationId xmlns:a16="http://schemas.microsoft.com/office/drawing/2014/main" id="{B513CA39-67C1-35E5-7AA8-0FD02B2A9D8C}"/>
              </a:ext>
            </a:extLst>
          </p:cNvPr>
          <p:cNvSpPr txBox="1"/>
          <p:nvPr/>
        </p:nvSpPr>
        <p:spPr>
          <a:xfrm>
            <a:off x="3412808" y="2710698"/>
            <a:ext cx="45016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800" dirty="0">
                <a:solidFill>
                  <a:srgbClr val="3B3938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Özellikle </a:t>
            </a:r>
            <a:r>
              <a:rPr lang="tr-TR" sz="1800" dirty="0">
                <a:solidFill>
                  <a:srgbClr val="B93F38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HIV</a:t>
            </a:r>
            <a:r>
              <a:rPr lang="tr-TR" sz="1800" dirty="0">
                <a:solidFill>
                  <a:srgbClr val="3B3938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 ve </a:t>
            </a:r>
            <a:r>
              <a:rPr lang="tr-TR" sz="1800" dirty="0">
                <a:solidFill>
                  <a:srgbClr val="B93F38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HSV-2</a:t>
            </a:r>
            <a:r>
              <a:rPr lang="tr-TR" sz="1800" dirty="0">
                <a:solidFill>
                  <a:srgbClr val="3B3938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 virüslerinde test edilen polisakkaritler arasında en etkili olan Carregeenan polisakkaritleridir.</a:t>
            </a:r>
            <a:endParaRPr lang="tr-TR" dirty="0"/>
          </a:p>
        </p:txBody>
      </p:sp>
      <p:pic>
        <p:nvPicPr>
          <p:cNvPr id="39" name="Resim 38">
            <a:extLst>
              <a:ext uri="{FF2B5EF4-FFF2-40B4-BE49-F238E27FC236}">
                <a16:creationId xmlns:a16="http://schemas.microsoft.com/office/drawing/2014/main" id="{46DBEAC4-4C24-C3AA-1642-0044DB4DF93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934" y="4070044"/>
            <a:ext cx="5164840" cy="2371171"/>
          </a:xfrm>
          <a:prstGeom prst="rect">
            <a:avLst/>
          </a:prstGeom>
        </p:spPr>
      </p:pic>
      <p:sp>
        <p:nvSpPr>
          <p:cNvPr id="40" name="Metin kutusu 39">
            <a:extLst>
              <a:ext uri="{FF2B5EF4-FFF2-40B4-BE49-F238E27FC236}">
                <a16:creationId xmlns:a16="http://schemas.microsoft.com/office/drawing/2014/main" id="{8D592DFA-FBF5-B691-9965-0EE0D303BF2B}"/>
              </a:ext>
            </a:extLst>
          </p:cNvPr>
          <p:cNvSpPr txBox="1"/>
          <p:nvPr/>
        </p:nvSpPr>
        <p:spPr>
          <a:xfrm>
            <a:off x="8596208" y="4550326"/>
            <a:ext cx="37975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dirty="0">
                <a:solidFill>
                  <a:srgbClr val="B93F38"/>
                </a:solidFill>
                <a:latin typeface="Century Gothic" panose="020B0502020202020204" pitchFamily="34" charset="0"/>
              </a:rPr>
              <a:t>Inhibition of HPV by Carrageenan</a:t>
            </a:r>
            <a:endParaRPr lang="tr-TR" sz="2800" dirty="0"/>
          </a:p>
        </p:txBody>
      </p:sp>
      <p:pic>
        <p:nvPicPr>
          <p:cNvPr id="42" name="Resim 41">
            <a:extLst>
              <a:ext uri="{FF2B5EF4-FFF2-40B4-BE49-F238E27FC236}">
                <a16:creationId xmlns:a16="http://schemas.microsoft.com/office/drawing/2014/main" id="{C48207E4-A226-A304-C7A7-9915F609A2C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8646">
            <a:off x="8963518" y="1742593"/>
            <a:ext cx="2927766" cy="2541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534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Metin kutusu 24">
            <a:extLst>
              <a:ext uri="{FF2B5EF4-FFF2-40B4-BE49-F238E27FC236}">
                <a16:creationId xmlns:a16="http://schemas.microsoft.com/office/drawing/2014/main" id="{C395F689-6BAB-09FA-E68E-2219CE1B95AB}"/>
              </a:ext>
            </a:extLst>
          </p:cNvPr>
          <p:cNvSpPr txBox="1"/>
          <p:nvPr/>
        </p:nvSpPr>
        <p:spPr>
          <a:xfrm>
            <a:off x="2895053" y="447047"/>
            <a:ext cx="5232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>
                <a:solidFill>
                  <a:srgbClr val="69BFB1"/>
                </a:solidFill>
                <a:latin typeface="Century Gothic" panose="020B0502020202020204" pitchFamily="34" charset="0"/>
              </a:rPr>
              <a:t>SODIUM HYALURONATE %0,2</a:t>
            </a:r>
          </a:p>
        </p:txBody>
      </p:sp>
      <p:pic>
        <p:nvPicPr>
          <p:cNvPr id="26" name="Resim 25">
            <a:extLst>
              <a:ext uri="{FF2B5EF4-FFF2-40B4-BE49-F238E27FC236}">
                <a16:creationId xmlns:a16="http://schemas.microsoft.com/office/drawing/2014/main" id="{D8F69E40-DF7C-4BEF-A543-8AE88EEE6FD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63974" r="63647" b="17306"/>
          <a:stretch/>
        </p:blipFill>
        <p:spPr>
          <a:xfrm>
            <a:off x="42581" y="93987"/>
            <a:ext cx="2809893" cy="1053710"/>
          </a:xfrm>
          <a:prstGeom prst="rect">
            <a:avLst/>
          </a:prstGeom>
        </p:spPr>
      </p:pic>
      <p:sp>
        <p:nvSpPr>
          <p:cNvPr id="27" name="Metin kutusu 26">
            <a:extLst>
              <a:ext uri="{FF2B5EF4-FFF2-40B4-BE49-F238E27FC236}">
                <a16:creationId xmlns:a16="http://schemas.microsoft.com/office/drawing/2014/main" id="{6DEFAA16-6E48-DAC1-FAEA-37129787E488}"/>
              </a:ext>
            </a:extLst>
          </p:cNvPr>
          <p:cNvSpPr txBox="1"/>
          <p:nvPr/>
        </p:nvSpPr>
        <p:spPr>
          <a:xfrm>
            <a:off x="154844" y="24996"/>
            <a:ext cx="1967345" cy="4248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tr-TR" dirty="0"/>
          </a:p>
        </p:txBody>
      </p:sp>
      <p:pic>
        <p:nvPicPr>
          <p:cNvPr id="28" name="Resim 27">
            <a:extLst>
              <a:ext uri="{FF2B5EF4-FFF2-40B4-BE49-F238E27FC236}">
                <a16:creationId xmlns:a16="http://schemas.microsoft.com/office/drawing/2014/main" id="{469A3FA3-4BC0-0458-4EBC-3C3A7EC616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63974" r="63647" b="17306"/>
          <a:stretch/>
        </p:blipFill>
        <p:spPr>
          <a:xfrm>
            <a:off x="42580" y="93874"/>
            <a:ext cx="2809893" cy="1053710"/>
          </a:xfrm>
          <a:prstGeom prst="rect">
            <a:avLst/>
          </a:prstGeom>
        </p:spPr>
      </p:pic>
      <p:sp>
        <p:nvSpPr>
          <p:cNvPr id="29" name="Metin kutusu 28">
            <a:extLst>
              <a:ext uri="{FF2B5EF4-FFF2-40B4-BE49-F238E27FC236}">
                <a16:creationId xmlns:a16="http://schemas.microsoft.com/office/drawing/2014/main" id="{C18A998C-40C1-C468-86BD-5D970618BDC1}"/>
              </a:ext>
            </a:extLst>
          </p:cNvPr>
          <p:cNvSpPr txBox="1"/>
          <p:nvPr/>
        </p:nvSpPr>
        <p:spPr>
          <a:xfrm>
            <a:off x="1138517" y="832015"/>
            <a:ext cx="1713957" cy="3278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30" name="Metin kutusu 29">
            <a:extLst>
              <a:ext uri="{FF2B5EF4-FFF2-40B4-BE49-F238E27FC236}">
                <a16:creationId xmlns:a16="http://schemas.microsoft.com/office/drawing/2014/main" id="{A63EF8F1-B50F-1A53-85CC-EAE723FCCE7A}"/>
              </a:ext>
            </a:extLst>
          </p:cNvPr>
          <p:cNvSpPr txBox="1"/>
          <p:nvPr/>
        </p:nvSpPr>
        <p:spPr>
          <a:xfrm>
            <a:off x="408232" y="122908"/>
            <a:ext cx="1713957" cy="3278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31" name="Metin kutusu 30">
            <a:extLst>
              <a:ext uri="{FF2B5EF4-FFF2-40B4-BE49-F238E27FC236}">
                <a16:creationId xmlns:a16="http://schemas.microsoft.com/office/drawing/2014/main" id="{DA7C3B17-F868-0CAA-F25E-C945A18E62D8}"/>
              </a:ext>
            </a:extLst>
          </p:cNvPr>
          <p:cNvSpPr txBox="1"/>
          <p:nvPr/>
        </p:nvSpPr>
        <p:spPr>
          <a:xfrm>
            <a:off x="408232" y="95105"/>
            <a:ext cx="1713957" cy="3278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32" name="Metin kutusu 31">
            <a:extLst>
              <a:ext uri="{FF2B5EF4-FFF2-40B4-BE49-F238E27FC236}">
                <a16:creationId xmlns:a16="http://schemas.microsoft.com/office/drawing/2014/main" id="{715AEA47-6746-EE9F-B7B1-2854F97178C1}"/>
              </a:ext>
            </a:extLst>
          </p:cNvPr>
          <p:cNvSpPr txBox="1"/>
          <p:nvPr/>
        </p:nvSpPr>
        <p:spPr>
          <a:xfrm>
            <a:off x="726847" y="223829"/>
            <a:ext cx="2064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>
                <a:solidFill>
                  <a:schemeClr val="bg2">
                    <a:lumMod val="25000"/>
                  </a:schemeClr>
                </a:solidFill>
                <a:latin typeface="Elephant" panose="02020904090505020303" pitchFamily="18" charset="0"/>
              </a:rPr>
              <a:t>LYNDA GEL</a:t>
            </a:r>
          </a:p>
        </p:txBody>
      </p:sp>
      <p:pic>
        <p:nvPicPr>
          <p:cNvPr id="33" name="Resim 32">
            <a:extLst>
              <a:ext uri="{FF2B5EF4-FFF2-40B4-BE49-F238E27FC236}">
                <a16:creationId xmlns:a16="http://schemas.microsoft.com/office/drawing/2014/main" id="{6906DDB9-0803-B47C-F484-196D5840226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15" b="32226"/>
          <a:stretch/>
        </p:blipFill>
        <p:spPr>
          <a:xfrm rot="5400000">
            <a:off x="1012380" y="805957"/>
            <a:ext cx="583168" cy="307423"/>
          </a:xfrm>
          <a:prstGeom prst="rect">
            <a:avLst/>
          </a:prstGeom>
        </p:spPr>
      </p:pic>
      <p:sp>
        <p:nvSpPr>
          <p:cNvPr id="34" name="Metin kutusu 33">
            <a:extLst>
              <a:ext uri="{FF2B5EF4-FFF2-40B4-BE49-F238E27FC236}">
                <a16:creationId xmlns:a16="http://schemas.microsoft.com/office/drawing/2014/main" id="{B9560D37-ED4F-1F46-0101-561F5EBEF5C6}"/>
              </a:ext>
            </a:extLst>
          </p:cNvPr>
          <p:cNvSpPr txBox="1"/>
          <p:nvPr/>
        </p:nvSpPr>
        <p:spPr>
          <a:xfrm>
            <a:off x="1376423" y="783483"/>
            <a:ext cx="13739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>
                <a:solidFill>
                  <a:schemeClr val="bg2">
                    <a:lumMod val="25000"/>
                  </a:schemeClr>
                </a:solidFill>
                <a:latin typeface="Eras Light ITC" panose="020B0402030504020804" pitchFamily="34" charset="0"/>
              </a:rPr>
              <a:t>MASSAGE GEL</a:t>
            </a:r>
          </a:p>
        </p:txBody>
      </p:sp>
      <p:pic>
        <p:nvPicPr>
          <p:cNvPr id="43" name="Resim 42">
            <a:extLst>
              <a:ext uri="{FF2B5EF4-FFF2-40B4-BE49-F238E27FC236}">
                <a16:creationId xmlns:a16="http://schemas.microsoft.com/office/drawing/2014/main" id="{F28EF33A-467B-FCF7-8AB6-F0CCF4C3D4B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615" t="25573" r="2680" b="51765"/>
          <a:stretch/>
        </p:blipFill>
        <p:spPr>
          <a:xfrm>
            <a:off x="1311480" y="1112898"/>
            <a:ext cx="780007" cy="696873"/>
          </a:xfrm>
          <a:prstGeom prst="rect">
            <a:avLst/>
          </a:prstGeom>
        </p:spPr>
      </p:pic>
      <p:pic>
        <p:nvPicPr>
          <p:cNvPr id="45" name="Resim 44">
            <a:extLst>
              <a:ext uri="{FF2B5EF4-FFF2-40B4-BE49-F238E27FC236}">
                <a16:creationId xmlns:a16="http://schemas.microsoft.com/office/drawing/2014/main" id="{A0744C37-9F55-3541-C363-9658574784A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876" t="47974" r="2549" b="29411"/>
          <a:stretch/>
        </p:blipFill>
        <p:spPr>
          <a:xfrm>
            <a:off x="2043490" y="1092331"/>
            <a:ext cx="791209" cy="696873"/>
          </a:xfrm>
          <a:prstGeom prst="rect">
            <a:avLst/>
          </a:prstGeom>
        </p:spPr>
      </p:pic>
      <p:sp>
        <p:nvSpPr>
          <p:cNvPr id="48" name="Metin kutusu 47">
            <a:extLst>
              <a:ext uri="{FF2B5EF4-FFF2-40B4-BE49-F238E27FC236}">
                <a16:creationId xmlns:a16="http://schemas.microsoft.com/office/drawing/2014/main" id="{4A2CA046-0195-DC72-74EE-DFAA0914FB05}"/>
              </a:ext>
            </a:extLst>
          </p:cNvPr>
          <p:cNvSpPr txBox="1"/>
          <p:nvPr/>
        </p:nvSpPr>
        <p:spPr>
          <a:xfrm>
            <a:off x="2744202" y="1091260"/>
            <a:ext cx="547464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dirty="0">
                <a:solidFill>
                  <a:srgbClr val="2E2E2E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Dermal katmandan penetrasyonu çok daha kolay olan hyalüronik asit formudur</a:t>
            </a:r>
            <a:r>
              <a:rPr lang="tr-TR" sz="1800" dirty="0">
                <a:solidFill>
                  <a:srgbClr val="2E2E2E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tr-TR" sz="18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tr-TR" dirty="0"/>
          </a:p>
        </p:txBody>
      </p:sp>
      <p:cxnSp>
        <p:nvCxnSpPr>
          <p:cNvPr id="50" name="Düz Bağlayıcı 49">
            <a:extLst>
              <a:ext uri="{FF2B5EF4-FFF2-40B4-BE49-F238E27FC236}">
                <a16:creationId xmlns:a16="http://schemas.microsoft.com/office/drawing/2014/main" id="{BEF166A2-D818-2A07-76B4-9FC6BD3D8593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485739" cy="803577"/>
          </a:xfrm>
          <a:prstGeom prst="line">
            <a:avLst/>
          </a:prstGeom>
          <a:ln w="3175">
            <a:solidFill>
              <a:srgbClr val="C89E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Düz Bağlayıcı 52">
            <a:extLst>
              <a:ext uri="{FF2B5EF4-FFF2-40B4-BE49-F238E27FC236}">
                <a16:creationId xmlns:a16="http://schemas.microsoft.com/office/drawing/2014/main" id="{33043FE8-4711-F8DA-4045-5B8C744F1951}"/>
              </a:ext>
            </a:extLst>
          </p:cNvPr>
          <p:cNvCxnSpPr/>
          <p:nvPr/>
        </p:nvCxnSpPr>
        <p:spPr>
          <a:xfrm>
            <a:off x="0" y="810377"/>
            <a:ext cx="2122189" cy="6064127"/>
          </a:xfrm>
          <a:prstGeom prst="line">
            <a:avLst/>
          </a:prstGeom>
          <a:ln w="3175">
            <a:solidFill>
              <a:srgbClr val="C89E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" name="Resim 54">
            <a:extLst>
              <a:ext uri="{FF2B5EF4-FFF2-40B4-BE49-F238E27FC236}">
                <a16:creationId xmlns:a16="http://schemas.microsoft.com/office/drawing/2014/main" id="{DCAF5EA3-5BF3-4A87-A821-7D07429817D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07" t="8187" r="43478" b="75164"/>
          <a:stretch/>
        </p:blipFill>
        <p:spPr>
          <a:xfrm>
            <a:off x="622013" y="1152290"/>
            <a:ext cx="635194" cy="615781"/>
          </a:xfrm>
          <a:prstGeom prst="ellipse">
            <a:avLst/>
          </a:prstGeom>
          <a:ln w="63500" cap="rnd">
            <a:solidFill>
              <a:schemeClr val="tx1">
                <a:alpha val="2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7" name="Resim 56">
            <a:extLst>
              <a:ext uri="{FF2B5EF4-FFF2-40B4-BE49-F238E27FC236}">
                <a16:creationId xmlns:a16="http://schemas.microsoft.com/office/drawing/2014/main" id="{019B7013-1C35-0B6F-C857-1DBD5D12881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62" r="21570"/>
          <a:stretch/>
        </p:blipFill>
        <p:spPr>
          <a:xfrm>
            <a:off x="7937588" y="0"/>
            <a:ext cx="4421844" cy="6167901"/>
          </a:xfrm>
          <a:prstGeom prst="rect">
            <a:avLst/>
          </a:prstGeom>
        </p:spPr>
      </p:pic>
      <p:pic>
        <p:nvPicPr>
          <p:cNvPr id="58" name="Resim 57">
            <a:extLst>
              <a:ext uri="{FF2B5EF4-FFF2-40B4-BE49-F238E27FC236}">
                <a16:creationId xmlns:a16="http://schemas.microsoft.com/office/drawing/2014/main" id="{8FDB4DF8-43ED-C7E2-0CEC-AC2A595B466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40" t="76800" r="22763" b="10446"/>
          <a:stretch/>
        </p:blipFill>
        <p:spPr>
          <a:xfrm>
            <a:off x="11358011" y="6167901"/>
            <a:ext cx="766617" cy="528345"/>
          </a:xfrm>
          <a:prstGeom prst="rect">
            <a:avLst/>
          </a:prstGeom>
        </p:spPr>
      </p:pic>
      <p:sp>
        <p:nvSpPr>
          <p:cNvPr id="62" name="Metin kutusu 61">
            <a:extLst>
              <a:ext uri="{FF2B5EF4-FFF2-40B4-BE49-F238E27FC236}">
                <a16:creationId xmlns:a16="http://schemas.microsoft.com/office/drawing/2014/main" id="{3B65232E-005D-1597-6967-D0BE5F4A2479}"/>
              </a:ext>
            </a:extLst>
          </p:cNvPr>
          <p:cNvSpPr txBox="1"/>
          <p:nvPr/>
        </p:nvSpPr>
        <p:spPr>
          <a:xfrm>
            <a:off x="446986" y="4291061"/>
            <a:ext cx="9165806" cy="2366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dirty="0">
                <a:solidFill>
                  <a:srgbClr val="7A9253"/>
                </a:solidFill>
                <a:latin typeface="Century Gothic" panose="020B0502020202020204" pitchFamily="34" charset="0"/>
              </a:rPr>
              <a:t> </a:t>
            </a:r>
            <a:r>
              <a:rPr lang="tr-TR" sz="2000" dirty="0">
                <a:solidFill>
                  <a:srgbClr val="21212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Üreme çağındaki kadınların vajinal mikrobiyotasında Lactobacillus türleri bulunur.</a:t>
            </a:r>
            <a:endParaRPr lang="tr-TR" sz="20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2000" dirty="0">
                <a:solidFill>
                  <a:srgbClr val="21212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Bakteriyel vajinosis, pelvik inflamatuvar hastalıklar gibi durumlar bu bakterilerin yaşla birlikte azalmasından kaynaklanabilir.</a:t>
            </a:r>
            <a:endParaRPr lang="tr-TR" sz="20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r-TR" sz="2400" dirty="0">
                <a:solidFill>
                  <a:srgbClr val="7A9253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Laktik asit, lactobacillus-baskın vajinal mikrobiyotayı düzenler.</a:t>
            </a:r>
          </a:p>
          <a:p>
            <a:endParaRPr lang="tr-TR" dirty="0"/>
          </a:p>
        </p:txBody>
      </p:sp>
      <p:sp>
        <p:nvSpPr>
          <p:cNvPr id="63" name="Metin kutusu 62">
            <a:extLst>
              <a:ext uri="{FF2B5EF4-FFF2-40B4-BE49-F238E27FC236}">
                <a16:creationId xmlns:a16="http://schemas.microsoft.com/office/drawing/2014/main" id="{F39548E1-2F44-35F2-308D-E22E3790007C}"/>
              </a:ext>
            </a:extLst>
          </p:cNvPr>
          <p:cNvSpPr txBox="1"/>
          <p:nvPr/>
        </p:nvSpPr>
        <p:spPr>
          <a:xfrm>
            <a:off x="485739" y="1832211"/>
            <a:ext cx="8811072" cy="217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Clr>
                <a:srgbClr val="7AACD4"/>
              </a:buClr>
            </a:pPr>
            <a:r>
              <a:rPr lang="tr-TR" sz="2000" dirty="0">
                <a:solidFill>
                  <a:srgbClr val="0070C0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tr-TR" sz="2000" dirty="0">
                <a:solidFill>
                  <a:srgbClr val="C89E34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Vajinanın medikal tedavisinde en etkili aktiftir.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7AACD4"/>
              </a:buClr>
            </a:pPr>
            <a:r>
              <a:rPr lang="tr-TR" sz="2000" dirty="0">
                <a:solidFill>
                  <a:srgbClr val="2E2E2E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Hyalüronik asitin terapötik solüsyonlarının topikal kullanımı vajinal mukozayı anında ve uzun süreli nemlendirir.</a:t>
            </a:r>
            <a:endParaRPr lang="tr-TR" sz="20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Clr>
                <a:srgbClr val="7AACD4"/>
              </a:buClr>
            </a:pPr>
            <a:r>
              <a:rPr lang="tr-TR" sz="2000" dirty="0">
                <a:solidFill>
                  <a:srgbClr val="C89E34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Disparoni</a:t>
            </a:r>
            <a:r>
              <a:rPr lang="tr-TR" sz="2000" dirty="0">
                <a:solidFill>
                  <a:srgbClr val="2E2E2E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tr-TR" sz="2000" dirty="0">
                <a:solidFill>
                  <a:srgbClr val="C89E34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kaşıntı</a:t>
            </a:r>
            <a:r>
              <a:rPr lang="tr-TR" sz="2000" dirty="0">
                <a:solidFill>
                  <a:srgbClr val="2E2E2E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tr-TR" sz="2000" dirty="0">
                <a:solidFill>
                  <a:srgbClr val="C89E34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yanma</a:t>
            </a:r>
            <a:r>
              <a:rPr lang="tr-TR" sz="2000" dirty="0">
                <a:solidFill>
                  <a:srgbClr val="2E2E2E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ve </a:t>
            </a:r>
            <a:r>
              <a:rPr lang="tr-TR" sz="2000" dirty="0">
                <a:solidFill>
                  <a:srgbClr val="C89E34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kuruluk</a:t>
            </a:r>
            <a:r>
              <a:rPr lang="tr-TR" sz="2000" dirty="0">
                <a:solidFill>
                  <a:srgbClr val="2E2E2E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gibi vulvovajinal semptomların azaltır ve vajinanın </a:t>
            </a:r>
            <a:r>
              <a:rPr lang="tr-TR" sz="2000" dirty="0">
                <a:solidFill>
                  <a:srgbClr val="C89E34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pH’ını</a:t>
            </a:r>
            <a:r>
              <a:rPr lang="tr-TR" sz="2000" dirty="0">
                <a:solidFill>
                  <a:srgbClr val="2E2E2E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tr-TR" sz="2000" dirty="0">
                <a:solidFill>
                  <a:srgbClr val="C89E34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koruyarak</a:t>
            </a:r>
            <a:r>
              <a:rPr lang="tr-TR" sz="2000" dirty="0">
                <a:solidFill>
                  <a:srgbClr val="2E2E2E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yoğun nemlendirme sağlar.</a:t>
            </a:r>
            <a:endParaRPr lang="tr-TR" sz="20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tr-TR" dirty="0"/>
          </a:p>
        </p:txBody>
      </p:sp>
      <p:sp>
        <p:nvSpPr>
          <p:cNvPr id="65" name="Metin kutusu 64">
            <a:extLst>
              <a:ext uri="{FF2B5EF4-FFF2-40B4-BE49-F238E27FC236}">
                <a16:creationId xmlns:a16="http://schemas.microsoft.com/office/drawing/2014/main" id="{D6C2013E-B4B3-78D6-37C8-CC2EC872D9A3}"/>
              </a:ext>
            </a:extLst>
          </p:cNvPr>
          <p:cNvSpPr txBox="1"/>
          <p:nvPr/>
        </p:nvSpPr>
        <p:spPr>
          <a:xfrm>
            <a:off x="1567560" y="6397000"/>
            <a:ext cx="87803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sz="1800" i="1" dirty="0">
                <a:solidFill>
                  <a:srgbClr val="21212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Lactobacillus crispatus</a:t>
            </a:r>
            <a:r>
              <a:rPr lang="tr-TR" sz="1800" dirty="0">
                <a:solidFill>
                  <a:srgbClr val="21212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tr-TR" sz="1800" i="1" dirty="0">
                <a:solidFill>
                  <a:srgbClr val="21212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Lactobacillus gasseri</a:t>
            </a:r>
            <a:r>
              <a:rPr lang="tr-TR" sz="1800" dirty="0">
                <a:solidFill>
                  <a:srgbClr val="21212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          </a:t>
            </a:r>
            <a:r>
              <a:rPr lang="tr-TR" sz="1800" i="1" dirty="0">
                <a:solidFill>
                  <a:srgbClr val="21212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Lactobacillus jensenii</a:t>
            </a:r>
            <a:r>
              <a:rPr lang="tr-TR" sz="1800" dirty="0">
                <a:solidFill>
                  <a:srgbClr val="21212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tr-TR" dirty="0"/>
          </a:p>
        </p:txBody>
      </p:sp>
      <p:sp>
        <p:nvSpPr>
          <p:cNvPr id="2" name="Metin kutusu 1">
            <a:extLst>
              <a:ext uri="{FF2B5EF4-FFF2-40B4-BE49-F238E27FC236}">
                <a16:creationId xmlns:a16="http://schemas.microsoft.com/office/drawing/2014/main" id="{5706E6E4-BCA2-52E1-0AB9-14532DAFAD91}"/>
              </a:ext>
            </a:extLst>
          </p:cNvPr>
          <p:cNvSpPr txBox="1"/>
          <p:nvPr/>
        </p:nvSpPr>
        <p:spPr>
          <a:xfrm>
            <a:off x="3923872" y="3864181"/>
            <a:ext cx="434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>
                <a:solidFill>
                  <a:srgbClr val="7A9253"/>
                </a:solidFill>
                <a:latin typeface="Century Gothic" panose="020B0502020202020204" pitchFamily="34" charset="0"/>
              </a:rPr>
              <a:t>LACTIC ACID</a:t>
            </a:r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val="2348271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4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1B991519-54E9-1921-4D62-9E3CBA32FA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98326" y="1"/>
            <a:ext cx="12540700" cy="6857999"/>
          </a:xfrm>
          <a:prstGeom prst="rect">
            <a:avLst/>
          </a:prstGeom>
        </p:spPr>
      </p:pic>
      <p:sp>
        <p:nvSpPr>
          <p:cNvPr id="5" name="Akış Çizelgesi: İşlem 4">
            <a:extLst>
              <a:ext uri="{FF2B5EF4-FFF2-40B4-BE49-F238E27FC236}">
                <a16:creationId xmlns:a16="http://schemas.microsoft.com/office/drawing/2014/main" id="{68CBDE5B-F9AE-AC89-2CF8-D2D6668CA6AC}"/>
              </a:ext>
            </a:extLst>
          </p:cNvPr>
          <p:cNvSpPr/>
          <p:nvPr/>
        </p:nvSpPr>
        <p:spPr>
          <a:xfrm>
            <a:off x="5556514" y="3429000"/>
            <a:ext cx="2624865" cy="989704"/>
          </a:xfrm>
          <a:prstGeom prst="flowChart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" name="Metin kutusu 5">
            <a:extLst>
              <a:ext uri="{FF2B5EF4-FFF2-40B4-BE49-F238E27FC236}">
                <a16:creationId xmlns:a16="http://schemas.microsoft.com/office/drawing/2014/main" id="{04858DCF-A3AC-639D-A721-F9586450E549}"/>
              </a:ext>
            </a:extLst>
          </p:cNvPr>
          <p:cNvSpPr txBox="1"/>
          <p:nvPr/>
        </p:nvSpPr>
        <p:spPr>
          <a:xfrm>
            <a:off x="4516583" y="3122974"/>
            <a:ext cx="82942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7200" b="1" dirty="0">
                <a:solidFill>
                  <a:srgbClr val="DF4B46"/>
                </a:solidFill>
                <a:latin typeface="Broadway" panose="04040905080B02020502" pitchFamily="82" charset="0"/>
              </a:rPr>
              <a:t>L</a:t>
            </a:r>
            <a:r>
              <a:rPr lang="tr-TR" sz="7200" b="1" dirty="0">
                <a:solidFill>
                  <a:srgbClr val="E15451"/>
                </a:solidFill>
                <a:latin typeface="Broadway" panose="04040905080B02020502" pitchFamily="82" charset="0"/>
              </a:rPr>
              <a:t>Y</a:t>
            </a:r>
            <a:r>
              <a:rPr lang="tr-TR" sz="7200" b="1" dirty="0">
                <a:solidFill>
                  <a:srgbClr val="E3625F"/>
                </a:solidFill>
                <a:latin typeface="Broadway" panose="04040905080B02020502" pitchFamily="82" charset="0"/>
              </a:rPr>
              <a:t>N</a:t>
            </a:r>
            <a:r>
              <a:rPr lang="tr-TR" sz="7200" b="1" dirty="0">
                <a:solidFill>
                  <a:srgbClr val="E66F6C"/>
                </a:solidFill>
                <a:latin typeface="Broadway" panose="04040905080B02020502" pitchFamily="82" charset="0"/>
              </a:rPr>
              <a:t>D</a:t>
            </a:r>
            <a:r>
              <a:rPr lang="tr-TR" sz="7200" b="1" dirty="0">
                <a:solidFill>
                  <a:srgbClr val="E97E7B"/>
                </a:solidFill>
                <a:latin typeface="Broadway" panose="04040905080B02020502" pitchFamily="82" charset="0"/>
              </a:rPr>
              <a:t>A V</a:t>
            </a:r>
            <a:r>
              <a:rPr lang="tr-TR" sz="7200" b="1" dirty="0">
                <a:solidFill>
                  <a:srgbClr val="EE9C9A"/>
                </a:solidFill>
                <a:latin typeface="Broadway" panose="04040905080B02020502" pitchFamily="82" charset="0"/>
              </a:rPr>
              <a:t>E</a:t>
            </a:r>
            <a:r>
              <a:rPr lang="tr-TR" sz="7200" b="1" dirty="0">
                <a:solidFill>
                  <a:srgbClr val="ED9997"/>
                </a:solidFill>
                <a:latin typeface="Broadway" panose="04040905080B02020502" pitchFamily="82" charset="0"/>
              </a:rPr>
              <a:t>L</a:t>
            </a:r>
            <a:r>
              <a:rPr lang="tr-TR" sz="7200" b="1" dirty="0">
                <a:solidFill>
                  <a:srgbClr val="EFA5A3"/>
                </a:solidFill>
                <a:latin typeface="Broadway" panose="04040905080B02020502" pitchFamily="82" charset="0"/>
              </a:rPr>
              <a:t>V</a:t>
            </a:r>
            <a:r>
              <a:rPr lang="tr-TR" sz="7200" b="1" dirty="0">
                <a:solidFill>
                  <a:srgbClr val="F2B5B4"/>
                </a:solidFill>
                <a:latin typeface="Broadway" panose="04040905080B02020502" pitchFamily="82" charset="0"/>
              </a:rPr>
              <a:t>E</a:t>
            </a:r>
            <a:r>
              <a:rPr lang="tr-TR" sz="7200" b="1" dirty="0">
                <a:solidFill>
                  <a:srgbClr val="F3B8B7"/>
                </a:solidFill>
                <a:latin typeface="Broadway" panose="04040905080B02020502" pitchFamily="82" charset="0"/>
              </a:rPr>
              <a:t>T</a:t>
            </a:r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C5AD55C9-9FE4-E7FC-5784-5EB53BBB39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25259" y="4540762"/>
            <a:ext cx="906851" cy="1015867"/>
          </a:xfrm>
          <a:prstGeom prst="rect">
            <a:avLst/>
          </a:prstGeom>
        </p:spPr>
      </p:pic>
      <p:sp>
        <p:nvSpPr>
          <p:cNvPr id="8" name="Metin kutusu 7">
            <a:extLst>
              <a:ext uri="{FF2B5EF4-FFF2-40B4-BE49-F238E27FC236}">
                <a16:creationId xmlns:a16="http://schemas.microsoft.com/office/drawing/2014/main" id="{0CAA7F32-ED2F-8280-206B-085FE8A03A18}"/>
              </a:ext>
            </a:extLst>
          </p:cNvPr>
          <p:cNvSpPr txBox="1"/>
          <p:nvPr/>
        </p:nvSpPr>
        <p:spPr>
          <a:xfrm>
            <a:off x="8181379" y="4787085"/>
            <a:ext cx="3011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i="1" dirty="0">
                <a:solidFill>
                  <a:srgbClr val="29B9B5"/>
                </a:solidFill>
                <a:latin typeface="Bradley Hand ITC" panose="03070402050302030203" pitchFamily="66" charset="0"/>
                <a:cs typeface="Simple Bold Jut Out" panose="02010401010101010101" pitchFamily="2" charset="-78"/>
              </a:rPr>
              <a:t>LYNDAPHARMA</a:t>
            </a:r>
            <a:endParaRPr lang="tr-TR" sz="2000" i="1" dirty="0">
              <a:solidFill>
                <a:srgbClr val="29B9B5"/>
              </a:solidFill>
              <a:latin typeface="Bradley Hand ITC" panose="03070402050302030203" pitchFamily="66" charset="0"/>
              <a:cs typeface="Simple Bold Jut Out" panose="02010401010101010101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58869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etin kutusu 5">
            <a:extLst>
              <a:ext uri="{FF2B5EF4-FFF2-40B4-BE49-F238E27FC236}">
                <a16:creationId xmlns:a16="http://schemas.microsoft.com/office/drawing/2014/main" id="{B467B1E3-A1CA-9EF1-2A0E-35CA199FE8B4}"/>
              </a:ext>
            </a:extLst>
          </p:cNvPr>
          <p:cNvSpPr txBox="1"/>
          <p:nvPr/>
        </p:nvSpPr>
        <p:spPr>
          <a:xfrm>
            <a:off x="349420" y="2027830"/>
            <a:ext cx="1713957" cy="3278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7" name="Metin kutusu 6">
            <a:extLst>
              <a:ext uri="{FF2B5EF4-FFF2-40B4-BE49-F238E27FC236}">
                <a16:creationId xmlns:a16="http://schemas.microsoft.com/office/drawing/2014/main" id="{746E6FED-DC46-43B2-2E74-1401598C39FC}"/>
              </a:ext>
            </a:extLst>
          </p:cNvPr>
          <p:cNvSpPr txBox="1"/>
          <p:nvPr/>
        </p:nvSpPr>
        <p:spPr>
          <a:xfrm>
            <a:off x="1062656" y="885032"/>
            <a:ext cx="1581933" cy="3278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tr-TR" dirty="0"/>
          </a:p>
        </p:txBody>
      </p:sp>
      <p:pic>
        <p:nvPicPr>
          <p:cNvPr id="12" name="Resim 11">
            <a:extLst>
              <a:ext uri="{FF2B5EF4-FFF2-40B4-BE49-F238E27FC236}">
                <a16:creationId xmlns:a16="http://schemas.microsoft.com/office/drawing/2014/main" id="{29E3BB8C-E2E2-1E64-EC31-0B1C193B6E8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" t="915" r="797" b="1176"/>
          <a:stretch/>
        </p:blipFill>
        <p:spPr>
          <a:xfrm>
            <a:off x="0" y="0"/>
            <a:ext cx="12192000" cy="6859110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D91E8D4F-5C92-A922-50BB-A529E75283C5}"/>
              </a:ext>
            </a:extLst>
          </p:cNvPr>
          <p:cNvSpPr/>
          <p:nvPr/>
        </p:nvSpPr>
        <p:spPr>
          <a:xfrm>
            <a:off x="133276" y="1048967"/>
            <a:ext cx="4249768" cy="4136551"/>
          </a:xfrm>
          <a:prstGeom prst="ellipse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  <a:effectLst>
            <a:outerShdw blurRad="127000" dist="266700" dir="360000" algn="ctr" rotWithShape="0">
              <a:srgbClr val="000000"/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15" name="Metin kutusu 14">
            <a:extLst>
              <a:ext uri="{FF2B5EF4-FFF2-40B4-BE49-F238E27FC236}">
                <a16:creationId xmlns:a16="http://schemas.microsoft.com/office/drawing/2014/main" id="{CA8F6875-7927-8416-9AC8-6D6FA1814683}"/>
              </a:ext>
            </a:extLst>
          </p:cNvPr>
          <p:cNvSpPr txBox="1"/>
          <p:nvPr/>
        </p:nvSpPr>
        <p:spPr>
          <a:xfrm>
            <a:off x="613107" y="1614160"/>
            <a:ext cx="356983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SzPct val="150000"/>
              <a:buFont typeface="Wingdings" panose="05000000000000000000" pitchFamily="2" charset="2"/>
              <a:buChar char="ü"/>
            </a:pPr>
            <a:r>
              <a:rPr lang="tr-TR" sz="2000" dirty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CİLT VE MUKOZA MEMBRANI İLE MÜKEMMEL UYUM</a:t>
            </a:r>
          </a:p>
          <a:p>
            <a:pPr marL="285750" indent="-285750">
              <a:buSzPct val="150000"/>
              <a:buFont typeface="Wingdings" panose="05000000000000000000" pitchFamily="2" charset="2"/>
              <a:buChar char="ü"/>
            </a:pPr>
            <a:r>
              <a:rPr lang="tr-TR" sz="2000" dirty="0">
                <a:solidFill>
                  <a:schemeClr val="accent1">
                    <a:lumMod val="7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CİLDİN OPTİMAL REJENERASYONU</a:t>
            </a:r>
          </a:p>
          <a:p>
            <a:pPr marL="285750" indent="-285750">
              <a:buSzPct val="150000"/>
              <a:buFont typeface="Wingdings" panose="05000000000000000000" pitchFamily="2" charset="2"/>
              <a:buChar char="ü"/>
            </a:pPr>
            <a:r>
              <a:rPr lang="tr-TR" sz="2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pH DENGESİ</a:t>
            </a:r>
          </a:p>
          <a:p>
            <a:pPr marL="285750" indent="-285750">
              <a:buSzPct val="150000"/>
              <a:buFont typeface="Wingdings" panose="05000000000000000000" pitchFamily="2" charset="2"/>
              <a:buChar char="ü"/>
            </a:pPr>
            <a:r>
              <a:rPr lang="tr-TR" sz="2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KURUMAYA VE TAHRİŞE KARŞI KORUMA</a:t>
            </a:r>
          </a:p>
          <a:p>
            <a:pPr marL="285750" indent="-285750">
              <a:buSzPct val="150000"/>
              <a:buFont typeface="Wingdings" panose="05000000000000000000" pitchFamily="2" charset="2"/>
              <a:buChar char="ü"/>
            </a:pPr>
            <a:r>
              <a:rPr lang="tr-TR" sz="2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CİNSEL İSTEĞİ VE DOYUMU ARTIRMA</a:t>
            </a:r>
          </a:p>
        </p:txBody>
      </p:sp>
      <p:sp>
        <p:nvSpPr>
          <p:cNvPr id="18" name="Metin kutusu 17">
            <a:extLst>
              <a:ext uri="{FF2B5EF4-FFF2-40B4-BE49-F238E27FC236}">
                <a16:creationId xmlns:a16="http://schemas.microsoft.com/office/drawing/2014/main" id="{9510BB29-1D04-31E6-5F48-8FA06D74BB5B}"/>
              </a:ext>
            </a:extLst>
          </p:cNvPr>
          <p:cNvSpPr txBox="1"/>
          <p:nvPr/>
        </p:nvSpPr>
        <p:spPr>
          <a:xfrm>
            <a:off x="7215391" y="606715"/>
            <a:ext cx="467061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             INGREDIENTS</a:t>
            </a:r>
          </a:p>
          <a:p>
            <a:endParaRPr lang="tr-TR" sz="2000" dirty="0">
              <a:solidFill>
                <a:schemeClr val="accent1">
                  <a:lumMod val="75000"/>
                </a:schemeClr>
              </a:solidFill>
              <a:latin typeface="Century Gothic" panose="020B0502020202020204" pitchFamily="34" charset="0"/>
            </a:endParaRPr>
          </a:p>
          <a:p>
            <a:pPr marL="1257300" lvl="2" indent="-342900">
              <a:buFont typeface="Courier New" panose="02070309020205020404" pitchFamily="49" charset="0"/>
              <a:buChar char="o"/>
            </a:pPr>
            <a:r>
              <a:rPr lang="tr-TR" sz="2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PFAFFIA GLOMERATA ROOT JUICE</a:t>
            </a:r>
          </a:p>
          <a:p>
            <a:pPr marL="1257300" lvl="2" indent="-342900">
              <a:buFont typeface="Courier New" panose="02070309020205020404" pitchFamily="49" charset="0"/>
              <a:buChar char="o"/>
            </a:pPr>
            <a:r>
              <a:rPr lang="tr-TR" sz="2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ARGININE PCA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tr-TR" sz="2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PANTHENOL 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tr-TR" sz="2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HYDROXYETHYLCELLULOSE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tr-TR" sz="2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LACTIC ACID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tr-TR" sz="2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PHENOXYETHANOL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tr-TR" sz="20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ETHYLHEXYLGLYCERIN</a:t>
            </a:r>
          </a:p>
        </p:txBody>
      </p:sp>
      <p:sp>
        <p:nvSpPr>
          <p:cNvPr id="2" name="Bulut 1">
            <a:extLst>
              <a:ext uri="{FF2B5EF4-FFF2-40B4-BE49-F238E27FC236}">
                <a16:creationId xmlns:a16="http://schemas.microsoft.com/office/drawing/2014/main" id="{8EFC2961-9A5A-3F09-C821-7F54A2301DAC}"/>
              </a:ext>
            </a:extLst>
          </p:cNvPr>
          <p:cNvSpPr/>
          <p:nvPr/>
        </p:nvSpPr>
        <p:spPr>
          <a:xfrm>
            <a:off x="7417295" y="466347"/>
            <a:ext cx="4607364" cy="3778705"/>
          </a:xfrm>
          <a:prstGeom prst="cloud">
            <a:avLst/>
          </a:prstGeom>
          <a:noFill/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101600" dist="152400" dir="21540000" algn="ctr" rotWithShape="0">
              <a:srgbClr val="000000">
                <a:alpha val="86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97005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375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2">
            <a:extLst>
              <a:ext uri="{FF2B5EF4-FFF2-40B4-BE49-F238E27FC236}">
                <a16:creationId xmlns:a16="http://schemas.microsoft.com/office/drawing/2014/main" id="{F48D69AB-20A8-0BFE-79A6-FFCCD19C9331}"/>
              </a:ext>
            </a:extLst>
          </p:cNvPr>
          <p:cNvSpPr/>
          <p:nvPr/>
        </p:nvSpPr>
        <p:spPr>
          <a:xfrm>
            <a:off x="-20781" y="0"/>
            <a:ext cx="12192000" cy="6858000"/>
          </a:xfrm>
          <a:prstGeom prst="rect">
            <a:avLst/>
          </a:prstGeom>
          <a:solidFill>
            <a:schemeClr val="bg1"/>
          </a:solidFill>
          <a:ln w="28575">
            <a:solidFill>
              <a:srgbClr val="BB9C5B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tr-TR" dirty="0">
              <a:solidFill>
                <a:schemeClr val="bg2">
                  <a:lumMod val="25000"/>
                </a:schemeClr>
              </a:solidFill>
              <a:latin typeface="Elephant" panose="02020904090505020303" pitchFamily="18" charset="0"/>
            </a:endParaRP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D1B44B91-9928-F467-8A04-EE6A9A5FCA0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63974" r="63647" b="17306"/>
          <a:stretch/>
        </p:blipFill>
        <p:spPr>
          <a:xfrm>
            <a:off x="203200" y="406400"/>
            <a:ext cx="3029528" cy="1136073"/>
          </a:xfrm>
          <a:prstGeom prst="rect">
            <a:avLst/>
          </a:prstGeom>
        </p:spPr>
      </p:pic>
      <p:sp>
        <p:nvSpPr>
          <p:cNvPr id="9" name="Metin kutusu 8">
            <a:extLst>
              <a:ext uri="{FF2B5EF4-FFF2-40B4-BE49-F238E27FC236}">
                <a16:creationId xmlns:a16="http://schemas.microsoft.com/office/drawing/2014/main" id="{CBD4A3E8-203B-58C2-D323-7319034484A1}"/>
              </a:ext>
            </a:extLst>
          </p:cNvPr>
          <p:cNvSpPr txBox="1"/>
          <p:nvPr/>
        </p:nvSpPr>
        <p:spPr>
          <a:xfrm>
            <a:off x="445655" y="360218"/>
            <a:ext cx="1967345" cy="4248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10" name="Metin kutusu 9">
            <a:extLst>
              <a:ext uri="{FF2B5EF4-FFF2-40B4-BE49-F238E27FC236}">
                <a16:creationId xmlns:a16="http://schemas.microsoft.com/office/drawing/2014/main" id="{2410D9CF-406E-4A10-59D2-2A97CE152040}"/>
              </a:ext>
            </a:extLst>
          </p:cNvPr>
          <p:cNvSpPr txBox="1"/>
          <p:nvPr/>
        </p:nvSpPr>
        <p:spPr>
          <a:xfrm>
            <a:off x="1297710" y="1200728"/>
            <a:ext cx="2064328" cy="4248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11" name="Metin kutusu 10">
            <a:extLst>
              <a:ext uri="{FF2B5EF4-FFF2-40B4-BE49-F238E27FC236}">
                <a16:creationId xmlns:a16="http://schemas.microsoft.com/office/drawing/2014/main" id="{9170691C-EBB8-EE98-45E2-6729D0527C5C}"/>
              </a:ext>
            </a:extLst>
          </p:cNvPr>
          <p:cNvSpPr txBox="1"/>
          <p:nvPr/>
        </p:nvSpPr>
        <p:spPr>
          <a:xfrm>
            <a:off x="784915" y="596598"/>
            <a:ext cx="24210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dirty="0">
                <a:solidFill>
                  <a:schemeClr val="bg2">
                    <a:lumMod val="25000"/>
                  </a:schemeClr>
                </a:solidFill>
                <a:latin typeface="Elephant" panose="02020904090505020303" pitchFamily="18" charset="0"/>
              </a:rPr>
              <a:t>LYNDA VELVET</a:t>
            </a:r>
          </a:p>
        </p:txBody>
      </p:sp>
      <p:sp>
        <p:nvSpPr>
          <p:cNvPr id="12" name="Metin kutusu 11">
            <a:extLst>
              <a:ext uri="{FF2B5EF4-FFF2-40B4-BE49-F238E27FC236}">
                <a16:creationId xmlns:a16="http://schemas.microsoft.com/office/drawing/2014/main" id="{2DAFC2AA-6912-A735-0139-3DF0F9E7D6AD}"/>
              </a:ext>
            </a:extLst>
          </p:cNvPr>
          <p:cNvSpPr txBox="1"/>
          <p:nvPr/>
        </p:nvSpPr>
        <p:spPr>
          <a:xfrm>
            <a:off x="1726047" y="1125349"/>
            <a:ext cx="13739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>
                <a:solidFill>
                  <a:schemeClr val="bg2">
                    <a:lumMod val="25000"/>
                  </a:schemeClr>
                </a:solidFill>
                <a:latin typeface="Eras Light ITC" panose="020B0402030504020804" pitchFamily="34" charset="0"/>
              </a:rPr>
              <a:t>MASSAGE GEL</a:t>
            </a:r>
          </a:p>
        </p:txBody>
      </p:sp>
      <p:pic>
        <p:nvPicPr>
          <p:cNvPr id="14" name="Resim 13">
            <a:extLst>
              <a:ext uri="{FF2B5EF4-FFF2-40B4-BE49-F238E27FC236}">
                <a16:creationId xmlns:a16="http://schemas.microsoft.com/office/drawing/2014/main" id="{EA397A3D-B038-F16F-B545-5D9D55E3F86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40" t="76800" r="22763" b="10446"/>
          <a:stretch/>
        </p:blipFill>
        <p:spPr>
          <a:xfrm>
            <a:off x="11268364" y="6140310"/>
            <a:ext cx="766617" cy="528345"/>
          </a:xfrm>
          <a:prstGeom prst="rect">
            <a:avLst/>
          </a:prstGeom>
        </p:spPr>
      </p:pic>
      <p:sp>
        <p:nvSpPr>
          <p:cNvPr id="15" name="Metin kutusu 14">
            <a:extLst>
              <a:ext uri="{FF2B5EF4-FFF2-40B4-BE49-F238E27FC236}">
                <a16:creationId xmlns:a16="http://schemas.microsoft.com/office/drawing/2014/main" id="{C7FBD0DC-5437-3FB1-A2FC-C52FB0E38920}"/>
              </a:ext>
            </a:extLst>
          </p:cNvPr>
          <p:cNvSpPr txBox="1"/>
          <p:nvPr/>
        </p:nvSpPr>
        <p:spPr>
          <a:xfrm>
            <a:off x="3972471" y="512771"/>
            <a:ext cx="8186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solidFill>
                  <a:srgbClr val="BB9C5B"/>
                </a:solidFill>
                <a:latin typeface="Century Gothic" panose="020B0502020202020204" pitchFamily="34" charset="0"/>
              </a:rPr>
              <a:t>PFAFFIA GLOMERATA  %1       &amp;</a:t>
            </a:r>
            <a:r>
              <a:rPr lang="tr-TR" sz="2400" dirty="0">
                <a:solidFill>
                  <a:srgbClr val="BB9C5B"/>
                </a:solidFill>
                <a:latin typeface="Century Gothic" panose="020B0502020202020204" pitchFamily="34" charset="0"/>
              </a:rPr>
              <a:t>        </a:t>
            </a:r>
            <a:r>
              <a:rPr lang="tr-TR" sz="2400" b="1" dirty="0">
                <a:solidFill>
                  <a:srgbClr val="BB9C5B"/>
                </a:solidFill>
                <a:latin typeface="Century Gothic" panose="020B0502020202020204" pitchFamily="34" charset="0"/>
              </a:rPr>
              <a:t>ARGININE PCA</a:t>
            </a:r>
            <a:r>
              <a:rPr lang="tr-TR" sz="2400" dirty="0">
                <a:solidFill>
                  <a:srgbClr val="BB9C5B"/>
                </a:solidFill>
                <a:latin typeface="Century Gothic" panose="020B0502020202020204" pitchFamily="34" charset="0"/>
              </a:rPr>
              <a:t> </a:t>
            </a:r>
            <a:r>
              <a:rPr lang="tr-TR" sz="2400" b="1" dirty="0">
                <a:solidFill>
                  <a:srgbClr val="BB9C5B"/>
                </a:solidFill>
                <a:latin typeface="Century Gothic" panose="020B0502020202020204" pitchFamily="34" charset="0"/>
              </a:rPr>
              <a:t>%1</a:t>
            </a:r>
          </a:p>
        </p:txBody>
      </p:sp>
      <p:pic>
        <p:nvPicPr>
          <p:cNvPr id="26" name="Resim 25">
            <a:extLst>
              <a:ext uri="{FF2B5EF4-FFF2-40B4-BE49-F238E27FC236}">
                <a16:creationId xmlns:a16="http://schemas.microsoft.com/office/drawing/2014/main" id="{A4B7EE0C-361D-650E-B529-A0BA3967806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56" t="5761" r="58224" b="65106"/>
          <a:stretch/>
        </p:blipFill>
        <p:spPr>
          <a:xfrm>
            <a:off x="141128" y="1413164"/>
            <a:ext cx="1375576" cy="1039402"/>
          </a:xfrm>
          <a:prstGeom prst="rect">
            <a:avLst/>
          </a:prstGeom>
        </p:spPr>
      </p:pic>
      <p:sp>
        <p:nvSpPr>
          <p:cNvPr id="29" name="Metin kutusu 28">
            <a:extLst>
              <a:ext uri="{FF2B5EF4-FFF2-40B4-BE49-F238E27FC236}">
                <a16:creationId xmlns:a16="http://schemas.microsoft.com/office/drawing/2014/main" id="{C44B7175-8A73-C5C0-6BAE-7A0DB93B759C}"/>
              </a:ext>
            </a:extLst>
          </p:cNvPr>
          <p:cNvSpPr txBox="1"/>
          <p:nvPr/>
        </p:nvSpPr>
        <p:spPr>
          <a:xfrm>
            <a:off x="3759954" y="1016849"/>
            <a:ext cx="378792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dirty="0">
                <a:solidFill>
                  <a:srgbClr val="4D5156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Brezilya Ginseng’inin köklerinden, soğuk sıkım ile elde edilen bir aktiftir.</a:t>
            </a:r>
            <a:endParaRPr lang="tr-TR" sz="20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tr-TR" dirty="0"/>
          </a:p>
        </p:txBody>
      </p:sp>
      <p:sp>
        <p:nvSpPr>
          <p:cNvPr id="30" name="Metin kutusu 29">
            <a:extLst>
              <a:ext uri="{FF2B5EF4-FFF2-40B4-BE49-F238E27FC236}">
                <a16:creationId xmlns:a16="http://schemas.microsoft.com/office/drawing/2014/main" id="{D60D9FC8-21DF-363F-11C6-1BC1ADEDDFD8}"/>
              </a:ext>
            </a:extLst>
          </p:cNvPr>
          <p:cNvSpPr txBox="1"/>
          <p:nvPr/>
        </p:nvSpPr>
        <p:spPr>
          <a:xfrm>
            <a:off x="8501121" y="955220"/>
            <a:ext cx="3657600" cy="1384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r-TR" sz="2000" dirty="0">
                <a:solidFill>
                  <a:srgbClr val="4D5156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 ve Arginine PCA kompleks, arjiininin pirolidon karboksilik asit( L-PCA) tuzlarından oluşur.</a:t>
            </a:r>
            <a:endParaRPr lang="tr-TR" sz="20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" name="Metin kutusu 30">
            <a:extLst>
              <a:ext uri="{FF2B5EF4-FFF2-40B4-BE49-F238E27FC236}">
                <a16:creationId xmlns:a16="http://schemas.microsoft.com/office/drawing/2014/main" id="{397B04EF-EEEF-8E2D-0267-140C2BA3A016}"/>
              </a:ext>
            </a:extLst>
          </p:cNvPr>
          <p:cNvSpPr txBox="1"/>
          <p:nvPr/>
        </p:nvSpPr>
        <p:spPr>
          <a:xfrm>
            <a:off x="4141648" y="2427011"/>
            <a:ext cx="6851143" cy="4202369"/>
          </a:xfrm>
          <a:prstGeom prst="rect">
            <a:avLst/>
          </a:prstGeom>
          <a:solidFill>
            <a:schemeClr val="bg1">
              <a:lumMod val="75000"/>
              <a:alpha val="49804"/>
            </a:schemeClr>
          </a:solidFill>
          <a:ln>
            <a:solidFill>
              <a:srgbClr val="7D2F85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Clr>
                <a:srgbClr val="BB9C5B"/>
              </a:buClr>
            </a:pPr>
            <a:r>
              <a:rPr lang="tr-TR" sz="2000" dirty="0">
                <a:solidFill>
                  <a:srgbClr val="4D5156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tr-TR" sz="2000" b="1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MECHANISM OF ACTION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Clr>
                <a:srgbClr val="DFB2E4"/>
              </a:buClr>
              <a:buSzPct val="120000"/>
              <a:buFont typeface="Courier New" panose="02070309020205020404" pitchFamily="49" charset="0"/>
              <a:buChar char="o"/>
            </a:pPr>
            <a:r>
              <a:rPr lang="tr-TR" sz="2000" dirty="0">
                <a:solidFill>
                  <a:srgbClr val="4D5156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Sensöriyel hazzı artıran nörobiyolojik bir aktiflerdir. Düşük konsantrasyonlarda bile nöronal dendritlerin boyuna etki eder.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Clr>
                <a:srgbClr val="BB9C5B"/>
              </a:buClr>
              <a:buFont typeface="Courier New" panose="02070309020205020404" pitchFamily="49" charset="0"/>
              <a:buChar char="o"/>
            </a:pPr>
            <a:endParaRPr lang="tr-TR" sz="20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Clr>
                <a:srgbClr val="DFB2E4"/>
              </a:buClr>
              <a:buSzPct val="120000"/>
              <a:buFont typeface="Courier New" panose="02070309020205020404" pitchFamily="49" charset="0"/>
              <a:buChar char="o"/>
            </a:pPr>
            <a:r>
              <a:rPr lang="tr-TR" sz="2000" dirty="0">
                <a:solidFill>
                  <a:srgbClr val="4D5156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Yaşa bağlı olarak azalan dokunsal hissiyatı, nöronal dendrisiteyi uyararak ve inervasyon yoğunluğunu geliştirerek artmasını sağlar.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Clr>
                <a:srgbClr val="BB9C5B"/>
              </a:buClr>
              <a:buFont typeface="Courier New" panose="02070309020205020404" pitchFamily="49" charset="0"/>
              <a:buChar char="o"/>
            </a:pPr>
            <a:endParaRPr lang="tr-TR" sz="20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Clr>
                <a:srgbClr val="DFB2E4"/>
              </a:buClr>
              <a:buSzPct val="120000"/>
              <a:buFont typeface="Courier New" panose="02070309020205020404" pitchFamily="49" charset="0"/>
              <a:buChar char="o"/>
            </a:pPr>
            <a:r>
              <a:rPr lang="tr-TR" sz="2000" dirty="0">
                <a:solidFill>
                  <a:srgbClr val="4D5156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Nitric Oxide Synthase-3 (NOS3) gen ekspresyonunu uyararak vasodilatör etkisi yaratır ve hazzı artırır.</a:t>
            </a:r>
          </a:p>
        </p:txBody>
      </p:sp>
      <p:pic>
        <p:nvPicPr>
          <p:cNvPr id="33" name="Resim 32">
            <a:extLst>
              <a:ext uri="{FF2B5EF4-FFF2-40B4-BE49-F238E27FC236}">
                <a16:creationId xmlns:a16="http://schemas.microsoft.com/office/drawing/2014/main" id="{365F753E-3E21-2A1B-326A-6BD206D8ED3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15" b="32226"/>
          <a:stretch/>
        </p:blipFill>
        <p:spPr>
          <a:xfrm rot="5400000">
            <a:off x="1361762" y="1180306"/>
            <a:ext cx="583168" cy="307423"/>
          </a:xfrm>
          <a:prstGeom prst="rect">
            <a:avLst/>
          </a:prstGeom>
        </p:spPr>
      </p:pic>
      <p:pic>
        <p:nvPicPr>
          <p:cNvPr id="36" name="Resim 35">
            <a:extLst>
              <a:ext uri="{FF2B5EF4-FFF2-40B4-BE49-F238E27FC236}">
                <a16:creationId xmlns:a16="http://schemas.microsoft.com/office/drawing/2014/main" id="{77032A8D-0232-EBC9-5BAA-8DBA0EDD8DB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34" t="3801" r="33071" b="59207"/>
          <a:stretch/>
        </p:blipFill>
        <p:spPr>
          <a:xfrm>
            <a:off x="1542908" y="1795959"/>
            <a:ext cx="1126020" cy="1039403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CD2C27A8-EF40-CBBA-CD8E-33A05AEF855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54" r="16017"/>
          <a:stretch/>
        </p:blipFill>
        <p:spPr>
          <a:xfrm>
            <a:off x="447222" y="3833075"/>
            <a:ext cx="3526816" cy="2791104"/>
          </a:xfrm>
          <a:prstGeom prst="rect">
            <a:avLst/>
          </a:prstGeom>
        </p:spPr>
      </p:pic>
      <p:sp>
        <p:nvSpPr>
          <p:cNvPr id="23" name="Dikdörtgen 22">
            <a:extLst>
              <a:ext uri="{FF2B5EF4-FFF2-40B4-BE49-F238E27FC236}">
                <a16:creationId xmlns:a16="http://schemas.microsoft.com/office/drawing/2014/main" id="{29BA736E-4717-37DA-E239-B6793FB89090}"/>
              </a:ext>
            </a:extLst>
          </p:cNvPr>
          <p:cNvSpPr/>
          <p:nvPr/>
        </p:nvSpPr>
        <p:spPr>
          <a:xfrm>
            <a:off x="498854" y="6166727"/>
            <a:ext cx="3423552" cy="1951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4" name="Dikdörtgen 23">
            <a:extLst>
              <a:ext uri="{FF2B5EF4-FFF2-40B4-BE49-F238E27FC236}">
                <a16:creationId xmlns:a16="http://schemas.microsoft.com/office/drawing/2014/main" id="{D1F21960-751D-5EBE-8364-396648B5C81D}"/>
              </a:ext>
            </a:extLst>
          </p:cNvPr>
          <p:cNvSpPr/>
          <p:nvPr/>
        </p:nvSpPr>
        <p:spPr>
          <a:xfrm rot="5400000">
            <a:off x="450617" y="4373596"/>
            <a:ext cx="906747" cy="2632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5" name="Metin kutusu 24">
            <a:extLst>
              <a:ext uri="{FF2B5EF4-FFF2-40B4-BE49-F238E27FC236}">
                <a16:creationId xmlns:a16="http://schemas.microsoft.com/office/drawing/2014/main" id="{BB9108CB-93D6-9863-FA58-6DE6D9905AF6}"/>
              </a:ext>
            </a:extLst>
          </p:cNvPr>
          <p:cNvSpPr txBox="1"/>
          <p:nvPr/>
        </p:nvSpPr>
        <p:spPr>
          <a:xfrm rot="16200000">
            <a:off x="15100" y="4751648"/>
            <a:ext cx="17381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>
                <a:solidFill>
                  <a:srgbClr val="7D2F85"/>
                </a:solidFill>
              </a:rPr>
              <a:t>Female Orgasm</a:t>
            </a:r>
          </a:p>
        </p:txBody>
      </p:sp>
      <p:sp>
        <p:nvSpPr>
          <p:cNvPr id="32" name="Akış Çizelgesi: İşlem 31">
            <a:extLst>
              <a:ext uri="{FF2B5EF4-FFF2-40B4-BE49-F238E27FC236}">
                <a16:creationId xmlns:a16="http://schemas.microsoft.com/office/drawing/2014/main" id="{1BE2B900-EDC7-9089-E3DF-FD6BCB8A8315}"/>
              </a:ext>
            </a:extLst>
          </p:cNvPr>
          <p:cNvSpPr/>
          <p:nvPr/>
        </p:nvSpPr>
        <p:spPr>
          <a:xfrm>
            <a:off x="2919501" y="5949672"/>
            <a:ext cx="442537" cy="147947"/>
          </a:xfrm>
          <a:prstGeom prst="flowChart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4" name="Metin kutusu 33">
            <a:extLst>
              <a:ext uri="{FF2B5EF4-FFF2-40B4-BE49-F238E27FC236}">
                <a16:creationId xmlns:a16="http://schemas.microsoft.com/office/drawing/2014/main" id="{7217CE09-A0F8-5039-58BE-40635C40B27C}"/>
              </a:ext>
            </a:extLst>
          </p:cNvPr>
          <p:cNvSpPr txBox="1"/>
          <p:nvPr/>
        </p:nvSpPr>
        <p:spPr>
          <a:xfrm>
            <a:off x="2730306" y="5867563"/>
            <a:ext cx="7318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>
                <a:solidFill>
                  <a:srgbClr val="7D2F85"/>
                </a:solidFill>
              </a:rPr>
              <a:t>Time</a:t>
            </a:r>
          </a:p>
        </p:txBody>
      </p:sp>
      <p:sp>
        <p:nvSpPr>
          <p:cNvPr id="35" name="Metin kutusu 34">
            <a:extLst>
              <a:ext uri="{FF2B5EF4-FFF2-40B4-BE49-F238E27FC236}">
                <a16:creationId xmlns:a16="http://schemas.microsoft.com/office/drawing/2014/main" id="{70184549-D18A-BE4C-880C-098E4645966B}"/>
              </a:ext>
            </a:extLst>
          </p:cNvPr>
          <p:cNvSpPr txBox="1"/>
          <p:nvPr/>
        </p:nvSpPr>
        <p:spPr>
          <a:xfrm>
            <a:off x="714890" y="6060723"/>
            <a:ext cx="33107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>
                <a:solidFill>
                  <a:srgbClr val="7D2F85"/>
                </a:solidFill>
              </a:rPr>
              <a:t>AFTER </a:t>
            </a:r>
            <a:r>
              <a:rPr lang="tr-TR" sz="1600" b="1">
                <a:solidFill>
                  <a:srgbClr val="7D2F85"/>
                </a:solidFill>
              </a:rPr>
              <a:t>APPLYING </a:t>
            </a:r>
            <a:r>
              <a:rPr lang="tr-TR" sz="1400" b="1">
                <a:solidFill>
                  <a:srgbClr val="BB9C5B"/>
                </a:solidFill>
                <a:latin typeface="Elephant" panose="02020904090505020303" pitchFamily="18" charset="0"/>
              </a:rPr>
              <a:t>LYNDA </a:t>
            </a:r>
            <a:r>
              <a:rPr lang="tr-TR" sz="1400" b="1" dirty="0">
                <a:solidFill>
                  <a:srgbClr val="BB9C5B"/>
                </a:solidFill>
                <a:latin typeface="Elephant" panose="02020904090505020303" pitchFamily="18" charset="0"/>
              </a:rPr>
              <a:t>VELVET</a:t>
            </a:r>
          </a:p>
        </p:txBody>
      </p:sp>
      <p:sp>
        <p:nvSpPr>
          <p:cNvPr id="38" name="Metin kutusu 37">
            <a:extLst>
              <a:ext uri="{FF2B5EF4-FFF2-40B4-BE49-F238E27FC236}">
                <a16:creationId xmlns:a16="http://schemas.microsoft.com/office/drawing/2014/main" id="{E560F5E2-E978-2A2F-2012-A8D6CF609775}"/>
              </a:ext>
            </a:extLst>
          </p:cNvPr>
          <p:cNvSpPr txBox="1"/>
          <p:nvPr/>
        </p:nvSpPr>
        <p:spPr>
          <a:xfrm>
            <a:off x="3181502" y="5867563"/>
            <a:ext cx="7021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dirty="0">
                <a:solidFill>
                  <a:srgbClr val="7D2F85"/>
                </a:solidFill>
              </a:rPr>
              <a:t>(sn)</a:t>
            </a:r>
          </a:p>
        </p:txBody>
      </p:sp>
    </p:spTree>
    <p:extLst>
      <p:ext uri="{BB962C8B-B14F-4D97-AF65-F5344CB8AC3E}">
        <p14:creationId xmlns:p14="http://schemas.microsoft.com/office/powerpoint/2010/main" val="4273723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495096C0-9945-39AC-67AC-CF87A36096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9" t="63974" r="63647" b="17306"/>
          <a:stretch/>
        </p:blipFill>
        <p:spPr>
          <a:xfrm>
            <a:off x="0" y="138697"/>
            <a:ext cx="2809893" cy="1053710"/>
          </a:xfrm>
          <a:prstGeom prst="rect">
            <a:avLst/>
          </a:prstGeom>
        </p:spPr>
      </p:pic>
      <p:sp>
        <p:nvSpPr>
          <p:cNvPr id="8" name="Metin kutusu 7">
            <a:extLst>
              <a:ext uri="{FF2B5EF4-FFF2-40B4-BE49-F238E27FC236}">
                <a16:creationId xmlns:a16="http://schemas.microsoft.com/office/drawing/2014/main" id="{BE358DF9-CAF9-736D-E8A6-B5AE222AAF67}"/>
              </a:ext>
            </a:extLst>
          </p:cNvPr>
          <p:cNvSpPr txBox="1"/>
          <p:nvPr/>
        </p:nvSpPr>
        <p:spPr>
          <a:xfrm>
            <a:off x="327549" y="138695"/>
            <a:ext cx="1713957" cy="3278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9" name="Metin kutusu 8">
            <a:extLst>
              <a:ext uri="{FF2B5EF4-FFF2-40B4-BE49-F238E27FC236}">
                <a16:creationId xmlns:a16="http://schemas.microsoft.com/office/drawing/2014/main" id="{344F67F2-8439-D4DB-6C78-C8B82CA29BEC}"/>
              </a:ext>
            </a:extLst>
          </p:cNvPr>
          <p:cNvSpPr txBox="1"/>
          <p:nvPr/>
        </p:nvSpPr>
        <p:spPr>
          <a:xfrm>
            <a:off x="1095936" y="864537"/>
            <a:ext cx="1713957" cy="3278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10" name="Metin kutusu 9">
            <a:extLst>
              <a:ext uri="{FF2B5EF4-FFF2-40B4-BE49-F238E27FC236}">
                <a16:creationId xmlns:a16="http://schemas.microsoft.com/office/drawing/2014/main" id="{D9302424-43DC-8DA0-7D1B-D0677AD910FD}"/>
              </a:ext>
            </a:extLst>
          </p:cNvPr>
          <p:cNvSpPr txBox="1"/>
          <p:nvPr/>
        </p:nvSpPr>
        <p:spPr>
          <a:xfrm>
            <a:off x="416612" y="326648"/>
            <a:ext cx="24177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dirty="0">
                <a:solidFill>
                  <a:schemeClr val="bg2">
                    <a:lumMod val="25000"/>
                  </a:schemeClr>
                </a:solidFill>
                <a:latin typeface="Elephant" panose="02020904090505020303" pitchFamily="18" charset="0"/>
              </a:rPr>
              <a:t>LYNDA VELVET</a:t>
            </a:r>
          </a:p>
        </p:txBody>
      </p:sp>
      <p:sp>
        <p:nvSpPr>
          <p:cNvPr id="11" name="Metin kutusu 10">
            <a:extLst>
              <a:ext uri="{FF2B5EF4-FFF2-40B4-BE49-F238E27FC236}">
                <a16:creationId xmlns:a16="http://schemas.microsoft.com/office/drawing/2014/main" id="{431F4E6D-133F-AAEB-02D7-BE715ABA42C6}"/>
              </a:ext>
            </a:extLst>
          </p:cNvPr>
          <p:cNvSpPr txBox="1"/>
          <p:nvPr/>
        </p:nvSpPr>
        <p:spPr>
          <a:xfrm>
            <a:off x="1265960" y="794567"/>
            <a:ext cx="13739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400" b="1" dirty="0">
                <a:solidFill>
                  <a:schemeClr val="bg2">
                    <a:lumMod val="25000"/>
                  </a:schemeClr>
                </a:solidFill>
                <a:latin typeface="Eras Light ITC" panose="020B0402030504020804" pitchFamily="34" charset="0"/>
              </a:rPr>
              <a:t>MASSAGE GEL</a:t>
            </a:r>
          </a:p>
        </p:txBody>
      </p:sp>
      <p:pic>
        <p:nvPicPr>
          <p:cNvPr id="12" name="Resim 11">
            <a:extLst>
              <a:ext uri="{FF2B5EF4-FFF2-40B4-BE49-F238E27FC236}">
                <a16:creationId xmlns:a16="http://schemas.microsoft.com/office/drawing/2014/main" id="{67D41433-506C-3C97-A9BF-99E52F4AAF9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15" b="32226"/>
          <a:stretch/>
        </p:blipFill>
        <p:spPr>
          <a:xfrm rot="5400000">
            <a:off x="947870" y="802042"/>
            <a:ext cx="473311" cy="307423"/>
          </a:xfrm>
          <a:prstGeom prst="rect">
            <a:avLst/>
          </a:prstGeom>
        </p:spPr>
      </p:pic>
      <p:sp>
        <p:nvSpPr>
          <p:cNvPr id="16" name="Dikdörtgen 15">
            <a:extLst>
              <a:ext uri="{FF2B5EF4-FFF2-40B4-BE49-F238E27FC236}">
                <a16:creationId xmlns:a16="http://schemas.microsoft.com/office/drawing/2014/main" id="{7C9A4AA6-6D74-C40F-4B00-AFCB975269B5}"/>
              </a:ext>
            </a:extLst>
          </p:cNvPr>
          <p:cNvSpPr/>
          <p:nvPr/>
        </p:nvSpPr>
        <p:spPr>
          <a:xfrm>
            <a:off x="206391" y="138697"/>
            <a:ext cx="11822546" cy="6580606"/>
          </a:xfrm>
          <a:prstGeom prst="rect">
            <a:avLst/>
          </a:prstGeom>
          <a:noFill/>
          <a:ln w="9525" cap="flat" cmpd="sng" algn="ctr">
            <a:solidFill>
              <a:srgbClr val="73C3B6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cxnSp>
        <p:nvCxnSpPr>
          <p:cNvPr id="19" name="Düz Bağlayıcı 18">
            <a:extLst>
              <a:ext uri="{FF2B5EF4-FFF2-40B4-BE49-F238E27FC236}">
                <a16:creationId xmlns:a16="http://schemas.microsoft.com/office/drawing/2014/main" id="{96C679B2-882A-8939-31DD-AE55CF88B266}"/>
              </a:ext>
            </a:extLst>
          </p:cNvPr>
          <p:cNvCxnSpPr/>
          <p:nvPr/>
        </p:nvCxnSpPr>
        <p:spPr>
          <a:xfrm>
            <a:off x="184727" y="1385455"/>
            <a:ext cx="3140364" cy="5333848"/>
          </a:xfrm>
          <a:prstGeom prst="line">
            <a:avLst/>
          </a:prstGeom>
          <a:ln>
            <a:solidFill>
              <a:srgbClr val="D5B3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Düz Bağlayıcı 19">
            <a:extLst>
              <a:ext uri="{FF2B5EF4-FFF2-40B4-BE49-F238E27FC236}">
                <a16:creationId xmlns:a16="http://schemas.microsoft.com/office/drawing/2014/main" id="{0AC66E65-7B26-7625-7261-C747FFC9660C}"/>
              </a:ext>
            </a:extLst>
          </p:cNvPr>
          <p:cNvCxnSpPr>
            <a:cxnSpLocks/>
          </p:cNvCxnSpPr>
          <p:nvPr/>
        </p:nvCxnSpPr>
        <p:spPr>
          <a:xfrm flipH="1">
            <a:off x="2041506" y="138695"/>
            <a:ext cx="6169621" cy="4433305"/>
          </a:xfrm>
          <a:prstGeom prst="line">
            <a:avLst/>
          </a:prstGeom>
          <a:ln w="3175">
            <a:solidFill>
              <a:srgbClr val="D5B3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Düz Bağlayıcı 25">
            <a:extLst>
              <a:ext uri="{FF2B5EF4-FFF2-40B4-BE49-F238E27FC236}">
                <a16:creationId xmlns:a16="http://schemas.microsoft.com/office/drawing/2014/main" id="{0FF24BE1-653C-FCB2-19E0-210BFDB717F0}"/>
              </a:ext>
            </a:extLst>
          </p:cNvPr>
          <p:cNvCxnSpPr>
            <a:cxnSpLocks/>
          </p:cNvCxnSpPr>
          <p:nvPr/>
        </p:nvCxnSpPr>
        <p:spPr>
          <a:xfrm>
            <a:off x="7435273" y="681362"/>
            <a:ext cx="4188691" cy="5516238"/>
          </a:xfrm>
          <a:prstGeom prst="line">
            <a:avLst/>
          </a:prstGeom>
          <a:ln>
            <a:solidFill>
              <a:srgbClr val="D5B3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Resim 31">
            <a:extLst>
              <a:ext uri="{FF2B5EF4-FFF2-40B4-BE49-F238E27FC236}">
                <a16:creationId xmlns:a16="http://schemas.microsoft.com/office/drawing/2014/main" id="{4D616C57-4F4D-F523-4F9B-3C2A4A045D1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40" t="76800" r="22763" b="10446"/>
          <a:stretch/>
        </p:blipFill>
        <p:spPr>
          <a:xfrm>
            <a:off x="11217569" y="6142530"/>
            <a:ext cx="766617" cy="528345"/>
          </a:xfrm>
          <a:prstGeom prst="rect">
            <a:avLst/>
          </a:prstGeom>
        </p:spPr>
      </p:pic>
      <p:sp>
        <p:nvSpPr>
          <p:cNvPr id="35" name="Metin kutusu 34">
            <a:extLst>
              <a:ext uri="{FF2B5EF4-FFF2-40B4-BE49-F238E27FC236}">
                <a16:creationId xmlns:a16="http://schemas.microsoft.com/office/drawing/2014/main" id="{8B565AF1-FC51-E3FA-7A9D-6C761A6E1681}"/>
              </a:ext>
            </a:extLst>
          </p:cNvPr>
          <p:cNvSpPr txBox="1"/>
          <p:nvPr/>
        </p:nvSpPr>
        <p:spPr>
          <a:xfrm>
            <a:off x="721255" y="1528516"/>
            <a:ext cx="4521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>
                <a:solidFill>
                  <a:srgbClr val="73C3B6"/>
                </a:solidFill>
                <a:latin typeface="Century Gothic" panose="020B0502020202020204" pitchFamily="34" charset="0"/>
              </a:rPr>
              <a:t>PROPYLENE GLYCOL         </a:t>
            </a:r>
            <a:r>
              <a:rPr lang="tr-TR" sz="2800" dirty="0">
                <a:solidFill>
                  <a:srgbClr val="73C3B6"/>
                </a:solidFill>
                <a:latin typeface="Century Gothic" panose="020B0502020202020204" pitchFamily="34" charset="0"/>
              </a:rPr>
              <a:t>&amp;</a:t>
            </a:r>
            <a:r>
              <a:rPr lang="tr-TR" sz="2400" dirty="0">
                <a:solidFill>
                  <a:srgbClr val="73C3B6"/>
                </a:solidFill>
                <a:latin typeface="Century Gothic" panose="020B0502020202020204" pitchFamily="34" charset="0"/>
              </a:rPr>
              <a:t>    </a:t>
            </a:r>
          </a:p>
        </p:txBody>
      </p:sp>
      <p:sp>
        <p:nvSpPr>
          <p:cNvPr id="36" name="Metin kutusu 35">
            <a:extLst>
              <a:ext uri="{FF2B5EF4-FFF2-40B4-BE49-F238E27FC236}">
                <a16:creationId xmlns:a16="http://schemas.microsoft.com/office/drawing/2014/main" id="{57079DCD-9524-33B8-E9F9-5F0F0C50CEA8}"/>
              </a:ext>
            </a:extLst>
          </p:cNvPr>
          <p:cNvSpPr txBox="1"/>
          <p:nvPr/>
        </p:nvSpPr>
        <p:spPr>
          <a:xfrm>
            <a:off x="485177" y="2008320"/>
            <a:ext cx="44948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Nemlendirici ve yumuşatıcı görev görür.</a:t>
            </a:r>
          </a:p>
          <a:p>
            <a:endParaRPr lang="tr-TR" dirty="0">
              <a:latin typeface="Century Gothic" panose="020B0502020202020204" pitchFamily="34" charset="0"/>
            </a:endParaRPr>
          </a:p>
          <a:p>
            <a:r>
              <a:rPr lang="tr-TR" dirty="0">
                <a:latin typeface="Century Gothic" panose="020B0502020202020204" pitchFamily="34" charset="0"/>
              </a:rPr>
              <a:t>Yüksek kalitede bitki bazlı gliserindir.</a:t>
            </a:r>
          </a:p>
          <a:p>
            <a:r>
              <a:rPr lang="tr-TR" dirty="0">
                <a:latin typeface="Century Gothic" panose="020B0502020202020204" pitchFamily="34" charset="0"/>
              </a:rPr>
              <a:t>Lubrikant olarak kullanılabilecek </a:t>
            </a:r>
            <a:r>
              <a:rPr lang="tr-TR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en güvenilir aktiftir.</a:t>
            </a:r>
          </a:p>
          <a:p>
            <a:endParaRPr lang="tr-TR" dirty="0">
              <a:latin typeface="Century Gothic" panose="020B0502020202020204" pitchFamily="34" charset="0"/>
            </a:endParaRPr>
          </a:p>
          <a:p>
            <a:r>
              <a:rPr lang="tr-TR" dirty="0">
                <a:latin typeface="Century Gothic" panose="020B0502020202020204" pitchFamily="34" charset="0"/>
              </a:rPr>
              <a:t>Silikon bazlı değil, </a:t>
            </a:r>
            <a:r>
              <a:rPr lang="tr-TR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su bazlı </a:t>
            </a:r>
            <a:r>
              <a:rPr lang="tr-TR" dirty="0">
                <a:latin typeface="Century Gothic" panose="020B0502020202020204" pitchFamily="34" charset="0"/>
              </a:rPr>
              <a:t>olduğundan tamamen doğaldır ve çok daha uzun süre nemlendirme sağlar.</a:t>
            </a:r>
          </a:p>
        </p:txBody>
      </p:sp>
      <p:sp>
        <p:nvSpPr>
          <p:cNvPr id="40" name="Metin kutusu 39">
            <a:extLst>
              <a:ext uri="{FF2B5EF4-FFF2-40B4-BE49-F238E27FC236}">
                <a16:creationId xmlns:a16="http://schemas.microsoft.com/office/drawing/2014/main" id="{1B23A05A-DF3C-97D7-4D1E-9D890C940600}"/>
              </a:ext>
            </a:extLst>
          </p:cNvPr>
          <p:cNvSpPr txBox="1"/>
          <p:nvPr/>
        </p:nvSpPr>
        <p:spPr>
          <a:xfrm>
            <a:off x="5369044" y="1524764"/>
            <a:ext cx="3322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>
                <a:solidFill>
                  <a:srgbClr val="73C3B6"/>
                </a:solidFill>
                <a:latin typeface="Century Gothic" panose="020B0502020202020204" pitchFamily="34" charset="0"/>
              </a:rPr>
              <a:t>PANTHENOL </a:t>
            </a:r>
            <a:r>
              <a:rPr lang="tr-TR" sz="2400" b="1" dirty="0">
                <a:solidFill>
                  <a:srgbClr val="73C3B6"/>
                </a:solidFill>
                <a:latin typeface="Century Gothic" panose="020B0502020202020204" pitchFamily="34" charset="0"/>
              </a:rPr>
              <a:t>%3</a:t>
            </a:r>
            <a:r>
              <a:rPr lang="tr-TR" sz="2400" dirty="0">
                <a:solidFill>
                  <a:srgbClr val="73C3B6"/>
                </a:solidFill>
                <a:latin typeface="Century Gothic" panose="020B0502020202020204" pitchFamily="34" charset="0"/>
              </a:rPr>
              <a:t>     </a:t>
            </a:r>
            <a:r>
              <a:rPr lang="tr-TR" sz="2800" dirty="0">
                <a:solidFill>
                  <a:srgbClr val="73C3B6"/>
                </a:solidFill>
                <a:latin typeface="Century Gothic" panose="020B0502020202020204" pitchFamily="34" charset="0"/>
              </a:rPr>
              <a:t>&amp;</a:t>
            </a:r>
            <a:endParaRPr lang="tr-TR" sz="2400" dirty="0">
              <a:solidFill>
                <a:srgbClr val="73C3B6"/>
              </a:solidFill>
              <a:latin typeface="Century Gothic" panose="020B0502020202020204" pitchFamily="34" charset="0"/>
            </a:endParaRPr>
          </a:p>
        </p:txBody>
      </p:sp>
      <p:sp>
        <p:nvSpPr>
          <p:cNvPr id="42" name="Metin kutusu 41">
            <a:extLst>
              <a:ext uri="{FF2B5EF4-FFF2-40B4-BE49-F238E27FC236}">
                <a16:creationId xmlns:a16="http://schemas.microsoft.com/office/drawing/2014/main" id="{B1A89BDF-CEAC-A54B-77E6-2C93B358CDAC}"/>
              </a:ext>
            </a:extLst>
          </p:cNvPr>
          <p:cNvSpPr txBox="1"/>
          <p:nvPr/>
        </p:nvSpPr>
        <p:spPr>
          <a:xfrm>
            <a:off x="4845862" y="1986429"/>
            <a:ext cx="366986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Nemlendirme ve rejenerasyon görevi görür.</a:t>
            </a:r>
          </a:p>
          <a:p>
            <a:endParaRPr lang="tr-TR" dirty="0">
              <a:latin typeface="Century Gothic" panose="020B0502020202020204" pitchFamily="34" charset="0"/>
            </a:endParaRPr>
          </a:p>
          <a:p>
            <a:r>
              <a:rPr lang="tr-TR" dirty="0">
                <a:latin typeface="Century Gothic" panose="020B0502020202020204" pitchFamily="34" charset="0"/>
              </a:rPr>
              <a:t>B vitamininin öncüsü olduğu için cilt problemleri tedavisinde ve mukoza zarı problemlerinde kullanılır.</a:t>
            </a:r>
          </a:p>
          <a:p>
            <a:endParaRPr lang="tr-TR" dirty="0">
              <a:latin typeface="Century Gothic" panose="020B0502020202020204" pitchFamily="34" charset="0"/>
            </a:endParaRPr>
          </a:p>
          <a:p>
            <a:r>
              <a:rPr lang="tr-TR" dirty="0">
                <a:latin typeface="Century Gothic" panose="020B0502020202020204" pitchFamily="34" charset="0"/>
              </a:rPr>
              <a:t>Mukozayı film gibi kaplayarak bir bariyer görevi görür.</a:t>
            </a:r>
          </a:p>
          <a:p>
            <a:endParaRPr lang="tr-TR" dirty="0">
              <a:latin typeface="Century Gothic" panose="020B0502020202020204" pitchFamily="34" charset="0"/>
            </a:endParaRPr>
          </a:p>
          <a:p>
            <a:r>
              <a:rPr lang="tr-TR" dirty="0">
                <a:latin typeface="Century Gothic" panose="020B0502020202020204" pitchFamily="34" charset="0"/>
              </a:rPr>
              <a:t>Suyu uzun süre tutarak nemlendirme sağlar.</a:t>
            </a:r>
          </a:p>
        </p:txBody>
      </p:sp>
      <p:pic>
        <p:nvPicPr>
          <p:cNvPr id="43" name="Resim 42">
            <a:extLst>
              <a:ext uri="{FF2B5EF4-FFF2-40B4-BE49-F238E27FC236}">
                <a16:creationId xmlns:a16="http://schemas.microsoft.com/office/drawing/2014/main" id="{E7B76914-12F4-DF82-175A-B2E842E159E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876" t="47974" r="2549" b="29411"/>
          <a:stretch/>
        </p:blipFill>
        <p:spPr>
          <a:xfrm>
            <a:off x="6594663" y="342232"/>
            <a:ext cx="1003092" cy="883494"/>
          </a:xfrm>
          <a:prstGeom prst="rect">
            <a:avLst/>
          </a:prstGeom>
        </p:spPr>
      </p:pic>
      <p:pic>
        <p:nvPicPr>
          <p:cNvPr id="44" name="Resim 43">
            <a:extLst>
              <a:ext uri="{FF2B5EF4-FFF2-40B4-BE49-F238E27FC236}">
                <a16:creationId xmlns:a16="http://schemas.microsoft.com/office/drawing/2014/main" id="{2D112A68-D2FA-4CB3-9D44-1DA28F574F1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07" t="8187" r="43478" b="75164"/>
          <a:stretch/>
        </p:blipFill>
        <p:spPr>
          <a:xfrm>
            <a:off x="3652364" y="427984"/>
            <a:ext cx="827170" cy="801889"/>
          </a:xfrm>
          <a:prstGeom prst="ellipse">
            <a:avLst/>
          </a:prstGeom>
          <a:ln w="63500" cap="rnd">
            <a:solidFill>
              <a:schemeClr val="tx1">
                <a:alpha val="2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5" name="Resim 44">
            <a:extLst>
              <a:ext uri="{FF2B5EF4-FFF2-40B4-BE49-F238E27FC236}">
                <a16:creationId xmlns:a16="http://schemas.microsoft.com/office/drawing/2014/main" id="{0B29E691-8477-5214-0EB9-03024D276D8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615" t="25573" r="2680" b="51765"/>
          <a:stretch/>
        </p:blipFill>
        <p:spPr>
          <a:xfrm>
            <a:off x="5087300" y="335544"/>
            <a:ext cx="1003092" cy="896181"/>
          </a:xfrm>
          <a:prstGeom prst="rect">
            <a:avLst/>
          </a:prstGeom>
        </p:spPr>
      </p:pic>
      <p:sp>
        <p:nvSpPr>
          <p:cNvPr id="51" name="Metin kutusu 50">
            <a:extLst>
              <a:ext uri="{FF2B5EF4-FFF2-40B4-BE49-F238E27FC236}">
                <a16:creationId xmlns:a16="http://schemas.microsoft.com/office/drawing/2014/main" id="{2B6B577C-9FE1-C333-FFE0-15A3845F8F93}"/>
              </a:ext>
            </a:extLst>
          </p:cNvPr>
          <p:cNvSpPr txBox="1"/>
          <p:nvPr/>
        </p:nvSpPr>
        <p:spPr>
          <a:xfrm>
            <a:off x="8885744" y="4313516"/>
            <a:ext cx="3036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dirty="0">
                <a:solidFill>
                  <a:srgbClr val="73C3B6"/>
                </a:solidFill>
                <a:latin typeface="Century Gothic" panose="020B0502020202020204" pitchFamily="34" charset="0"/>
              </a:rPr>
              <a:t>PHENOXYETHANOL</a:t>
            </a:r>
          </a:p>
        </p:txBody>
      </p:sp>
      <p:sp>
        <p:nvSpPr>
          <p:cNvPr id="52" name="Metin kutusu 51">
            <a:extLst>
              <a:ext uri="{FF2B5EF4-FFF2-40B4-BE49-F238E27FC236}">
                <a16:creationId xmlns:a16="http://schemas.microsoft.com/office/drawing/2014/main" id="{FF511CDF-7B9E-AEF0-569E-9A2C1FF6BFD5}"/>
              </a:ext>
            </a:extLst>
          </p:cNvPr>
          <p:cNvSpPr txBox="1"/>
          <p:nvPr/>
        </p:nvSpPr>
        <p:spPr>
          <a:xfrm>
            <a:off x="8485764" y="2047984"/>
            <a:ext cx="36698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>
                <a:latin typeface="Century Gothic" panose="020B0502020202020204" pitchFamily="34" charset="0"/>
              </a:rPr>
              <a:t>Jeli koyulaştıran bir polisakkarit türevidir</a:t>
            </a:r>
          </a:p>
          <a:p>
            <a:r>
              <a:rPr lang="tr-TR" dirty="0">
                <a:latin typeface="Century Gothic" panose="020B0502020202020204" pitchFamily="34" charset="0"/>
              </a:rPr>
              <a:t>Katı yüzeylerle etkileşime girerek hidrojeni bağlar  ve </a:t>
            </a:r>
            <a:r>
              <a:rPr lang="tr-TR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su tutan bir film tabaka</a:t>
            </a:r>
            <a:r>
              <a:rPr lang="tr-TR" dirty="0">
                <a:latin typeface="Century Gothic" panose="020B0502020202020204" pitchFamily="34" charset="0"/>
              </a:rPr>
              <a:t> oluşturur. (Water-</a:t>
            </a:r>
          </a:p>
          <a:p>
            <a:r>
              <a:rPr lang="tr-TR" dirty="0">
                <a:latin typeface="Century Gothic" panose="020B0502020202020204" pitchFamily="34" charset="0"/>
              </a:rPr>
              <a:t>retaining)</a:t>
            </a:r>
          </a:p>
        </p:txBody>
      </p:sp>
      <p:sp>
        <p:nvSpPr>
          <p:cNvPr id="53" name="Metin kutusu 52">
            <a:extLst>
              <a:ext uri="{FF2B5EF4-FFF2-40B4-BE49-F238E27FC236}">
                <a16:creationId xmlns:a16="http://schemas.microsoft.com/office/drawing/2014/main" id="{3BC3F1F1-A033-26D9-EDF0-16E6F766B264}"/>
              </a:ext>
            </a:extLst>
          </p:cNvPr>
          <p:cNvSpPr txBox="1"/>
          <p:nvPr/>
        </p:nvSpPr>
        <p:spPr>
          <a:xfrm>
            <a:off x="8485764" y="1608210"/>
            <a:ext cx="41886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dirty="0">
                <a:solidFill>
                  <a:srgbClr val="73C3B6"/>
                </a:solidFill>
                <a:latin typeface="Century Gothic" panose="020B0502020202020204" pitchFamily="34" charset="0"/>
              </a:rPr>
              <a:t>HYDROXYETHYLCELLULOSE</a:t>
            </a:r>
          </a:p>
        </p:txBody>
      </p:sp>
      <p:sp>
        <p:nvSpPr>
          <p:cNvPr id="55" name="Metin kutusu 54">
            <a:extLst>
              <a:ext uri="{FF2B5EF4-FFF2-40B4-BE49-F238E27FC236}">
                <a16:creationId xmlns:a16="http://schemas.microsoft.com/office/drawing/2014/main" id="{E8C45534-8F83-9B74-3E45-61BE1B25F46E}"/>
              </a:ext>
            </a:extLst>
          </p:cNvPr>
          <p:cNvSpPr txBox="1"/>
          <p:nvPr/>
        </p:nvSpPr>
        <p:spPr>
          <a:xfrm>
            <a:off x="10150412" y="3790296"/>
            <a:ext cx="5159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sz="2800" dirty="0">
                <a:solidFill>
                  <a:srgbClr val="73C3B6"/>
                </a:solidFill>
                <a:latin typeface="Century Gothic" panose="020B0502020202020204" pitchFamily="34" charset="0"/>
              </a:rPr>
              <a:t>&amp;</a:t>
            </a:r>
            <a:endParaRPr lang="tr-TR" dirty="0"/>
          </a:p>
        </p:txBody>
      </p:sp>
      <p:pic>
        <p:nvPicPr>
          <p:cNvPr id="13" name="Resim 12">
            <a:extLst>
              <a:ext uri="{FF2B5EF4-FFF2-40B4-BE49-F238E27FC236}">
                <a16:creationId xmlns:a16="http://schemas.microsoft.com/office/drawing/2014/main" id="{5441BFE1-7AC3-C452-7273-7A6C78FC6BA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7" r="46488" b="82833"/>
          <a:stretch/>
        </p:blipFill>
        <p:spPr>
          <a:xfrm>
            <a:off x="3412992" y="6057967"/>
            <a:ext cx="4548913" cy="636764"/>
          </a:xfrm>
          <a:prstGeom prst="rect">
            <a:avLst/>
          </a:prstGeom>
        </p:spPr>
      </p:pic>
      <p:sp>
        <p:nvSpPr>
          <p:cNvPr id="14" name="Metin kutusu 13">
            <a:extLst>
              <a:ext uri="{FF2B5EF4-FFF2-40B4-BE49-F238E27FC236}">
                <a16:creationId xmlns:a16="http://schemas.microsoft.com/office/drawing/2014/main" id="{E9527CF8-294F-9BAB-83A0-37203E597E15}"/>
              </a:ext>
            </a:extLst>
          </p:cNvPr>
          <p:cNvSpPr txBox="1"/>
          <p:nvPr/>
        </p:nvSpPr>
        <p:spPr>
          <a:xfrm>
            <a:off x="8366878" y="4667409"/>
            <a:ext cx="37392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>
                <a:latin typeface="Century Gothic" panose="020B0502020202020204" pitchFamily="34" charset="0"/>
              </a:rPr>
              <a:t>Mukozayı irrite etmeyen, en güvenilir koruyuculardan biridir.</a:t>
            </a:r>
          </a:p>
          <a:p>
            <a:r>
              <a:rPr lang="tr-TR" dirty="0">
                <a:latin typeface="Century Gothic" panose="020B0502020202020204" pitchFamily="34" charset="0"/>
              </a:rPr>
              <a:t>Metilparaben gibi </a:t>
            </a:r>
            <a:r>
              <a:rPr lang="tr-TR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östrojeni taklit etmez.</a:t>
            </a:r>
          </a:p>
          <a:p>
            <a:r>
              <a:rPr lang="tr-TR" dirty="0">
                <a:latin typeface="Century Gothic" panose="020B0502020202020204" pitchFamily="34" charset="0"/>
              </a:rPr>
              <a:t>Bakteri oluşumunu engelleyerek ürünün raf ömrünü uzatır.</a:t>
            </a:r>
          </a:p>
        </p:txBody>
      </p:sp>
    </p:spTree>
    <p:extLst>
      <p:ext uri="{BB962C8B-B14F-4D97-AF65-F5344CB8AC3E}">
        <p14:creationId xmlns:p14="http://schemas.microsoft.com/office/powerpoint/2010/main" val="3904726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>
            <a:extLst>
              <a:ext uri="{FF2B5EF4-FFF2-40B4-BE49-F238E27FC236}">
                <a16:creationId xmlns:a16="http://schemas.microsoft.com/office/drawing/2014/main" id="{380E85FB-DCBA-8C05-C479-E116DD0631A3}"/>
              </a:ext>
            </a:extLst>
          </p:cNvPr>
          <p:cNvSpPr txBox="1"/>
          <p:nvPr/>
        </p:nvSpPr>
        <p:spPr>
          <a:xfrm>
            <a:off x="354443" y="0"/>
            <a:ext cx="1713957" cy="3278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4" name="Metin kutusu 3">
            <a:extLst>
              <a:ext uri="{FF2B5EF4-FFF2-40B4-BE49-F238E27FC236}">
                <a16:creationId xmlns:a16="http://schemas.microsoft.com/office/drawing/2014/main" id="{AE02ABEF-BCAC-EC40-479E-6F924C8DA353}"/>
              </a:ext>
            </a:extLst>
          </p:cNvPr>
          <p:cNvSpPr txBox="1"/>
          <p:nvPr/>
        </p:nvSpPr>
        <p:spPr>
          <a:xfrm>
            <a:off x="1211421" y="715063"/>
            <a:ext cx="1574298" cy="2288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29" name="Metin kutusu 28">
            <a:extLst>
              <a:ext uri="{FF2B5EF4-FFF2-40B4-BE49-F238E27FC236}">
                <a16:creationId xmlns:a16="http://schemas.microsoft.com/office/drawing/2014/main" id="{6C7E9EFE-4182-EE5B-DD26-8CC9B2DE6CC5}"/>
              </a:ext>
            </a:extLst>
          </p:cNvPr>
          <p:cNvSpPr txBox="1"/>
          <p:nvPr/>
        </p:nvSpPr>
        <p:spPr>
          <a:xfrm>
            <a:off x="282725" y="438682"/>
            <a:ext cx="1548000" cy="8285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tr-TR" dirty="0"/>
          </a:p>
        </p:txBody>
      </p:sp>
      <p:pic>
        <p:nvPicPr>
          <p:cNvPr id="31" name="Resim 30">
            <a:extLst>
              <a:ext uri="{FF2B5EF4-FFF2-40B4-BE49-F238E27FC236}">
                <a16:creationId xmlns:a16="http://schemas.microsoft.com/office/drawing/2014/main" id="{B8763331-BACF-F8FD-735E-D7F12DC46A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3000"/>
                    </a14:imgEffect>
                    <a14:imgEffect>
                      <a14:brightnessContrast bright="-4000" contrast="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485" y="-117950"/>
            <a:ext cx="8733559" cy="6524873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35" name="Akış Çizelgesi: Bağlayıcı 34">
            <a:extLst>
              <a:ext uri="{FF2B5EF4-FFF2-40B4-BE49-F238E27FC236}">
                <a16:creationId xmlns:a16="http://schemas.microsoft.com/office/drawing/2014/main" id="{FE60D5A3-F513-913C-38E3-B155C056D8FB}"/>
              </a:ext>
            </a:extLst>
          </p:cNvPr>
          <p:cNvSpPr/>
          <p:nvPr/>
        </p:nvSpPr>
        <p:spPr>
          <a:xfrm>
            <a:off x="1506071" y="833718"/>
            <a:ext cx="87569" cy="110201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48" name="Metin kutusu 47">
            <a:extLst>
              <a:ext uri="{FF2B5EF4-FFF2-40B4-BE49-F238E27FC236}">
                <a16:creationId xmlns:a16="http://schemas.microsoft.com/office/drawing/2014/main" id="{C3EDA178-4E60-E498-0928-E2D6F5493960}"/>
              </a:ext>
            </a:extLst>
          </p:cNvPr>
          <p:cNvSpPr txBox="1"/>
          <p:nvPr/>
        </p:nvSpPr>
        <p:spPr>
          <a:xfrm>
            <a:off x="2672010" y="3774314"/>
            <a:ext cx="6212540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tr-TR" dirty="0">
              <a:latin typeface="Century Gothic" panose="020B0502020202020204" pitchFamily="34" charset="0"/>
            </a:endParaRPr>
          </a:p>
          <a:p>
            <a:r>
              <a:rPr lang="tr-TR" sz="2000" dirty="0">
                <a:solidFill>
                  <a:srgbClr val="C59870"/>
                </a:solidFill>
                <a:latin typeface="Elephant" panose="02020904090505020303" pitchFamily="18" charset="0"/>
              </a:rPr>
              <a:t>LYNDA GEL </a:t>
            </a:r>
            <a:r>
              <a:rPr lang="tr-TR" sz="2000" dirty="0">
                <a:latin typeface="Century Gothic" panose="020B0502020202020204" pitchFamily="34" charset="0"/>
              </a:rPr>
              <a:t>VE </a:t>
            </a:r>
            <a:r>
              <a:rPr lang="tr-TR" sz="2000" dirty="0">
                <a:solidFill>
                  <a:srgbClr val="C59870"/>
                </a:solidFill>
                <a:latin typeface="Elephant" panose="02020904090505020303" pitchFamily="18" charset="0"/>
              </a:rPr>
              <a:t>LYNDA VELVET</a:t>
            </a:r>
            <a:r>
              <a:rPr lang="tr-TR" sz="2000" dirty="0">
                <a:solidFill>
                  <a:srgbClr val="C59870"/>
                </a:solidFill>
                <a:latin typeface="Century Gothic" panose="020B0502020202020204" pitchFamily="34" charset="0"/>
              </a:rPr>
              <a:t> </a:t>
            </a:r>
            <a:r>
              <a:rPr lang="tr-TR" sz="2000" dirty="0">
                <a:latin typeface="Century Gothic" panose="020B0502020202020204" pitchFamily="34" charset="0"/>
              </a:rPr>
              <a:t>İDEAL OSMOLALİTEDEDİR.</a:t>
            </a:r>
          </a:p>
          <a:p>
            <a:endParaRPr lang="tr-TR" sz="2000" dirty="0">
              <a:latin typeface="Century Gothic" panose="020B0502020202020204" pitchFamily="34" charset="0"/>
            </a:endParaRPr>
          </a:p>
          <a:p>
            <a:r>
              <a:rPr lang="tr-TR" sz="2000" dirty="0">
                <a:latin typeface="Century Gothic" panose="020B0502020202020204" pitchFamily="34" charset="0"/>
              </a:rPr>
              <a:t>VAJİNANIN, REKTUMUN, MENİNİN PH’SINA VE OSMOLALİTESİNE UYUM SAĞLAR.</a:t>
            </a:r>
          </a:p>
          <a:p>
            <a:endParaRPr lang="tr-TR" dirty="0">
              <a:latin typeface="Century Gothic" panose="020B0502020202020204" pitchFamily="34" charset="0"/>
            </a:endParaRPr>
          </a:p>
          <a:p>
            <a:r>
              <a:rPr lang="tr-TR" sz="2000" dirty="0">
                <a:solidFill>
                  <a:srgbClr val="C59870"/>
                </a:solidFill>
                <a:latin typeface="Century Gothic" panose="020B0502020202020204" pitchFamily="34" charset="0"/>
              </a:rPr>
              <a:t>VAJİNAL VE REKTAL MUKOZAYA KORUYUCU BİR KATMAAN OLUŞTURUR.</a:t>
            </a:r>
          </a:p>
          <a:p>
            <a:endParaRPr lang="tr-TR" dirty="0"/>
          </a:p>
        </p:txBody>
      </p:sp>
      <p:pic>
        <p:nvPicPr>
          <p:cNvPr id="49" name="Resim 48">
            <a:extLst>
              <a:ext uri="{FF2B5EF4-FFF2-40B4-BE49-F238E27FC236}">
                <a16:creationId xmlns:a16="http://schemas.microsoft.com/office/drawing/2014/main" id="{5D8A3E1A-649D-9BA8-BAC7-A65864C0ED8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15" b="32226"/>
          <a:stretch/>
        </p:blipFill>
        <p:spPr>
          <a:xfrm rot="5245057">
            <a:off x="8434007" y="6292540"/>
            <a:ext cx="643704" cy="418096"/>
          </a:xfrm>
          <a:prstGeom prst="rect">
            <a:avLst/>
          </a:prstGeom>
        </p:spPr>
      </p:pic>
      <p:sp>
        <p:nvSpPr>
          <p:cNvPr id="50" name="Metin kutusu 49">
            <a:extLst>
              <a:ext uri="{FF2B5EF4-FFF2-40B4-BE49-F238E27FC236}">
                <a16:creationId xmlns:a16="http://schemas.microsoft.com/office/drawing/2014/main" id="{FB26CB0D-6BDB-8365-CD04-13B12913DB4B}"/>
              </a:ext>
            </a:extLst>
          </p:cNvPr>
          <p:cNvSpPr txBox="1"/>
          <p:nvPr/>
        </p:nvSpPr>
        <p:spPr>
          <a:xfrm>
            <a:off x="8855286" y="6226849"/>
            <a:ext cx="35126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i="1" dirty="0">
                <a:solidFill>
                  <a:srgbClr val="29B9B5"/>
                </a:solidFill>
                <a:latin typeface="Bradley Hand ITC" panose="03070402050302030203" pitchFamily="66" charset="0"/>
                <a:cs typeface="Simple Bold Jut Out" panose="02010401010101010101" pitchFamily="2" charset="-78"/>
              </a:rPr>
              <a:t>LYNDAPHARMA</a:t>
            </a:r>
            <a:endParaRPr lang="tr-TR" sz="2800" i="1" dirty="0">
              <a:solidFill>
                <a:srgbClr val="29B9B5"/>
              </a:solidFill>
              <a:latin typeface="Bradley Hand ITC" panose="03070402050302030203" pitchFamily="66" charset="0"/>
              <a:cs typeface="Simple Bold Jut Out" panose="02010401010101010101" pitchFamily="2" charset="-78"/>
            </a:endParaRPr>
          </a:p>
        </p:txBody>
      </p:sp>
      <p:pic>
        <p:nvPicPr>
          <p:cNvPr id="52" name="Resim 51">
            <a:extLst>
              <a:ext uri="{FF2B5EF4-FFF2-40B4-BE49-F238E27FC236}">
                <a16:creationId xmlns:a16="http://schemas.microsoft.com/office/drawing/2014/main" id="{7201B94E-3A61-943E-0EC8-5C2B667A131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65" t="59736" r="4464" b="12720"/>
          <a:stretch/>
        </p:blipFill>
        <p:spPr>
          <a:xfrm>
            <a:off x="185529" y="53605"/>
            <a:ext cx="2703062" cy="1780628"/>
          </a:xfrm>
          <a:prstGeom prst="rect">
            <a:avLst/>
          </a:prstGeom>
        </p:spPr>
      </p:pic>
      <p:sp>
        <p:nvSpPr>
          <p:cNvPr id="53" name="Akış Çizelgesi: Bağlayıcı 52">
            <a:extLst>
              <a:ext uri="{FF2B5EF4-FFF2-40B4-BE49-F238E27FC236}">
                <a16:creationId xmlns:a16="http://schemas.microsoft.com/office/drawing/2014/main" id="{2DC11524-5481-9516-9728-5F2782C9BAEF}"/>
              </a:ext>
            </a:extLst>
          </p:cNvPr>
          <p:cNvSpPr/>
          <p:nvPr/>
        </p:nvSpPr>
        <p:spPr>
          <a:xfrm>
            <a:off x="179853" y="381474"/>
            <a:ext cx="1458117" cy="951491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54" name="Akış Çizelgesi: Bağlayıcı 53">
            <a:extLst>
              <a:ext uri="{FF2B5EF4-FFF2-40B4-BE49-F238E27FC236}">
                <a16:creationId xmlns:a16="http://schemas.microsoft.com/office/drawing/2014/main" id="{906767D5-7BFF-AD8F-74EA-E6CE8CE43B49}"/>
              </a:ext>
            </a:extLst>
          </p:cNvPr>
          <p:cNvSpPr/>
          <p:nvPr/>
        </p:nvSpPr>
        <p:spPr>
          <a:xfrm>
            <a:off x="1376907" y="450478"/>
            <a:ext cx="193638" cy="119800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55" name="Akış Çizelgesi: Bağlayıcı 54">
            <a:extLst>
              <a:ext uri="{FF2B5EF4-FFF2-40B4-BE49-F238E27FC236}">
                <a16:creationId xmlns:a16="http://schemas.microsoft.com/office/drawing/2014/main" id="{41442A9D-D110-ED32-94C9-54DBD63DA628}"/>
              </a:ext>
            </a:extLst>
          </p:cNvPr>
          <p:cNvSpPr/>
          <p:nvPr/>
        </p:nvSpPr>
        <p:spPr>
          <a:xfrm>
            <a:off x="1508879" y="590382"/>
            <a:ext cx="193638" cy="157850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6" name="Metin kutusu 55">
            <a:extLst>
              <a:ext uri="{FF2B5EF4-FFF2-40B4-BE49-F238E27FC236}">
                <a16:creationId xmlns:a16="http://schemas.microsoft.com/office/drawing/2014/main" id="{58F88F24-E57B-9660-1542-729BEDB16CB9}"/>
              </a:ext>
            </a:extLst>
          </p:cNvPr>
          <p:cNvSpPr txBox="1"/>
          <p:nvPr/>
        </p:nvSpPr>
        <p:spPr>
          <a:xfrm>
            <a:off x="-154886" y="379092"/>
            <a:ext cx="19856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Dubai Light" panose="020B0303030403030204" pitchFamily="34" charset="-78"/>
                <a:cs typeface="Dubai Light" panose="020B0303030403030204" pitchFamily="34" charset="-78"/>
              </a:rPr>
              <a:t>LYNDA GEL</a:t>
            </a:r>
          </a:p>
          <a:p>
            <a:pPr algn="ctr"/>
            <a:r>
              <a:rPr lang="tr-TR" sz="20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Dubai Light" panose="020B0303030403030204" pitchFamily="34" charset="-78"/>
                <a:cs typeface="Dubai Light" panose="020B0303030403030204" pitchFamily="34" charset="-78"/>
              </a:rPr>
              <a:t>&amp;</a:t>
            </a:r>
          </a:p>
          <a:p>
            <a:pPr algn="ctr"/>
            <a:r>
              <a:rPr lang="tr-TR" sz="20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Dubai Light" panose="020B0303030403030204" pitchFamily="34" charset="-78"/>
                <a:cs typeface="Dubai Light" panose="020B0303030403030204" pitchFamily="34" charset="-78"/>
              </a:rPr>
              <a:t>LYNDA VELVET</a:t>
            </a:r>
          </a:p>
        </p:txBody>
      </p:sp>
      <p:sp>
        <p:nvSpPr>
          <p:cNvPr id="57" name="Metin kutusu 56">
            <a:extLst>
              <a:ext uri="{FF2B5EF4-FFF2-40B4-BE49-F238E27FC236}">
                <a16:creationId xmlns:a16="http://schemas.microsoft.com/office/drawing/2014/main" id="{96970EB3-5D99-5FF3-F3CF-2A022B50B76B}"/>
              </a:ext>
            </a:extLst>
          </p:cNvPr>
          <p:cNvSpPr txBox="1"/>
          <p:nvPr/>
        </p:nvSpPr>
        <p:spPr>
          <a:xfrm>
            <a:off x="2132356" y="1792565"/>
            <a:ext cx="680959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800" dirty="0">
                <a:solidFill>
                  <a:srgbClr val="C59870"/>
                </a:solidFill>
                <a:latin typeface="Elephant" panose="02020904090505020303" pitchFamily="18" charset="0"/>
              </a:rPr>
              <a:t>LYNDA GEL  &amp; LYNDA VELVET </a:t>
            </a:r>
            <a:r>
              <a:rPr lang="tr-TR" sz="2400" dirty="0">
                <a:latin typeface="Century Gothic" panose="020B0502020202020204" pitchFamily="34" charset="0"/>
              </a:rPr>
              <a:t>ÜRÜNLERİNDE KULLANILAN AKTİFLERİN TÜMÜ BİTKİ BAZLIDIR.</a:t>
            </a:r>
          </a:p>
        </p:txBody>
      </p:sp>
      <p:sp>
        <p:nvSpPr>
          <p:cNvPr id="58" name="Metin kutusu 57">
            <a:extLst>
              <a:ext uri="{FF2B5EF4-FFF2-40B4-BE49-F238E27FC236}">
                <a16:creationId xmlns:a16="http://schemas.microsoft.com/office/drawing/2014/main" id="{91C331AF-EF2F-2539-6C04-F7DBB90CEE90}"/>
              </a:ext>
            </a:extLst>
          </p:cNvPr>
          <p:cNvSpPr txBox="1"/>
          <p:nvPr/>
        </p:nvSpPr>
        <p:spPr>
          <a:xfrm>
            <a:off x="2246551" y="3163321"/>
            <a:ext cx="74030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dirty="0">
                <a:latin typeface="Century Gothic" panose="020B0502020202020204" pitchFamily="34" charset="0"/>
              </a:rPr>
              <a:t>HİPO- OSMOLAR YA DA HİPEROSMOLAR  PREPARATLAR VAJİNAL VE REKTAL MUKOZADA İRRİTASYONA SEBEP OLUR.</a:t>
            </a:r>
          </a:p>
        </p:txBody>
      </p:sp>
      <p:sp>
        <p:nvSpPr>
          <p:cNvPr id="59" name="Yıldız: 4 Nokta 58">
            <a:extLst>
              <a:ext uri="{FF2B5EF4-FFF2-40B4-BE49-F238E27FC236}">
                <a16:creationId xmlns:a16="http://schemas.microsoft.com/office/drawing/2014/main" id="{180EE9DD-74BF-66E0-6495-03D46AB5B220}"/>
              </a:ext>
            </a:extLst>
          </p:cNvPr>
          <p:cNvSpPr/>
          <p:nvPr/>
        </p:nvSpPr>
        <p:spPr>
          <a:xfrm>
            <a:off x="2366682" y="4248172"/>
            <a:ext cx="234326" cy="296713"/>
          </a:xfrm>
          <a:prstGeom prst="star4">
            <a:avLst/>
          </a:prstGeom>
          <a:solidFill>
            <a:srgbClr val="C59870"/>
          </a:solidFill>
          <a:ln>
            <a:solidFill>
              <a:srgbClr val="C5987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0" name="Yıldız: 4 Nokta 59">
            <a:extLst>
              <a:ext uri="{FF2B5EF4-FFF2-40B4-BE49-F238E27FC236}">
                <a16:creationId xmlns:a16="http://schemas.microsoft.com/office/drawing/2014/main" id="{FBD081B5-80C4-695C-072B-0FF82C0E32E7}"/>
              </a:ext>
            </a:extLst>
          </p:cNvPr>
          <p:cNvSpPr/>
          <p:nvPr/>
        </p:nvSpPr>
        <p:spPr>
          <a:xfrm>
            <a:off x="2366682" y="5089154"/>
            <a:ext cx="234326" cy="296713"/>
          </a:xfrm>
          <a:prstGeom prst="star4">
            <a:avLst/>
          </a:prstGeom>
          <a:solidFill>
            <a:srgbClr val="C59870"/>
          </a:solidFill>
          <a:ln>
            <a:solidFill>
              <a:srgbClr val="C5987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61" name="Yıldız: 4 Nokta 60">
            <a:extLst>
              <a:ext uri="{FF2B5EF4-FFF2-40B4-BE49-F238E27FC236}">
                <a16:creationId xmlns:a16="http://schemas.microsoft.com/office/drawing/2014/main" id="{81F7DC06-AAD0-6431-8B68-C0761FC2B15E}"/>
              </a:ext>
            </a:extLst>
          </p:cNvPr>
          <p:cNvSpPr/>
          <p:nvPr/>
        </p:nvSpPr>
        <p:spPr>
          <a:xfrm>
            <a:off x="2366682" y="5994580"/>
            <a:ext cx="234326" cy="296713"/>
          </a:xfrm>
          <a:prstGeom prst="star4">
            <a:avLst/>
          </a:prstGeom>
          <a:solidFill>
            <a:srgbClr val="C59870"/>
          </a:solidFill>
          <a:ln>
            <a:solidFill>
              <a:srgbClr val="C5987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06179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mph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1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1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7" grpId="0"/>
    </p:bld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1783</TotalTime>
  <Words>684</Words>
  <Application>Microsoft Office PowerPoint</Application>
  <PresentationFormat>Geniş ekran</PresentationFormat>
  <Paragraphs>125</Paragraphs>
  <Slides>11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12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11</vt:i4>
      </vt:variant>
    </vt:vector>
  </HeadingPairs>
  <TitlesOfParts>
    <vt:vector size="24" baseType="lpstr">
      <vt:lpstr>Arial</vt:lpstr>
      <vt:lpstr>Bradley Hand ITC</vt:lpstr>
      <vt:lpstr>Broadway</vt:lpstr>
      <vt:lpstr>Calibri</vt:lpstr>
      <vt:lpstr>Calibri Light</vt:lpstr>
      <vt:lpstr>Cambria</vt:lpstr>
      <vt:lpstr>Century Gothic</vt:lpstr>
      <vt:lpstr>Courier New</vt:lpstr>
      <vt:lpstr>Dubai Light</vt:lpstr>
      <vt:lpstr>Elephant</vt:lpstr>
      <vt:lpstr>Eras Light ITC</vt:lpstr>
      <vt:lpstr>Wingdings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ELİF KARABULUT</dc:creator>
  <cp:lastModifiedBy>ELİF KARABULUT</cp:lastModifiedBy>
  <cp:revision>99</cp:revision>
  <dcterms:created xsi:type="dcterms:W3CDTF">2023-01-04T18:53:57Z</dcterms:created>
  <dcterms:modified xsi:type="dcterms:W3CDTF">2023-01-06T13:34:02Z</dcterms:modified>
</cp:coreProperties>
</file>